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a" ContentType="audio/x-ms-wma"/>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66" r:id="rId2"/>
    <p:sldId id="414" r:id="rId3"/>
    <p:sldId id="277" r:id="rId4"/>
    <p:sldId id="415" r:id="rId5"/>
    <p:sldId id="416" r:id="rId6"/>
    <p:sldId id="417" r:id="rId7"/>
    <p:sldId id="423" r:id="rId8"/>
    <p:sldId id="422" r:id="rId9"/>
    <p:sldId id="418" r:id="rId10"/>
    <p:sldId id="420" r:id="rId11"/>
    <p:sldId id="421" r:id="rId12"/>
  </p:sldIdLst>
  <p:sldSz cx="9144000" cy="5143500" type="screen16x9"/>
  <p:notesSz cx="9144000" cy="6858000"/>
  <p:custDataLst>
    <p:tags r:id="rId14"/>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067" autoAdjust="0"/>
  </p:normalViewPr>
  <p:slideViewPr>
    <p:cSldViewPr>
      <p:cViewPr>
        <p:scale>
          <a:sx n="100" d="100"/>
          <a:sy n="100" d="100"/>
        </p:scale>
        <p:origin x="-1014" y="-258"/>
      </p:cViewPr>
      <p:guideLst>
        <p:guide orient="horz" pos="804"/>
        <p:guide pos="288"/>
        <p:guide pos="5616"/>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atin typeface="Arial" charset="0"/>
                <a:cs typeface="Arial" charset="0"/>
              </a:defRPr>
            </a:lvl1pPr>
          </a:lstStyle>
          <a:p>
            <a:pPr>
              <a:defRPr/>
            </a:pPr>
            <a:fld id="{24B933E5-4598-464F-BC29-DD4335653223}" type="datetimeFigureOut">
              <a:rPr lang="en-US"/>
              <a:pPr>
                <a:defRPr/>
              </a:pPr>
              <a:t>7/8/2014</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atin typeface="Arial" charset="0"/>
                <a:cs typeface="Arial" charset="0"/>
              </a:defRPr>
            </a:lvl1pPr>
          </a:lstStyle>
          <a:p>
            <a:pPr>
              <a:defRPr/>
            </a:pPr>
            <a:fld id="{5BBF5EC4-B62E-4E9E-8D73-A13CC733AFAB}" type="slidenum">
              <a:rPr lang="en-US"/>
              <a:pPr>
                <a:defRPr/>
              </a:pPr>
              <a:t>‹#›</a:t>
            </a:fld>
            <a:endParaRPr lang="en-US"/>
          </a:p>
        </p:txBody>
      </p:sp>
    </p:spTree>
    <p:extLst>
      <p:ext uri="{BB962C8B-B14F-4D97-AF65-F5344CB8AC3E}">
        <p14:creationId xmlns:p14="http://schemas.microsoft.com/office/powerpoint/2010/main" val="35877657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66916"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latin typeface="Arial" charset="0"/>
              </a:rPr>
              <a:t>287254</a:t>
            </a:r>
          </a:p>
        </p:txBody>
      </p:sp>
      <p:sp>
        <p:nvSpPr>
          <p:cNvPr id="166917"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A354177-288D-4E4C-84F1-19BBECA8A80E}" type="slidenum">
              <a:rPr lang="en-US" altLang="en-US" smtClean="0">
                <a:latin typeface="Arial" charset="0"/>
              </a:rPr>
              <a:pPr eaLnBrk="1" hangingPunct="1">
                <a:spcBef>
                  <a:spcPct val="0"/>
                </a:spcBef>
              </a:pPr>
              <a:t>1</a:t>
            </a:fld>
            <a:endParaRPr lang="en-US" altLang="en-US"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78180"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latin typeface="Arial" charset="0"/>
              </a:rPr>
              <a:t>287254</a:t>
            </a:r>
          </a:p>
        </p:txBody>
      </p:sp>
      <p:sp>
        <p:nvSpPr>
          <p:cNvPr id="178181"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508B086-99C6-440D-A6B4-4C2F5009BBA7}" type="slidenum">
              <a:rPr lang="en-US" altLang="en-US" smtClean="0">
                <a:latin typeface="Arial" charset="0"/>
              </a:rPr>
              <a:pPr eaLnBrk="1" hangingPunct="1">
                <a:spcBef>
                  <a:spcPct val="0"/>
                </a:spcBef>
              </a:pPr>
              <a:t>2</a:t>
            </a:fld>
            <a:endParaRPr lang="en-US" altLang="en-U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78180"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latin typeface="Arial" charset="0"/>
              </a:rPr>
              <a:t>287254</a:t>
            </a:r>
          </a:p>
        </p:txBody>
      </p:sp>
      <p:sp>
        <p:nvSpPr>
          <p:cNvPr id="178181"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508B086-99C6-440D-A6B4-4C2F5009BBA7}" type="slidenum">
              <a:rPr lang="en-US" altLang="en-US" smtClean="0">
                <a:latin typeface="Arial" charset="0"/>
              </a:rPr>
              <a:pPr eaLnBrk="1" hangingPunct="1">
                <a:spcBef>
                  <a:spcPct val="0"/>
                </a:spcBef>
              </a:pPr>
              <a:t>3</a:t>
            </a:fld>
            <a:endParaRPr lang="en-US" altLang="en-US"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78180"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latin typeface="Arial" charset="0"/>
              </a:rPr>
              <a:t>287254</a:t>
            </a:r>
          </a:p>
        </p:txBody>
      </p:sp>
      <p:sp>
        <p:nvSpPr>
          <p:cNvPr id="178181"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508B086-99C6-440D-A6B4-4C2F5009BBA7}" type="slidenum">
              <a:rPr lang="en-US" altLang="en-US" smtClean="0">
                <a:latin typeface="Arial" charset="0"/>
              </a:rPr>
              <a:pPr eaLnBrk="1" hangingPunct="1">
                <a:spcBef>
                  <a:spcPct val="0"/>
                </a:spcBef>
              </a:pPr>
              <a:t>4</a:t>
            </a:fld>
            <a:endParaRPr lang="en-US" alt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78180"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latin typeface="Arial" charset="0"/>
              </a:rPr>
              <a:t>287254</a:t>
            </a:r>
          </a:p>
        </p:txBody>
      </p:sp>
      <p:sp>
        <p:nvSpPr>
          <p:cNvPr id="178181"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508B086-99C6-440D-A6B4-4C2F5009BBA7}" type="slidenum">
              <a:rPr lang="en-US" altLang="en-US" smtClean="0">
                <a:latin typeface="Arial" charset="0"/>
              </a:rPr>
              <a:pPr eaLnBrk="1" hangingPunct="1">
                <a:spcBef>
                  <a:spcPct val="0"/>
                </a:spcBef>
              </a:pPr>
              <a:t>5</a:t>
            </a:fld>
            <a:endParaRPr lang="en-US" altLang="en-US"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mtClean="0"/>
              <a:t>287254</a:t>
            </a:r>
          </a:p>
        </p:txBody>
      </p:sp>
      <p:sp>
        <p:nvSpPr>
          <p:cNvPr id="26931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C905F57-2EB0-4340-B182-DB63AB3A11F5}" type="slidenum">
              <a:rPr lang="en-US" altLang="en-US" smtClean="0"/>
              <a:pPr eaLnBrk="1" hangingPunct="1"/>
              <a:t>6</a:t>
            </a:fld>
            <a:endParaRPr lang="en-US" altLang="en-US" smtClean="0"/>
          </a:p>
        </p:txBody>
      </p:sp>
      <p:sp>
        <p:nvSpPr>
          <p:cNvPr id="269316" name="Rectangle 2"/>
          <p:cNvSpPr>
            <a:spLocks noGrp="1" noRot="1" noChangeAspect="1" noChangeArrowheads="1" noTextEdit="1"/>
          </p:cNvSpPr>
          <p:nvPr>
            <p:ph type="sldImg"/>
          </p:nvPr>
        </p:nvSpPr>
        <p:spPr bwMode="auto">
          <a:xfrm>
            <a:off x="2289175" y="514350"/>
            <a:ext cx="4568825" cy="2570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9317" name="Rectangle 3"/>
          <p:cNvSpPr>
            <a:spLocks noGrp="1" noChangeArrowheads="1"/>
          </p:cNvSpPr>
          <p:nvPr>
            <p:ph type="body" idx="1"/>
          </p:nvPr>
        </p:nvSpPr>
        <p:spPr bwMode="auto">
          <a:xfrm>
            <a:off x="603250" y="3062288"/>
            <a:ext cx="8256588" cy="3087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02" tIns="45651" rIns="91302" bIns="45651" numCol="1" anchor="t" anchorCtr="0" compatLnSpc="1">
            <a:prstTxWarp prst="textNoShape">
              <a:avLst/>
            </a:prstTxWarp>
          </a:bodyPr>
          <a:lstStyle/>
          <a:p>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mtClean="0"/>
              <a:t>287254</a:t>
            </a:r>
          </a:p>
        </p:txBody>
      </p:sp>
      <p:sp>
        <p:nvSpPr>
          <p:cNvPr id="29798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374906C-7EF4-4090-BAC4-CE59C86C86BD}" type="slidenum">
              <a:rPr lang="en-US" altLang="en-US" smtClean="0"/>
              <a:pPr eaLnBrk="1" hangingPunct="1"/>
              <a:t>9</a:t>
            </a:fld>
            <a:endParaRPr lang="en-US" altLang="en-US" smtClean="0"/>
          </a:p>
        </p:txBody>
      </p:sp>
      <p:sp>
        <p:nvSpPr>
          <p:cNvPr id="297988" name="Rectangle 2"/>
          <p:cNvSpPr>
            <a:spLocks noGrp="1" noRot="1" noChangeAspect="1" noChangeArrowheads="1" noTextEdit="1"/>
          </p:cNvSpPr>
          <p:nvPr>
            <p:ph type="sldImg"/>
          </p:nvPr>
        </p:nvSpPr>
        <p:spPr bwMode="auto">
          <a:xfrm>
            <a:off x="2289175" y="514350"/>
            <a:ext cx="4568825" cy="2570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989" name="Rectangle 3"/>
          <p:cNvSpPr>
            <a:spLocks noGrp="1" noChangeArrowheads="1"/>
          </p:cNvSpPr>
          <p:nvPr>
            <p:ph type="body" idx="1"/>
          </p:nvPr>
        </p:nvSpPr>
        <p:spPr bwMode="auto">
          <a:xfrm>
            <a:off x="1219200" y="3257550"/>
            <a:ext cx="6705600" cy="308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02" tIns="45651" rIns="91302" bIns="45651" numCol="1" anchor="t" anchorCtr="0" compatLnSpc="1">
            <a:prstTxWarp prst="textNoShape">
              <a:avLst/>
            </a:prstTxWarp>
          </a:bodyPr>
          <a:lstStyle/>
          <a:p>
            <a:r>
              <a:rPr lang="en-US" altLang="en-US" smtClean="0"/>
              <a:t>Now let’s discuss the offer curve for a resource.</a:t>
            </a:r>
          </a:p>
          <a:p>
            <a:r>
              <a:rPr lang="en-US" altLang="en-US" b="1" i="1" smtClean="0"/>
              <a:t>Read the slide. Then explain we will look at an example of how this is applied.</a:t>
            </a:r>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www.pjm.com/documents/agreements/pjm-agreements.aspx" TargetMode="External"/><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2.jpeg"/><Relationship Id="rId5" Type="http://schemas.openxmlformats.org/officeDocument/2006/relationships/image" Target="../media/image3.png"/><Relationship Id="rId4" Type="http://schemas.openxmlformats.org/officeDocument/2006/relationships/hyperlink" Target="http://www.pjm.com/documents/manuals.aspx"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1" descr="G:\Corporate\PJM templates and standards\new ppt templates\2012-16-9Ratio-TemplateElements-03.jpg"/>
          <p:cNvPicPr>
            <a:picLocks noChangeAspect="1" noChangeArrowheads="1"/>
          </p:cNvPicPr>
          <p:nvPr userDrawn="1"/>
        </p:nvPicPr>
        <p:blipFill>
          <a:blip r:embed="rId2">
            <a:extLst>
              <a:ext uri="{28A0092B-C50C-407E-A947-70E740481C1C}">
                <a14:useLocalDpi xmlns:a14="http://schemas.microsoft.com/office/drawing/2010/main" val="0"/>
              </a:ext>
            </a:extLst>
          </a:blip>
          <a:srcRect b="13483"/>
          <a:stretch>
            <a:fillRect/>
          </a:stretch>
        </p:blipFill>
        <p:spPr bwMode="auto">
          <a:xfrm>
            <a:off x="0" y="4532313"/>
            <a:ext cx="9144000"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stulzc\Desktop\PPT-TemplateElement-WaveOnly-04.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pjmdom01\shares\home\stulzc\My Documents\Images\PJM-log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162800" y="57150"/>
            <a:ext cx="13954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p:cNvSpPr txBox="1">
            <a:spLocks/>
          </p:cNvSpPr>
          <p:nvPr userDrawn="1"/>
        </p:nvSpPr>
        <p:spPr bwMode="auto">
          <a:xfrm>
            <a:off x="5486400" y="3790950"/>
            <a:ext cx="3429000" cy="609600"/>
          </a:xfrm>
          <a:prstGeom prst="rect">
            <a:avLst/>
          </a:prstGeom>
          <a:noFill/>
          <a:ln w="9525">
            <a:noFill/>
            <a:miter lim="800000"/>
            <a:headEnd/>
            <a:tailEnd/>
          </a:ln>
        </p:spPr>
        <p:txBody>
          <a:bodyPr/>
          <a:lstStyle/>
          <a:p>
            <a:pPr eaLnBrk="0" fontAlgn="auto" hangingPunct="0">
              <a:spcBef>
                <a:spcPct val="20000"/>
              </a:spcBef>
              <a:spcAft>
                <a:spcPts val="0"/>
              </a:spcAft>
              <a:buFont typeface="Arial" charset="0"/>
              <a:buNone/>
              <a:defRPr/>
            </a:pPr>
            <a:r>
              <a:rPr lang="en-US" sz="1400" b="1" dirty="0" smtClean="0">
                <a:solidFill>
                  <a:schemeClr val="tx1">
                    <a:lumMod val="65000"/>
                    <a:lumOff val="35000"/>
                  </a:schemeClr>
                </a:solidFill>
                <a:effectLst>
                  <a:outerShdw blurRad="38100" dist="38100" dir="2700000" algn="tl">
                    <a:srgbClr val="000000">
                      <a:alpha val="43137"/>
                    </a:srgbClr>
                  </a:outerShdw>
                </a:effectLst>
                <a:latin typeface="Calibri" panose="020F0502020204030204" pitchFamily="34" charset="0"/>
                <a:ea typeface="Tahoma" pitchFamily="34" charset="0"/>
                <a:cs typeface="Tahoma" pitchFamily="34" charset="0"/>
              </a:rPr>
              <a:t>Operating Committee </a:t>
            </a:r>
          </a:p>
          <a:p>
            <a:pPr eaLnBrk="0" fontAlgn="auto" hangingPunct="0">
              <a:spcBef>
                <a:spcPct val="20000"/>
              </a:spcBef>
              <a:spcAft>
                <a:spcPts val="0"/>
              </a:spcAft>
              <a:buFont typeface="Arial" charset="0"/>
              <a:buNone/>
              <a:defRPr/>
            </a:pPr>
            <a:r>
              <a:rPr lang="en-US" sz="1400" b="1" dirty="0" smtClean="0">
                <a:solidFill>
                  <a:schemeClr val="tx1">
                    <a:lumMod val="65000"/>
                    <a:lumOff val="35000"/>
                  </a:schemeClr>
                </a:solidFill>
                <a:effectLst>
                  <a:outerShdw blurRad="38100" dist="38100" dir="2700000" algn="tl">
                    <a:srgbClr val="000000">
                      <a:alpha val="43137"/>
                    </a:srgbClr>
                  </a:outerShdw>
                </a:effectLst>
                <a:latin typeface="Calibri" panose="020F0502020204030204" pitchFamily="34" charset="0"/>
                <a:ea typeface="Tahoma" pitchFamily="34" charset="0"/>
                <a:cs typeface="Tahoma" pitchFamily="34" charset="0"/>
              </a:rPr>
              <a:t>July 8, 2014</a:t>
            </a:r>
            <a:endParaRPr lang="en-US" sz="1400" b="1" dirty="0">
              <a:solidFill>
                <a:schemeClr val="tx1">
                  <a:lumMod val="65000"/>
                  <a:lumOff val="35000"/>
                </a:schemeClr>
              </a:solidFill>
              <a:effectLst>
                <a:outerShdw blurRad="38100" dist="38100" dir="2700000" algn="tl">
                  <a:srgbClr val="000000">
                    <a:alpha val="43137"/>
                  </a:srgbClr>
                </a:outerShdw>
              </a:effectLst>
              <a:latin typeface="Calibri" panose="020F0502020204030204" pitchFamily="34" charset="0"/>
              <a:ea typeface="Tahoma" pitchFamily="34" charset="0"/>
              <a:cs typeface="Tahoma" pitchFamily="34" charset="0"/>
            </a:endParaRPr>
          </a:p>
          <a:p>
            <a:pPr eaLnBrk="0" fontAlgn="auto" hangingPunct="0">
              <a:spcBef>
                <a:spcPct val="20000"/>
              </a:spcBef>
              <a:spcAft>
                <a:spcPts val="0"/>
              </a:spcAft>
              <a:buFont typeface="Arial" charset="0"/>
              <a:buNone/>
              <a:defRPr/>
            </a:pPr>
            <a:endParaRPr lang="en-US" sz="1600" b="1" dirty="0">
              <a:solidFill>
                <a:schemeClr val="tx1">
                  <a:lumMod val="65000"/>
                  <a:lumOff val="35000"/>
                </a:schemeClr>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14341" name="Rectangle 5"/>
          <p:cNvSpPr>
            <a:spLocks noGrp="1" noChangeArrowheads="1"/>
          </p:cNvSpPr>
          <p:nvPr>
            <p:ph type="subTitle" idx="1"/>
          </p:nvPr>
        </p:nvSpPr>
        <p:spPr>
          <a:xfrm>
            <a:off x="457200" y="2402681"/>
            <a:ext cx="8458200" cy="838200"/>
          </a:xfrm>
        </p:spPr>
        <p:txBody>
          <a:bodyPr/>
          <a:lstStyle>
            <a:lvl1pPr marL="0" indent="0" algn="ctr">
              <a:buFontTx/>
              <a:buNone/>
              <a:defRPr sz="2400" b="1">
                <a:solidFill>
                  <a:schemeClr val="tx1">
                    <a:lumMod val="65000"/>
                    <a:lumOff val="35000"/>
                  </a:schemeClr>
                </a:solidFill>
                <a:effectLst>
                  <a:outerShdw blurRad="38100" dist="38100" dir="2700000" algn="tl">
                    <a:srgbClr val="000000">
                      <a:alpha val="43137"/>
                    </a:srgbClr>
                  </a:outerShdw>
                </a:effectLst>
              </a:defRPr>
            </a:lvl1pPr>
          </a:lstStyle>
          <a:p>
            <a:r>
              <a:rPr lang="en-US" dirty="0"/>
              <a:t>Click to edit Master subtitle style</a:t>
            </a:r>
          </a:p>
        </p:txBody>
      </p:sp>
      <p:sp>
        <p:nvSpPr>
          <p:cNvPr id="14340" name="Rectangle 4"/>
          <p:cNvSpPr>
            <a:spLocks noGrp="1" noChangeArrowheads="1"/>
          </p:cNvSpPr>
          <p:nvPr>
            <p:ph type="ctrTitle"/>
          </p:nvPr>
        </p:nvSpPr>
        <p:spPr>
          <a:xfrm>
            <a:off x="457200" y="1276350"/>
            <a:ext cx="8458200" cy="1102519"/>
          </a:xfrm>
          <a:prstGeom prst="rect">
            <a:avLst/>
          </a:prstGeom>
        </p:spPr>
        <p:txBody>
          <a:bodyPr/>
          <a:lstStyle>
            <a:lvl1pPr algn="ctr">
              <a:defRPr sz="3600">
                <a:solidFill>
                  <a:schemeClr val="tx1">
                    <a:lumMod val="85000"/>
                    <a:lumOff val="15000"/>
                  </a:schemeClr>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8" name="Date Placeholder 8"/>
          <p:cNvSpPr>
            <a:spLocks noGrp="1"/>
          </p:cNvSpPr>
          <p:nvPr>
            <p:ph type="dt" sz="half" idx="10"/>
          </p:nvPr>
        </p:nvSpPr>
        <p:spPr>
          <a:xfrm>
            <a:off x="6781800" y="4730750"/>
            <a:ext cx="2133600" cy="365125"/>
          </a:xfrm>
        </p:spPr>
        <p:txBody>
          <a:bodyPr anchor="ctr"/>
          <a:lstStyle>
            <a:lvl1pPr algn="r">
              <a:defRPr sz="1000">
                <a:solidFill>
                  <a:schemeClr val="bg1">
                    <a:lumMod val="95000"/>
                  </a:schemeClr>
                </a:solidFill>
                <a:latin typeface="Calibri" pitchFamily="34" charset="0"/>
              </a:defRPr>
            </a:lvl1pPr>
          </a:lstStyle>
          <a:p>
            <a:pPr>
              <a:defRPr/>
            </a:pPr>
            <a:r>
              <a:rPr lang="en-US"/>
              <a:t>7/17/2013</a:t>
            </a:r>
            <a:endParaRPr lang="en-US" dirty="0"/>
          </a:p>
        </p:txBody>
      </p:sp>
      <p:sp>
        <p:nvSpPr>
          <p:cNvPr id="9" name="Footer Placeholder 4"/>
          <p:cNvSpPr>
            <a:spLocks noGrp="1"/>
          </p:cNvSpPr>
          <p:nvPr>
            <p:ph type="ftr" sz="quarter" idx="11"/>
          </p:nvPr>
        </p:nvSpPr>
        <p:spPr/>
        <p:txBody>
          <a:bodyPr/>
          <a:lstStyle>
            <a:lvl1pPr algn="l" fontAlgn="auto">
              <a:spcBef>
                <a:spcPts val="0"/>
              </a:spcBef>
              <a:spcAft>
                <a:spcPts val="0"/>
              </a:spcAft>
              <a:defRPr sz="1000">
                <a:solidFill>
                  <a:schemeClr val="bg1"/>
                </a:solidFill>
                <a:latin typeface="Calibri" panose="020F0502020204030204" pitchFamily="34" charset="0"/>
                <a:cs typeface="Arial" pitchFamily="34" charset="0"/>
              </a:defRPr>
            </a:lvl1pPr>
          </a:lstStyle>
          <a:p>
            <a:pPr>
              <a:defRPr/>
            </a:pPr>
            <a:r>
              <a:rPr lang="en-US"/>
              <a:t>PJM©2014</a:t>
            </a:r>
          </a:p>
        </p:txBody>
      </p:sp>
    </p:spTree>
    <p:extLst>
      <p:ext uri="{BB962C8B-B14F-4D97-AF65-F5344CB8AC3E}">
        <p14:creationId xmlns:p14="http://schemas.microsoft.com/office/powerpoint/2010/main" val="344660535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mmary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71550"/>
            <a:ext cx="8458200" cy="3429000"/>
          </a:xfrm>
        </p:spPr>
        <p:txBody>
          <a:bodyPr/>
          <a:lstStyle>
            <a:lvl1pPr>
              <a:defRPr sz="2200"/>
            </a:lvl1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2"/>
          <p:cNvSpPr>
            <a:spLocks noGrp="1" noChangeArrowheads="1"/>
          </p:cNvSpPr>
          <p:nvPr>
            <p:ph type="title"/>
          </p:nvPr>
        </p:nvSpPr>
        <p:spPr bwMode="auto">
          <a:xfrm>
            <a:off x="457200" y="156635"/>
            <a:ext cx="8458200" cy="479425"/>
          </a:xfrm>
          <a:prstGeom prst="rect">
            <a:avLst/>
          </a:prstGeom>
          <a:noFill/>
          <a:ln w="9525">
            <a:noFill/>
            <a:miter lim="800000"/>
            <a:headEnd/>
            <a:tailEnd/>
          </a:ln>
        </p:spPr>
        <p:txBody>
          <a:bodyPr/>
          <a:lstStyle/>
          <a:p>
            <a:pPr lvl="0"/>
            <a:r>
              <a:rPr lang="en-US" dirty="0" smtClean="0"/>
              <a:t>Click to edit Master title style</a:t>
            </a:r>
          </a:p>
        </p:txBody>
      </p:sp>
      <p:sp>
        <p:nvSpPr>
          <p:cNvPr id="4" name="Date Placeholder 8"/>
          <p:cNvSpPr>
            <a:spLocks noGrp="1"/>
          </p:cNvSpPr>
          <p:nvPr>
            <p:ph type="dt" sz="half" idx="10"/>
          </p:nvPr>
        </p:nvSpPr>
        <p:spPr>
          <a:xfrm>
            <a:off x="6781800" y="4730750"/>
            <a:ext cx="2133600" cy="365125"/>
          </a:xfrm>
        </p:spPr>
        <p:txBody>
          <a:bodyPr anchor="ctr"/>
          <a:lstStyle>
            <a:lvl1pPr algn="r">
              <a:defRPr sz="1000">
                <a:solidFill>
                  <a:schemeClr val="tx1">
                    <a:lumMod val="85000"/>
                    <a:lumOff val="15000"/>
                  </a:schemeClr>
                </a:solidFill>
                <a:latin typeface="Calibri" pitchFamily="34" charset="0"/>
              </a:defRPr>
            </a:lvl1pPr>
          </a:lstStyle>
          <a:p>
            <a:pPr>
              <a:defRPr/>
            </a:pPr>
            <a:r>
              <a:rPr lang="en-US"/>
              <a:t>7/17/2013</a:t>
            </a:r>
            <a:endParaRPr lang="en-US" dirty="0"/>
          </a:p>
        </p:txBody>
      </p:sp>
      <p:sp>
        <p:nvSpPr>
          <p:cNvPr id="5" name="Slide Number Placeholder 9"/>
          <p:cNvSpPr>
            <a:spLocks noGrp="1"/>
          </p:cNvSpPr>
          <p:nvPr>
            <p:ph type="sldNum" sz="quarter" idx="11"/>
          </p:nvPr>
        </p:nvSpPr>
        <p:spPr>
          <a:xfrm>
            <a:off x="3657600" y="4730750"/>
            <a:ext cx="2133600" cy="365125"/>
          </a:xfrm>
        </p:spPr>
        <p:txBody>
          <a:bodyPr anchor="ctr"/>
          <a:lstStyle>
            <a:lvl1pPr algn="ctr">
              <a:defRPr sz="1000">
                <a:solidFill>
                  <a:schemeClr val="tx1">
                    <a:lumMod val="85000"/>
                    <a:lumOff val="15000"/>
                  </a:schemeClr>
                </a:solidFill>
                <a:latin typeface="Calibri" pitchFamily="34" charset="0"/>
              </a:defRPr>
            </a:lvl1pPr>
          </a:lstStyle>
          <a:p>
            <a:pPr>
              <a:defRPr/>
            </a:pPr>
            <a:fld id="{DF2A6C01-11B9-4409-AF2B-637AB2C18629}" type="slidenum">
              <a:rPr lang="en-US"/>
              <a:pPr>
                <a:defRPr/>
              </a:pPr>
              <a:t>‹#›</a:t>
            </a:fld>
            <a:endParaRPr lang="en-US" dirty="0"/>
          </a:p>
        </p:txBody>
      </p:sp>
      <p:sp>
        <p:nvSpPr>
          <p:cNvPr id="6" name="Footer Placeholder 4"/>
          <p:cNvSpPr>
            <a:spLocks noGrp="1"/>
          </p:cNvSpPr>
          <p:nvPr>
            <p:ph type="ftr" sz="quarter" idx="12"/>
          </p:nvPr>
        </p:nvSpPr>
        <p:spPr/>
        <p:txBody>
          <a:bodyPr/>
          <a:lstStyle>
            <a:lvl1pPr algn="l" fontAlgn="auto">
              <a:spcBef>
                <a:spcPts val="0"/>
              </a:spcBef>
              <a:spcAft>
                <a:spcPts val="0"/>
              </a:spcAft>
              <a:defRPr sz="1000">
                <a:solidFill>
                  <a:schemeClr val="tx1">
                    <a:lumMod val="85000"/>
                    <a:lumOff val="15000"/>
                  </a:schemeClr>
                </a:solidFill>
                <a:latin typeface="Calibri" panose="020F0502020204030204" pitchFamily="34" charset="0"/>
                <a:cs typeface="Arial" pitchFamily="34" charset="0"/>
              </a:defRPr>
            </a:lvl1pPr>
          </a:lstStyle>
          <a:p>
            <a:pPr>
              <a:defRPr/>
            </a:pPr>
            <a:r>
              <a:rPr lang="en-US"/>
              <a:t>PJM©2014</a:t>
            </a:r>
          </a:p>
        </p:txBody>
      </p:sp>
    </p:spTree>
    <p:extLst>
      <p:ext uri="{BB962C8B-B14F-4D97-AF65-F5344CB8AC3E}">
        <p14:creationId xmlns:p14="http://schemas.microsoft.com/office/powerpoint/2010/main" val="2233719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sources &amp; References Slide">
    <p:spTree>
      <p:nvGrpSpPr>
        <p:cNvPr id="1" name=""/>
        <p:cNvGrpSpPr/>
        <p:nvPr/>
      </p:nvGrpSpPr>
      <p:grpSpPr>
        <a:xfrm>
          <a:off x="0" y="0"/>
          <a:ext cx="0" cy="0"/>
          <a:chOff x="0" y="0"/>
          <a:chExt cx="0" cy="0"/>
        </a:xfrm>
      </p:grpSpPr>
      <p:pic>
        <p:nvPicPr>
          <p:cNvPr id="3" name="Picture 11" descr="G:\Corporate\PJM templates and standards\new ppt templates\2012-16-9Ratio-TemplateElements-03.jpg"/>
          <p:cNvPicPr>
            <a:picLocks noChangeAspect="1" noChangeArrowheads="1"/>
          </p:cNvPicPr>
          <p:nvPr userDrawn="1"/>
        </p:nvPicPr>
        <p:blipFill>
          <a:blip r:embed="rId2">
            <a:extLst>
              <a:ext uri="{28A0092B-C50C-407E-A947-70E740481C1C}">
                <a14:useLocalDpi xmlns:a14="http://schemas.microsoft.com/office/drawing/2010/main" val="0"/>
              </a:ext>
            </a:extLst>
          </a:blip>
          <a:srcRect b="13483"/>
          <a:stretch>
            <a:fillRect/>
          </a:stretch>
        </p:blipFill>
        <p:spPr bwMode="auto">
          <a:xfrm>
            <a:off x="0" y="4532313"/>
            <a:ext cx="9144000"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C:\Users\stulzc\Desktop\PPT-TemplateElement-WaveOnly-04.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userDrawn="1"/>
        </p:nvSpPr>
        <p:spPr bwMode="auto">
          <a:xfrm>
            <a:off x="457200" y="819150"/>
            <a:ext cx="8458200" cy="584200"/>
          </a:xfrm>
          <a:prstGeom prst="rect">
            <a:avLst/>
          </a:prstGeom>
          <a:noFill/>
          <a:ln w="9525">
            <a:noFill/>
            <a:miter lim="800000"/>
            <a:headEnd/>
            <a:tailEnd/>
          </a:ln>
          <a:effectLst/>
        </p:spPr>
        <p:txBody>
          <a:bodyPr anchor="ctr">
            <a:spAutoFit/>
          </a:bodyPr>
          <a:lstStyle/>
          <a:p>
            <a:pPr lvl="1" algn="ctr" fontAlgn="auto">
              <a:spcBef>
                <a:spcPts val="0"/>
              </a:spcBef>
              <a:spcAft>
                <a:spcPts val="0"/>
              </a:spcAft>
              <a:defRPr/>
            </a:pPr>
            <a:r>
              <a:rPr lang="en-US" sz="3200" b="1" dirty="0">
                <a:solidFill>
                  <a:schemeClr val="tx1">
                    <a:lumMod val="85000"/>
                    <a:lumOff val="15000"/>
                  </a:schemeClr>
                </a:solidFill>
                <a:effectLst>
                  <a:outerShdw blurRad="38100" dist="38100" dir="2700000" algn="tl">
                    <a:srgbClr val="C0C0C0"/>
                  </a:outerShdw>
                </a:effectLst>
                <a:latin typeface="Calibri" pitchFamily="34" charset="0"/>
                <a:cs typeface="+mn-cs"/>
              </a:rPr>
              <a:t>Resources and References</a:t>
            </a:r>
            <a:endParaRPr lang="en-US" sz="3200" dirty="0">
              <a:solidFill>
                <a:schemeClr val="tx1">
                  <a:lumMod val="85000"/>
                  <a:lumOff val="15000"/>
                </a:schemeClr>
              </a:solidFill>
              <a:latin typeface="Calibri" pitchFamily="34" charset="0"/>
              <a:cs typeface="+mn-cs"/>
            </a:endParaRPr>
          </a:p>
        </p:txBody>
      </p:sp>
      <p:pic>
        <p:nvPicPr>
          <p:cNvPr id="6" name="Picture 2" descr="\\pjmdom01\shares\home\stulzc\My Documents\Images\PJM-log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162800" y="57150"/>
            <a:ext cx="13954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2"/>
          <p:cNvSpPr>
            <a:spLocks noGrp="1"/>
          </p:cNvSpPr>
          <p:nvPr>
            <p:ph idx="1"/>
          </p:nvPr>
        </p:nvSpPr>
        <p:spPr>
          <a:xfrm>
            <a:off x="457200" y="1504950"/>
            <a:ext cx="8458200" cy="2895601"/>
          </a:xfrm>
        </p:spPr>
        <p:txBody>
          <a:bodyPr/>
          <a:lstStyle>
            <a:lvl1pPr>
              <a:buFont typeface="Arial" pitchFamily="34" charset="0"/>
              <a:buChar char="•"/>
              <a:defRPr sz="1800"/>
            </a:lvl1pPr>
            <a:lvl5pPr>
              <a:defRPr sz="1400"/>
            </a:lvl5pPr>
          </a:lstStyle>
          <a:p>
            <a:pPr lvl="0"/>
            <a:r>
              <a:rPr lang="en-US" dirty="0" smtClean="0"/>
              <a:t>Click to edit Master text styles</a:t>
            </a:r>
          </a:p>
        </p:txBody>
      </p:sp>
      <p:sp>
        <p:nvSpPr>
          <p:cNvPr id="7" name="Date Placeholder 8"/>
          <p:cNvSpPr>
            <a:spLocks noGrp="1"/>
          </p:cNvSpPr>
          <p:nvPr>
            <p:ph type="dt" sz="half" idx="10"/>
          </p:nvPr>
        </p:nvSpPr>
        <p:spPr>
          <a:xfrm>
            <a:off x="6781800" y="4730750"/>
            <a:ext cx="2133600" cy="365125"/>
          </a:xfrm>
        </p:spPr>
        <p:txBody>
          <a:bodyPr anchor="ctr"/>
          <a:lstStyle>
            <a:lvl1pPr algn="r">
              <a:defRPr sz="1000">
                <a:solidFill>
                  <a:schemeClr val="bg1">
                    <a:lumMod val="95000"/>
                  </a:schemeClr>
                </a:solidFill>
                <a:latin typeface="Calibri" pitchFamily="34" charset="0"/>
              </a:defRPr>
            </a:lvl1pPr>
          </a:lstStyle>
          <a:p>
            <a:pPr>
              <a:defRPr/>
            </a:pPr>
            <a:r>
              <a:rPr lang="en-US"/>
              <a:t>7/17/2013</a:t>
            </a:r>
            <a:endParaRPr lang="en-US" dirty="0"/>
          </a:p>
        </p:txBody>
      </p:sp>
      <p:sp>
        <p:nvSpPr>
          <p:cNvPr id="8" name="Slide Number Placeholder 9"/>
          <p:cNvSpPr>
            <a:spLocks noGrp="1"/>
          </p:cNvSpPr>
          <p:nvPr>
            <p:ph type="sldNum" sz="quarter" idx="11"/>
          </p:nvPr>
        </p:nvSpPr>
        <p:spPr>
          <a:xfrm>
            <a:off x="3657600" y="4730750"/>
            <a:ext cx="2133600" cy="365125"/>
          </a:xfrm>
        </p:spPr>
        <p:txBody>
          <a:bodyPr anchor="ctr"/>
          <a:lstStyle>
            <a:lvl1pPr algn="ctr">
              <a:defRPr sz="1000">
                <a:solidFill>
                  <a:schemeClr val="bg1">
                    <a:lumMod val="95000"/>
                  </a:schemeClr>
                </a:solidFill>
                <a:latin typeface="Calibri" pitchFamily="34" charset="0"/>
              </a:defRPr>
            </a:lvl1pPr>
          </a:lstStyle>
          <a:p>
            <a:pPr>
              <a:defRPr/>
            </a:pPr>
            <a:fld id="{CD703270-C697-4A3D-A720-BB32408141C1}" type="slidenum">
              <a:rPr lang="en-US"/>
              <a:pPr>
                <a:defRPr/>
              </a:pPr>
              <a:t>‹#›</a:t>
            </a:fld>
            <a:endParaRPr lang="en-US" dirty="0"/>
          </a:p>
        </p:txBody>
      </p:sp>
      <p:sp>
        <p:nvSpPr>
          <p:cNvPr id="9" name="Footer Placeholder 4"/>
          <p:cNvSpPr>
            <a:spLocks noGrp="1"/>
          </p:cNvSpPr>
          <p:nvPr>
            <p:ph type="ftr" sz="quarter" idx="12"/>
          </p:nvPr>
        </p:nvSpPr>
        <p:spPr/>
        <p:txBody>
          <a:bodyPr/>
          <a:lstStyle>
            <a:lvl1pPr algn="l" fontAlgn="auto">
              <a:spcBef>
                <a:spcPts val="0"/>
              </a:spcBef>
              <a:spcAft>
                <a:spcPts val="0"/>
              </a:spcAft>
              <a:defRPr sz="1000">
                <a:solidFill>
                  <a:schemeClr val="bg1"/>
                </a:solidFill>
                <a:latin typeface="Calibri" panose="020F0502020204030204" pitchFamily="34" charset="0"/>
                <a:cs typeface="Arial" pitchFamily="34" charset="0"/>
              </a:defRPr>
            </a:lvl1pPr>
          </a:lstStyle>
          <a:p>
            <a:pPr>
              <a:defRPr/>
            </a:pPr>
            <a:r>
              <a:rPr lang="en-US"/>
              <a:t>PJM©2014</a:t>
            </a:r>
          </a:p>
        </p:txBody>
      </p:sp>
    </p:spTree>
    <p:extLst>
      <p:ext uri="{BB962C8B-B14F-4D97-AF65-F5344CB8AC3E}">
        <p14:creationId xmlns:p14="http://schemas.microsoft.com/office/powerpoint/2010/main" val="136472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12/20/2013</a:t>
            </a:r>
            <a:endParaRPr lang="en-US" dirty="0"/>
          </a:p>
        </p:txBody>
      </p:sp>
      <p:sp>
        <p:nvSpPr>
          <p:cNvPr id="5" name="Slide Number Placeholder 5"/>
          <p:cNvSpPr>
            <a:spLocks noGrp="1"/>
          </p:cNvSpPr>
          <p:nvPr>
            <p:ph type="sldNum" sz="quarter" idx="11"/>
          </p:nvPr>
        </p:nvSpPr>
        <p:spPr/>
        <p:txBody>
          <a:bodyPr/>
          <a:lstStyle>
            <a:lvl1pPr>
              <a:defRPr/>
            </a:lvl1pPr>
          </a:lstStyle>
          <a:p>
            <a:pPr>
              <a:defRPr/>
            </a:pPr>
            <a:fld id="{A07F1045-6371-4F16-B3CC-0002CA53A8F6}" type="slidenum">
              <a:rPr lang="en-US"/>
              <a:pPr>
                <a:defRPr/>
              </a:pPr>
              <a:t>‹#›</a:t>
            </a:fld>
            <a:endParaRPr lang="en-US" dirty="0"/>
          </a:p>
        </p:txBody>
      </p:sp>
      <p:sp>
        <p:nvSpPr>
          <p:cNvPr id="6" name="Footer Placeholder 4"/>
          <p:cNvSpPr>
            <a:spLocks noGrp="1"/>
          </p:cNvSpPr>
          <p:nvPr>
            <p:ph type="ftr" sz="quarter" idx="12"/>
          </p:nvPr>
        </p:nvSpPr>
        <p:spPr/>
        <p:txBody>
          <a:bodyPr/>
          <a:lstStyle>
            <a:lvl1pPr>
              <a:defRPr/>
            </a:lvl1pPr>
          </a:lstStyle>
          <a:p>
            <a:pPr>
              <a:defRPr/>
            </a:pPr>
            <a:r>
              <a:rPr lang="en-US"/>
              <a:t>PJM©2014</a:t>
            </a:r>
          </a:p>
        </p:txBody>
      </p:sp>
    </p:spTree>
    <p:extLst>
      <p:ext uri="{BB962C8B-B14F-4D97-AF65-F5344CB8AC3E}">
        <p14:creationId xmlns:p14="http://schemas.microsoft.com/office/powerpoint/2010/main" val="37664376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12/20/2013</a:t>
            </a:r>
            <a:endParaRPr lang="en-US" dirty="0"/>
          </a:p>
        </p:txBody>
      </p:sp>
      <p:sp>
        <p:nvSpPr>
          <p:cNvPr id="3" name="Slide Number Placeholder 5"/>
          <p:cNvSpPr>
            <a:spLocks noGrp="1"/>
          </p:cNvSpPr>
          <p:nvPr>
            <p:ph type="sldNum" sz="quarter" idx="11"/>
          </p:nvPr>
        </p:nvSpPr>
        <p:spPr/>
        <p:txBody>
          <a:bodyPr/>
          <a:lstStyle>
            <a:lvl1pPr>
              <a:defRPr/>
            </a:lvl1pPr>
          </a:lstStyle>
          <a:p>
            <a:pPr>
              <a:defRPr/>
            </a:pPr>
            <a:fld id="{9A1C9FDD-00CF-457A-AFB4-90C73C86861B}" type="slidenum">
              <a:rPr lang="en-US"/>
              <a:pPr>
                <a:defRPr/>
              </a:pPr>
              <a:t>‹#›</a:t>
            </a:fld>
            <a:endParaRPr lang="en-US" dirty="0"/>
          </a:p>
        </p:txBody>
      </p:sp>
      <p:sp>
        <p:nvSpPr>
          <p:cNvPr id="4" name="Footer Placeholder 4"/>
          <p:cNvSpPr>
            <a:spLocks noGrp="1"/>
          </p:cNvSpPr>
          <p:nvPr>
            <p:ph type="ftr" sz="quarter" idx="12"/>
          </p:nvPr>
        </p:nvSpPr>
        <p:spPr/>
        <p:txBody>
          <a:bodyPr/>
          <a:lstStyle>
            <a:lvl1pPr>
              <a:defRPr/>
            </a:lvl1pPr>
          </a:lstStyle>
          <a:p>
            <a:pPr>
              <a:defRPr/>
            </a:pPr>
            <a:r>
              <a:rPr lang="en-US"/>
              <a:t>PJM©2014</a:t>
            </a:r>
          </a:p>
        </p:txBody>
      </p:sp>
    </p:spTree>
    <p:extLst>
      <p:ext uri="{BB962C8B-B14F-4D97-AF65-F5344CB8AC3E}">
        <p14:creationId xmlns:p14="http://schemas.microsoft.com/office/powerpoint/2010/main" val="1404981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200151"/>
            <a:ext cx="8229600" cy="3394472"/>
          </a:xfrm>
        </p:spPr>
        <p:txBody>
          <a:bodyPr/>
          <a:lstStyle/>
          <a:p>
            <a:pPr lvl="0"/>
            <a:endParaRPr lang="en-US" noProof="0" dirty="0" smtClean="0"/>
          </a:p>
        </p:txBody>
      </p:sp>
      <p:sp>
        <p:nvSpPr>
          <p:cNvPr id="4" name="Date Placeholder 3"/>
          <p:cNvSpPr>
            <a:spLocks noGrp="1"/>
          </p:cNvSpPr>
          <p:nvPr>
            <p:ph type="dt" sz="half" idx="10"/>
          </p:nvPr>
        </p:nvSpPr>
        <p:spPr/>
        <p:txBody>
          <a:bodyPr/>
          <a:lstStyle>
            <a:lvl1pPr>
              <a:defRPr/>
            </a:lvl1pPr>
          </a:lstStyle>
          <a:p>
            <a:pPr>
              <a:defRPr/>
            </a:pPr>
            <a:r>
              <a:rPr lang="en-US"/>
              <a:t>12/20/2013</a:t>
            </a:r>
            <a:endParaRPr lang="en-US" dirty="0"/>
          </a:p>
        </p:txBody>
      </p:sp>
      <p:sp>
        <p:nvSpPr>
          <p:cNvPr id="5" name="Slide Number Placeholder 5"/>
          <p:cNvSpPr>
            <a:spLocks noGrp="1"/>
          </p:cNvSpPr>
          <p:nvPr>
            <p:ph type="sldNum" sz="quarter" idx="11"/>
          </p:nvPr>
        </p:nvSpPr>
        <p:spPr/>
        <p:txBody>
          <a:bodyPr/>
          <a:lstStyle>
            <a:lvl1pPr>
              <a:defRPr/>
            </a:lvl1pPr>
          </a:lstStyle>
          <a:p>
            <a:pPr>
              <a:defRPr/>
            </a:pPr>
            <a:fld id="{22700549-DCFD-444A-8EA9-054D3B6FDED2}" type="slidenum">
              <a:rPr lang="en-US"/>
              <a:pPr>
                <a:defRPr/>
              </a:pPr>
              <a:t>‹#›</a:t>
            </a:fld>
            <a:endParaRPr lang="en-US" dirty="0"/>
          </a:p>
        </p:txBody>
      </p:sp>
      <p:sp>
        <p:nvSpPr>
          <p:cNvPr id="6" name="Footer Placeholder 4"/>
          <p:cNvSpPr>
            <a:spLocks noGrp="1"/>
          </p:cNvSpPr>
          <p:nvPr>
            <p:ph type="ftr" sz="quarter" idx="12"/>
          </p:nvPr>
        </p:nvSpPr>
        <p:spPr/>
        <p:txBody>
          <a:bodyPr/>
          <a:lstStyle>
            <a:lvl1pPr>
              <a:defRPr/>
            </a:lvl1pPr>
          </a:lstStyle>
          <a:p>
            <a:pPr>
              <a:defRPr/>
            </a:pPr>
            <a:r>
              <a:rPr lang="en-US"/>
              <a:t>PJM©2014</a:t>
            </a:r>
          </a:p>
        </p:txBody>
      </p:sp>
    </p:spTree>
    <p:extLst>
      <p:ext uri="{BB962C8B-B14F-4D97-AF65-F5344CB8AC3E}">
        <p14:creationId xmlns:p14="http://schemas.microsoft.com/office/powerpoint/2010/main" val="2842772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00151"/>
            <a:ext cx="4038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a:t>12/20/2013</a:t>
            </a:r>
            <a:endParaRPr lang="en-US" dirty="0"/>
          </a:p>
        </p:txBody>
      </p:sp>
      <p:sp>
        <p:nvSpPr>
          <p:cNvPr id="6" name="Slide Number Placeholder 5"/>
          <p:cNvSpPr>
            <a:spLocks noGrp="1"/>
          </p:cNvSpPr>
          <p:nvPr>
            <p:ph type="sldNum" sz="quarter" idx="11"/>
          </p:nvPr>
        </p:nvSpPr>
        <p:spPr/>
        <p:txBody>
          <a:bodyPr/>
          <a:lstStyle>
            <a:lvl1pPr>
              <a:defRPr/>
            </a:lvl1pPr>
          </a:lstStyle>
          <a:p>
            <a:pPr>
              <a:defRPr/>
            </a:pPr>
            <a:fld id="{22844930-949F-46D2-BAFB-AFE1FDA9722C}" type="slidenum">
              <a:rPr lang="en-US"/>
              <a:pPr>
                <a:defRPr/>
              </a:pPr>
              <a:t>‹#›</a:t>
            </a:fld>
            <a:endParaRPr lang="en-US" dirty="0"/>
          </a:p>
        </p:txBody>
      </p:sp>
      <p:sp>
        <p:nvSpPr>
          <p:cNvPr id="7" name="Footer Placeholder 4"/>
          <p:cNvSpPr>
            <a:spLocks noGrp="1"/>
          </p:cNvSpPr>
          <p:nvPr>
            <p:ph type="ftr" sz="quarter" idx="12"/>
          </p:nvPr>
        </p:nvSpPr>
        <p:spPr/>
        <p:txBody>
          <a:bodyPr/>
          <a:lstStyle>
            <a:lvl1pPr>
              <a:defRPr/>
            </a:lvl1pPr>
          </a:lstStyle>
          <a:p>
            <a:pPr>
              <a:defRPr/>
            </a:pPr>
            <a:r>
              <a:rPr lang="en-US"/>
              <a:t>PJM©2014</a:t>
            </a:r>
          </a:p>
        </p:txBody>
      </p:sp>
    </p:spTree>
    <p:extLst>
      <p:ext uri="{BB962C8B-B14F-4D97-AF65-F5344CB8AC3E}">
        <p14:creationId xmlns:p14="http://schemas.microsoft.com/office/powerpoint/2010/main" val="3772164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a:t>12/20/2013</a:t>
            </a:r>
            <a:endParaRPr lang="en-US" dirty="0"/>
          </a:p>
        </p:txBody>
      </p:sp>
      <p:sp>
        <p:nvSpPr>
          <p:cNvPr id="4" name="Slide Number Placeholder 5"/>
          <p:cNvSpPr>
            <a:spLocks noGrp="1"/>
          </p:cNvSpPr>
          <p:nvPr>
            <p:ph type="sldNum" sz="quarter" idx="11"/>
          </p:nvPr>
        </p:nvSpPr>
        <p:spPr/>
        <p:txBody>
          <a:bodyPr/>
          <a:lstStyle>
            <a:lvl1pPr>
              <a:defRPr/>
            </a:lvl1pPr>
          </a:lstStyle>
          <a:p>
            <a:pPr>
              <a:defRPr/>
            </a:pPr>
            <a:fld id="{1B9DD2A4-A42C-49F9-93A2-D378B0D1CCE6}" type="slidenum">
              <a:rPr lang="en-US"/>
              <a:pPr>
                <a:defRPr/>
              </a:pPr>
              <a:t>‹#›</a:t>
            </a:fld>
            <a:endParaRPr lang="en-US" dirty="0"/>
          </a:p>
        </p:txBody>
      </p:sp>
      <p:sp>
        <p:nvSpPr>
          <p:cNvPr id="5" name="Footer Placeholder 4"/>
          <p:cNvSpPr>
            <a:spLocks noGrp="1"/>
          </p:cNvSpPr>
          <p:nvPr>
            <p:ph type="ftr" sz="quarter" idx="12"/>
          </p:nvPr>
        </p:nvSpPr>
        <p:spPr/>
        <p:txBody>
          <a:bodyPr/>
          <a:lstStyle>
            <a:lvl1pPr>
              <a:defRPr/>
            </a:lvl1pPr>
          </a:lstStyle>
          <a:p>
            <a:pPr>
              <a:defRPr/>
            </a:pPr>
            <a:r>
              <a:rPr lang="en-US"/>
              <a:t>PJM©2014</a:t>
            </a:r>
          </a:p>
        </p:txBody>
      </p:sp>
    </p:spTree>
    <p:extLst>
      <p:ext uri="{BB962C8B-B14F-4D97-AF65-F5344CB8AC3E}">
        <p14:creationId xmlns:p14="http://schemas.microsoft.com/office/powerpoint/2010/main" val="1619212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12/20/2013</a:t>
            </a:r>
            <a:endParaRPr lang="en-US" dirty="0"/>
          </a:p>
        </p:txBody>
      </p:sp>
      <p:sp>
        <p:nvSpPr>
          <p:cNvPr id="5" name="Slide Number Placeholder 5"/>
          <p:cNvSpPr>
            <a:spLocks noGrp="1"/>
          </p:cNvSpPr>
          <p:nvPr>
            <p:ph type="sldNum" sz="quarter" idx="11"/>
          </p:nvPr>
        </p:nvSpPr>
        <p:spPr/>
        <p:txBody>
          <a:bodyPr/>
          <a:lstStyle>
            <a:lvl1pPr>
              <a:defRPr/>
            </a:lvl1pPr>
          </a:lstStyle>
          <a:p>
            <a:pPr>
              <a:defRPr/>
            </a:pPr>
            <a:fld id="{E8D3563C-3C46-476B-8B3A-F9995540558E}" type="slidenum">
              <a:rPr lang="en-US"/>
              <a:pPr>
                <a:defRPr/>
              </a:pPr>
              <a:t>‹#›</a:t>
            </a:fld>
            <a:endParaRPr lang="en-US" dirty="0"/>
          </a:p>
        </p:txBody>
      </p:sp>
      <p:sp>
        <p:nvSpPr>
          <p:cNvPr id="6" name="Footer Placeholder 4"/>
          <p:cNvSpPr>
            <a:spLocks noGrp="1"/>
          </p:cNvSpPr>
          <p:nvPr>
            <p:ph type="ftr" sz="quarter" idx="12"/>
          </p:nvPr>
        </p:nvSpPr>
        <p:spPr/>
        <p:txBody>
          <a:bodyPr/>
          <a:lstStyle>
            <a:lvl1pPr>
              <a:defRPr/>
            </a:lvl1pPr>
          </a:lstStyle>
          <a:p>
            <a:pPr>
              <a:defRPr/>
            </a:pPr>
            <a:r>
              <a:rPr lang="en-US"/>
              <a:t>PJM©2014</a:t>
            </a:r>
          </a:p>
        </p:txBody>
      </p:sp>
    </p:spTree>
    <p:extLst>
      <p:ext uri="{BB962C8B-B14F-4D97-AF65-F5344CB8AC3E}">
        <p14:creationId xmlns:p14="http://schemas.microsoft.com/office/powerpoint/2010/main" val="4121464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claimer Slide">
    <p:spTree>
      <p:nvGrpSpPr>
        <p:cNvPr id="1" name=""/>
        <p:cNvGrpSpPr/>
        <p:nvPr/>
      </p:nvGrpSpPr>
      <p:grpSpPr>
        <a:xfrm>
          <a:off x="0" y="0"/>
          <a:ext cx="0" cy="0"/>
          <a:chOff x="0" y="0"/>
          <a:chExt cx="0" cy="0"/>
        </a:xfrm>
      </p:grpSpPr>
      <p:pic>
        <p:nvPicPr>
          <p:cNvPr id="2" name="Picture 11" descr="G:\Corporate\PJM templates and standards\new ppt templates\2012-16-9Ratio-TemplateElements-03.jpg"/>
          <p:cNvPicPr>
            <a:picLocks noChangeAspect="1" noChangeArrowheads="1"/>
          </p:cNvPicPr>
          <p:nvPr userDrawn="1"/>
        </p:nvPicPr>
        <p:blipFill>
          <a:blip r:embed="rId2">
            <a:extLst>
              <a:ext uri="{28A0092B-C50C-407E-A947-70E740481C1C}">
                <a14:useLocalDpi xmlns:a14="http://schemas.microsoft.com/office/drawing/2010/main" val="0"/>
              </a:ext>
            </a:extLst>
          </a:blip>
          <a:srcRect b="13483"/>
          <a:stretch>
            <a:fillRect/>
          </a:stretch>
        </p:blipFill>
        <p:spPr bwMode="auto">
          <a:xfrm>
            <a:off x="0" y="4532313"/>
            <a:ext cx="9144000"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userDrawn="1"/>
        </p:nvSpPr>
        <p:spPr bwMode="auto">
          <a:xfrm>
            <a:off x="457200" y="971550"/>
            <a:ext cx="8458200" cy="3662363"/>
          </a:xfrm>
          <a:prstGeom prst="rect">
            <a:avLst/>
          </a:prstGeom>
          <a:noFill/>
          <a:ln w="9525">
            <a:noFill/>
            <a:miter lim="800000"/>
            <a:headEnd/>
            <a:tailEnd/>
          </a:ln>
          <a:effectLst/>
        </p:spPr>
        <p:txBody>
          <a:bodyPr>
            <a:spAutoFit/>
          </a:bodyPr>
          <a:lstStyle/>
          <a:p>
            <a:pPr lvl="1" algn="ctr" fontAlgn="auto">
              <a:spcBef>
                <a:spcPts val="0"/>
              </a:spcBef>
              <a:spcAft>
                <a:spcPts val="0"/>
              </a:spcAft>
              <a:defRPr/>
            </a:pPr>
            <a:r>
              <a:rPr lang="en-US" sz="3200" b="1" dirty="0">
                <a:solidFill>
                  <a:schemeClr val="tx1">
                    <a:lumMod val="85000"/>
                    <a:lumOff val="15000"/>
                  </a:schemeClr>
                </a:solidFill>
                <a:effectLst>
                  <a:outerShdw blurRad="38100" dist="38100" dir="2700000" algn="tl">
                    <a:srgbClr val="C0C0C0"/>
                  </a:outerShdw>
                </a:effectLst>
                <a:latin typeface="Calibri" pitchFamily="34" charset="0"/>
                <a:cs typeface="+mn-cs"/>
              </a:rPr>
              <a:t>Disclaimer:</a:t>
            </a:r>
          </a:p>
          <a:p>
            <a:pPr lvl="1" algn="ctr" fontAlgn="auto">
              <a:spcBef>
                <a:spcPts val="0"/>
              </a:spcBef>
              <a:spcAft>
                <a:spcPts val="0"/>
              </a:spcAft>
              <a:defRPr/>
            </a:pPr>
            <a:endParaRPr lang="en-US" sz="2000" b="1" dirty="0">
              <a:effectLst>
                <a:outerShdw blurRad="38100" dist="38100" dir="2700000" algn="tl">
                  <a:srgbClr val="C0C0C0"/>
                </a:outerShdw>
              </a:effectLst>
              <a:latin typeface="+mn-lt"/>
              <a:cs typeface="+mn-cs"/>
            </a:endParaRPr>
          </a:p>
          <a:p>
            <a:pPr lvl="1" fontAlgn="auto">
              <a:spcBef>
                <a:spcPts val="0"/>
              </a:spcBef>
              <a:spcAft>
                <a:spcPts val="0"/>
              </a:spcAft>
              <a:defRPr/>
            </a:pPr>
            <a:r>
              <a:rPr lang="en-US" dirty="0">
                <a:latin typeface="Calibri" pitchFamily="34" charset="0"/>
                <a:cs typeface="+mn-cs"/>
              </a:rPr>
              <a:t>PJM has made all efforts possible to accurately document all information in this presentation.  The information seen here does not supersede the PJM Operating Agreement or the PJM Tariff both of which can be found by accessing:</a:t>
            </a:r>
          </a:p>
          <a:p>
            <a:pPr lvl="1" fontAlgn="auto">
              <a:spcBef>
                <a:spcPts val="0"/>
              </a:spcBef>
              <a:spcAft>
                <a:spcPts val="0"/>
              </a:spcAft>
              <a:defRPr/>
            </a:pPr>
            <a:r>
              <a:rPr lang="en-US" dirty="0">
                <a:latin typeface="Calibri" pitchFamily="34" charset="0"/>
                <a:cs typeface="+mn-cs"/>
                <a:hlinkClick r:id="rId3"/>
              </a:rPr>
              <a:t>http://www.pjm.com/documents/agreements/pjm-agreements.aspx</a:t>
            </a:r>
            <a:endParaRPr lang="en-US" dirty="0">
              <a:latin typeface="Calibri" pitchFamily="34" charset="0"/>
              <a:cs typeface="+mn-cs"/>
            </a:endParaRPr>
          </a:p>
          <a:p>
            <a:pPr lvl="1" fontAlgn="auto">
              <a:spcBef>
                <a:spcPts val="0"/>
              </a:spcBef>
              <a:spcAft>
                <a:spcPts val="0"/>
              </a:spcAft>
              <a:defRPr/>
            </a:pPr>
            <a:endParaRPr lang="en-US" dirty="0">
              <a:latin typeface="Calibri" pitchFamily="34" charset="0"/>
              <a:cs typeface="+mn-cs"/>
            </a:endParaRPr>
          </a:p>
          <a:p>
            <a:pPr lvl="1" fontAlgn="auto">
              <a:spcBef>
                <a:spcPts val="0"/>
              </a:spcBef>
              <a:spcAft>
                <a:spcPts val="0"/>
              </a:spcAft>
              <a:defRPr/>
            </a:pPr>
            <a:r>
              <a:rPr lang="en-US" dirty="0">
                <a:latin typeface="Calibri" pitchFamily="34" charset="0"/>
                <a:cs typeface="+mn-cs"/>
              </a:rPr>
              <a:t>For additional detailed information on any of the topics discussed, please refer to the appropriate PJM manual which can be found by accessing: </a:t>
            </a:r>
            <a:r>
              <a:rPr lang="en-US" dirty="0">
                <a:latin typeface="Calibri" pitchFamily="34" charset="0"/>
                <a:cs typeface="+mn-cs"/>
                <a:hlinkClick r:id="rId4"/>
              </a:rPr>
              <a:t>http://www.pjm.com/documents/manuals.aspx</a:t>
            </a:r>
            <a:endParaRPr lang="en-US" dirty="0">
              <a:latin typeface="Calibri" pitchFamily="34" charset="0"/>
              <a:cs typeface="+mn-cs"/>
            </a:endParaRPr>
          </a:p>
          <a:p>
            <a:pPr lvl="1" fontAlgn="auto">
              <a:spcBef>
                <a:spcPts val="0"/>
              </a:spcBef>
              <a:spcAft>
                <a:spcPts val="0"/>
              </a:spcAft>
              <a:defRPr/>
            </a:pPr>
            <a:endParaRPr lang="en-US" dirty="0">
              <a:latin typeface="+mn-lt"/>
              <a:cs typeface="+mn-cs"/>
            </a:endParaRPr>
          </a:p>
          <a:p>
            <a:pPr lvl="1" fontAlgn="auto">
              <a:spcBef>
                <a:spcPts val="0"/>
              </a:spcBef>
              <a:spcAft>
                <a:spcPts val="0"/>
              </a:spcAft>
              <a:defRPr/>
            </a:pPr>
            <a:endParaRPr lang="en-US" dirty="0">
              <a:latin typeface="+mn-lt"/>
              <a:cs typeface="+mn-cs"/>
            </a:endParaRPr>
          </a:p>
        </p:txBody>
      </p:sp>
      <p:pic>
        <p:nvPicPr>
          <p:cNvPr id="4" name="Picture 2" descr="\\pjmdom01\shares\home\stulzc\My Documents\Images\PJM-logo.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162800" y="57150"/>
            <a:ext cx="13954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stulzc\Desktop\PPT-TemplateElement-WaveOnly-04.jp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91440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8"/>
          <p:cNvSpPr>
            <a:spLocks noGrp="1"/>
          </p:cNvSpPr>
          <p:nvPr>
            <p:ph type="dt" sz="half" idx="10"/>
          </p:nvPr>
        </p:nvSpPr>
        <p:spPr>
          <a:xfrm>
            <a:off x="6781800" y="4730750"/>
            <a:ext cx="2133600" cy="365125"/>
          </a:xfrm>
        </p:spPr>
        <p:txBody>
          <a:bodyPr anchor="ctr"/>
          <a:lstStyle>
            <a:lvl1pPr algn="r">
              <a:defRPr sz="1000">
                <a:solidFill>
                  <a:schemeClr val="bg1">
                    <a:lumMod val="95000"/>
                  </a:schemeClr>
                </a:solidFill>
                <a:latin typeface="Calibri" pitchFamily="34" charset="0"/>
              </a:defRPr>
            </a:lvl1pPr>
          </a:lstStyle>
          <a:p>
            <a:pPr>
              <a:defRPr/>
            </a:pPr>
            <a:r>
              <a:rPr lang="en-US"/>
              <a:t>7/17/2013</a:t>
            </a:r>
            <a:endParaRPr lang="en-US" dirty="0"/>
          </a:p>
        </p:txBody>
      </p:sp>
      <p:sp>
        <p:nvSpPr>
          <p:cNvPr id="7" name="Slide Number Placeholder 9"/>
          <p:cNvSpPr>
            <a:spLocks noGrp="1"/>
          </p:cNvSpPr>
          <p:nvPr>
            <p:ph type="sldNum" sz="quarter" idx="11"/>
          </p:nvPr>
        </p:nvSpPr>
        <p:spPr>
          <a:xfrm>
            <a:off x="3657600" y="4730750"/>
            <a:ext cx="2133600" cy="365125"/>
          </a:xfrm>
        </p:spPr>
        <p:txBody>
          <a:bodyPr anchor="ctr"/>
          <a:lstStyle>
            <a:lvl1pPr algn="ctr">
              <a:defRPr sz="1000">
                <a:solidFill>
                  <a:schemeClr val="bg1">
                    <a:lumMod val="95000"/>
                  </a:schemeClr>
                </a:solidFill>
                <a:latin typeface="Calibri" pitchFamily="34" charset="0"/>
              </a:defRPr>
            </a:lvl1pPr>
          </a:lstStyle>
          <a:p>
            <a:pPr>
              <a:defRPr/>
            </a:pPr>
            <a:fld id="{887BACAB-4793-4DDB-971D-5BCCA1B72509}" type="slidenum">
              <a:rPr lang="en-US"/>
              <a:pPr>
                <a:defRPr/>
              </a:pPr>
              <a:t>‹#›</a:t>
            </a:fld>
            <a:endParaRPr lang="en-US" dirty="0"/>
          </a:p>
        </p:txBody>
      </p:sp>
      <p:sp>
        <p:nvSpPr>
          <p:cNvPr id="8" name="Footer Placeholder 4"/>
          <p:cNvSpPr>
            <a:spLocks noGrp="1"/>
          </p:cNvSpPr>
          <p:nvPr>
            <p:ph type="ftr" sz="quarter" idx="12"/>
          </p:nvPr>
        </p:nvSpPr>
        <p:spPr/>
        <p:txBody>
          <a:bodyPr/>
          <a:lstStyle>
            <a:lvl1pPr algn="l" fontAlgn="auto">
              <a:spcBef>
                <a:spcPts val="0"/>
              </a:spcBef>
              <a:spcAft>
                <a:spcPts val="0"/>
              </a:spcAft>
              <a:defRPr sz="1000">
                <a:solidFill>
                  <a:schemeClr val="bg1"/>
                </a:solidFill>
                <a:latin typeface="Calibri" panose="020F0502020204030204" pitchFamily="34" charset="0"/>
                <a:cs typeface="Arial" pitchFamily="34" charset="0"/>
              </a:defRPr>
            </a:lvl1pPr>
          </a:lstStyle>
          <a:p>
            <a:pPr>
              <a:defRPr/>
            </a:pPr>
            <a:r>
              <a:rPr lang="en-US"/>
              <a:t>PJM©2014</a:t>
            </a:r>
          </a:p>
        </p:txBody>
      </p:sp>
    </p:spTree>
    <p:extLst>
      <p:ext uri="{BB962C8B-B14F-4D97-AF65-F5344CB8AC3E}">
        <p14:creationId xmlns:p14="http://schemas.microsoft.com/office/powerpoint/2010/main" val="3919122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bjectives Slide">
    <p:spTree>
      <p:nvGrpSpPr>
        <p:cNvPr id="1" name=""/>
        <p:cNvGrpSpPr/>
        <p:nvPr/>
      </p:nvGrpSpPr>
      <p:grpSpPr>
        <a:xfrm>
          <a:off x="0" y="0"/>
          <a:ext cx="0" cy="0"/>
          <a:chOff x="0" y="0"/>
          <a:chExt cx="0" cy="0"/>
        </a:xfrm>
      </p:grpSpPr>
      <p:pic>
        <p:nvPicPr>
          <p:cNvPr id="3" name="Picture 11" descr="G:\Corporate\PJM templates and standards\new ppt templates\2012-16-9Ratio-TemplateElements-03.jpg"/>
          <p:cNvPicPr>
            <a:picLocks noChangeAspect="1" noChangeArrowheads="1"/>
          </p:cNvPicPr>
          <p:nvPr userDrawn="1"/>
        </p:nvPicPr>
        <p:blipFill>
          <a:blip r:embed="rId2">
            <a:extLst>
              <a:ext uri="{28A0092B-C50C-407E-A947-70E740481C1C}">
                <a14:useLocalDpi xmlns:a14="http://schemas.microsoft.com/office/drawing/2010/main" val="0"/>
              </a:ext>
            </a:extLst>
          </a:blip>
          <a:srcRect b="13483"/>
          <a:stretch>
            <a:fillRect/>
          </a:stretch>
        </p:blipFill>
        <p:spPr bwMode="auto">
          <a:xfrm>
            <a:off x="0" y="4532313"/>
            <a:ext cx="9144000"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C:\Users\stulzc\Desktop\PPT-TemplateElement-WaveOnly-04.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pjmdom01\shares\home\stulzc\My Documents\Images\PJM-log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162800" y="57150"/>
            <a:ext cx="13954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userDrawn="1"/>
        </p:nvSpPr>
        <p:spPr>
          <a:xfrm>
            <a:off x="457200" y="171450"/>
            <a:ext cx="8458200" cy="461963"/>
          </a:xfrm>
          <a:prstGeom prst="rect">
            <a:avLst/>
          </a:prstGeom>
          <a:noFill/>
        </p:spPr>
        <p:txBody>
          <a:bodyPr>
            <a:spAutoFit/>
          </a:bodyPr>
          <a:lstStyle/>
          <a:p>
            <a:pPr>
              <a:defRPr/>
            </a:pPr>
            <a:r>
              <a:rPr lang="en-US" sz="2400" b="1" dirty="0">
                <a:solidFill>
                  <a:schemeClr val="tx1">
                    <a:lumMod val="85000"/>
                    <a:lumOff val="15000"/>
                  </a:schemeClr>
                </a:solidFill>
                <a:effectLst>
                  <a:outerShdw blurRad="38100" dist="38100" dir="2700000" algn="tl">
                    <a:srgbClr val="000000">
                      <a:alpha val="43137"/>
                    </a:srgbClr>
                  </a:outerShdw>
                </a:effectLst>
                <a:latin typeface="Calibri" pitchFamily="34" charset="0"/>
                <a:cs typeface="Arial" pitchFamily="34" charset="0"/>
              </a:rPr>
              <a:t>Objectives</a:t>
            </a:r>
          </a:p>
        </p:txBody>
      </p:sp>
      <p:sp>
        <p:nvSpPr>
          <p:cNvPr id="9" name="Content Placeholder 2"/>
          <p:cNvSpPr>
            <a:spLocks noGrp="1"/>
          </p:cNvSpPr>
          <p:nvPr>
            <p:ph idx="1"/>
          </p:nvPr>
        </p:nvSpPr>
        <p:spPr>
          <a:xfrm>
            <a:off x="457200" y="971550"/>
            <a:ext cx="8458200" cy="3429000"/>
          </a:xfrm>
        </p:spPr>
        <p:txBody>
          <a:bodyPr/>
          <a:lstStyle>
            <a:lvl1pPr>
              <a:defRPr sz="2200"/>
            </a:lvl1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8"/>
          <p:cNvSpPr>
            <a:spLocks noGrp="1"/>
          </p:cNvSpPr>
          <p:nvPr>
            <p:ph type="dt" sz="half" idx="10"/>
          </p:nvPr>
        </p:nvSpPr>
        <p:spPr>
          <a:xfrm>
            <a:off x="6781800" y="4730750"/>
            <a:ext cx="2133600" cy="365125"/>
          </a:xfrm>
        </p:spPr>
        <p:txBody>
          <a:bodyPr anchor="ctr"/>
          <a:lstStyle>
            <a:lvl1pPr algn="r">
              <a:defRPr sz="1000">
                <a:solidFill>
                  <a:schemeClr val="bg1">
                    <a:lumMod val="95000"/>
                  </a:schemeClr>
                </a:solidFill>
                <a:latin typeface="Calibri" pitchFamily="34" charset="0"/>
              </a:defRPr>
            </a:lvl1pPr>
          </a:lstStyle>
          <a:p>
            <a:pPr>
              <a:defRPr/>
            </a:pPr>
            <a:r>
              <a:rPr lang="en-US"/>
              <a:t>7/17/2013</a:t>
            </a:r>
            <a:endParaRPr lang="en-US" dirty="0"/>
          </a:p>
        </p:txBody>
      </p:sp>
      <p:sp>
        <p:nvSpPr>
          <p:cNvPr id="8" name="Footer Placeholder 4"/>
          <p:cNvSpPr>
            <a:spLocks noGrp="1"/>
          </p:cNvSpPr>
          <p:nvPr>
            <p:ph type="ftr" sz="quarter" idx="11"/>
          </p:nvPr>
        </p:nvSpPr>
        <p:spPr/>
        <p:txBody>
          <a:bodyPr/>
          <a:lstStyle>
            <a:lvl1pPr algn="l" fontAlgn="auto">
              <a:spcBef>
                <a:spcPts val="0"/>
              </a:spcBef>
              <a:spcAft>
                <a:spcPts val="0"/>
              </a:spcAft>
              <a:defRPr sz="1000">
                <a:solidFill>
                  <a:schemeClr val="bg1"/>
                </a:solidFill>
                <a:latin typeface="Calibri" panose="020F0502020204030204" pitchFamily="34" charset="0"/>
                <a:cs typeface="Arial" pitchFamily="34" charset="0"/>
              </a:defRPr>
            </a:lvl1pPr>
          </a:lstStyle>
          <a:p>
            <a:pPr>
              <a:defRPr/>
            </a:pPr>
            <a:r>
              <a:rPr lang="en-US"/>
              <a:t>PJM©2014</a:t>
            </a:r>
          </a:p>
        </p:txBody>
      </p:sp>
    </p:spTree>
    <p:extLst>
      <p:ext uri="{BB962C8B-B14F-4D97-AF65-F5344CB8AC3E}">
        <p14:creationId xmlns:p14="http://schemas.microsoft.com/office/powerpoint/2010/main" val="371075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pic>
        <p:nvPicPr>
          <p:cNvPr id="3" name="Picture 11" descr="G:\Corporate\PJM templates and standards\new ppt templates\2012-16-9Ratio-TemplateElements-03.jpg"/>
          <p:cNvPicPr>
            <a:picLocks noChangeAspect="1" noChangeArrowheads="1"/>
          </p:cNvPicPr>
          <p:nvPr userDrawn="1"/>
        </p:nvPicPr>
        <p:blipFill>
          <a:blip r:embed="rId2">
            <a:extLst>
              <a:ext uri="{28A0092B-C50C-407E-A947-70E740481C1C}">
                <a14:useLocalDpi xmlns:a14="http://schemas.microsoft.com/office/drawing/2010/main" val="0"/>
              </a:ext>
            </a:extLst>
          </a:blip>
          <a:srcRect b="13483"/>
          <a:stretch>
            <a:fillRect/>
          </a:stretch>
        </p:blipFill>
        <p:spPr bwMode="auto">
          <a:xfrm>
            <a:off x="0" y="4532313"/>
            <a:ext cx="9144000"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C:\Users\stulzc\Desktop\PPT-TemplateElement-WaveOnly-04.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pjmdom01\shares\home\stulzc\My Documents\Images\PJM-log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162800" y="57150"/>
            <a:ext cx="13954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userDrawn="1"/>
        </p:nvSpPr>
        <p:spPr>
          <a:xfrm>
            <a:off x="457200" y="171450"/>
            <a:ext cx="8458200" cy="461963"/>
          </a:xfrm>
          <a:prstGeom prst="rect">
            <a:avLst/>
          </a:prstGeom>
          <a:noFill/>
        </p:spPr>
        <p:txBody>
          <a:bodyPr>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defRPr/>
            </a:pPr>
            <a:r>
              <a:rPr lang="en-US" altLang="en-US" b="1" dirty="0" smtClean="0">
                <a:solidFill>
                  <a:srgbClr val="262626"/>
                </a:solidFill>
                <a:effectLst>
                  <a:outerShdw blurRad="38100" dist="38100" dir="2700000" algn="tl">
                    <a:srgbClr val="C0C0C0"/>
                  </a:outerShdw>
                </a:effectLst>
                <a:cs typeface="Arial" pitchFamily="34" charset="0"/>
              </a:rPr>
              <a:t>Agenda</a:t>
            </a:r>
          </a:p>
        </p:txBody>
      </p:sp>
      <p:sp>
        <p:nvSpPr>
          <p:cNvPr id="9" name="Content Placeholder 2"/>
          <p:cNvSpPr>
            <a:spLocks noGrp="1"/>
          </p:cNvSpPr>
          <p:nvPr>
            <p:ph idx="1"/>
          </p:nvPr>
        </p:nvSpPr>
        <p:spPr>
          <a:xfrm>
            <a:off x="457200" y="971550"/>
            <a:ext cx="8458200" cy="3429001"/>
          </a:xfrm>
        </p:spPr>
        <p:txBody>
          <a:bodyPr/>
          <a:lstStyle>
            <a:lvl1pPr>
              <a:defRPr sz="2200"/>
            </a:lvl1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8"/>
          <p:cNvSpPr>
            <a:spLocks noGrp="1"/>
          </p:cNvSpPr>
          <p:nvPr>
            <p:ph type="dt" sz="half" idx="10"/>
          </p:nvPr>
        </p:nvSpPr>
        <p:spPr>
          <a:xfrm>
            <a:off x="6781800" y="4730750"/>
            <a:ext cx="2133600" cy="365125"/>
          </a:xfrm>
        </p:spPr>
        <p:txBody>
          <a:bodyPr anchor="ctr"/>
          <a:lstStyle>
            <a:lvl1pPr algn="r">
              <a:defRPr sz="1000">
                <a:solidFill>
                  <a:schemeClr val="bg1">
                    <a:lumMod val="95000"/>
                  </a:schemeClr>
                </a:solidFill>
                <a:latin typeface="Calibri" pitchFamily="34" charset="0"/>
              </a:defRPr>
            </a:lvl1pPr>
          </a:lstStyle>
          <a:p>
            <a:pPr>
              <a:defRPr/>
            </a:pPr>
            <a:r>
              <a:rPr lang="en-US"/>
              <a:t>7/17/2013</a:t>
            </a:r>
            <a:endParaRPr lang="en-US" dirty="0"/>
          </a:p>
        </p:txBody>
      </p:sp>
      <p:sp>
        <p:nvSpPr>
          <p:cNvPr id="8" name="Footer Placeholder 4"/>
          <p:cNvSpPr>
            <a:spLocks noGrp="1"/>
          </p:cNvSpPr>
          <p:nvPr>
            <p:ph type="ftr" sz="quarter" idx="11"/>
          </p:nvPr>
        </p:nvSpPr>
        <p:spPr/>
        <p:txBody>
          <a:bodyPr/>
          <a:lstStyle>
            <a:lvl1pPr algn="l" fontAlgn="auto">
              <a:spcBef>
                <a:spcPts val="0"/>
              </a:spcBef>
              <a:spcAft>
                <a:spcPts val="0"/>
              </a:spcAft>
              <a:defRPr sz="1000">
                <a:solidFill>
                  <a:schemeClr val="bg1"/>
                </a:solidFill>
                <a:latin typeface="Calibri" panose="020F0502020204030204" pitchFamily="34" charset="0"/>
                <a:cs typeface="Arial" pitchFamily="34" charset="0"/>
              </a:defRPr>
            </a:lvl1pPr>
          </a:lstStyle>
          <a:p>
            <a:pPr>
              <a:defRPr/>
            </a:pPr>
            <a:r>
              <a:rPr lang="en-US"/>
              <a:t>PJM©2014</a:t>
            </a:r>
          </a:p>
        </p:txBody>
      </p:sp>
    </p:spTree>
    <p:extLst>
      <p:ext uri="{BB962C8B-B14F-4D97-AF65-F5344CB8AC3E}">
        <p14:creationId xmlns:p14="http://schemas.microsoft.com/office/powerpoint/2010/main" val="2292960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71550"/>
            <a:ext cx="8458200" cy="3429000"/>
          </a:xfrm>
        </p:spPr>
        <p:txBody>
          <a:bodyPr/>
          <a:lstStyle>
            <a:lvl1pPr>
              <a:defRPr sz="2200"/>
            </a:lvl1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2"/>
          <p:cNvSpPr>
            <a:spLocks noGrp="1" noChangeArrowheads="1"/>
          </p:cNvSpPr>
          <p:nvPr>
            <p:ph type="title"/>
          </p:nvPr>
        </p:nvSpPr>
        <p:spPr bwMode="auto">
          <a:xfrm>
            <a:off x="457200" y="156635"/>
            <a:ext cx="8458200" cy="479425"/>
          </a:xfrm>
          <a:prstGeom prst="rect">
            <a:avLst/>
          </a:prstGeom>
          <a:noFill/>
          <a:ln w="9525">
            <a:noFill/>
            <a:miter lim="800000"/>
            <a:headEnd/>
            <a:tailEnd/>
          </a:ln>
        </p:spPr>
        <p:txBody>
          <a:bodyPr/>
          <a:lstStyle/>
          <a:p>
            <a:pPr lvl="0"/>
            <a:r>
              <a:rPr lang="en-US" dirty="0" smtClean="0"/>
              <a:t>Click to edit Master title style</a:t>
            </a:r>
          </a:p>
        </p:txBody>
      </p:sp>
      <p:sp>
        <p:nvSpPr>
          <p:cNvPr id="4" name="Date Placeholder 8"/>
          <p:cNvSpPr>
            <a:spLocks noGrp="1"/>
          </p:cNvSpPr>
          <p:nvPr>
            <p:ph type="dt" sz="half" idx="10"/>
          </p:nvPr>
        </p:nvSpPr>
        <p:spPr>
          <a:xfrm>
            <a:off x="6781800" y="4730750"/>
            <a:ext cx="2133600" cy="365125"/>
          </a:xfrm>
        </p:spPr>
        <p:txBody>
          <a:bodyPr anchor="ctr"/>
          <a:lstStyle>
            <a:lvl1pPr algn="r">
              <a:defRPr sz="1000">
                <a:solidFill>
                  <a:schemeClr val="tx1">
                    <a:lumMod val="85000"/>
                    <a:lumOff val="15000"/>
                  </a:schemeClr>
                </a:solidFill>
                <a:latin typeface="Calibri" pitchFamily="34" charset="0"/>
              </a:defRPr>
            </a:lvl1pPr>
          </a:lstStyle>
          <a:p>
            <a:pPr>
              <a:defRPr/>
            </a:pPr>
            <a:r>
              <a:rPr lang="en-US"/>
              <a:t>7/17/2013</a:t>
            </a:r>
            <a:endParaRPr lang="en-US" dirty="0"/>
          </a:p>
        </p:txBody>
      </p:sp>
      <p:sp>
        <p:nvSpPr>
          <p:cNvPr id="5" name="Slide Number Placeholder 9"/>
          <p:cNvSpPr>
            <a:spLocks noGrp="1"/>
          </p:cNvSpPr>
          <p:nvPr>
            <p:ph type="sldNum" sz="quarter" idx="11"/>
          </p:nvPr>
        </p:nvSpPr>
        <p:spPr>
          <a:xfrm>
            <a:off x="3657600" y="4730750"/>
            <a:ext cx="2133600" cy="365125"/>
          </a:xfrm>
        </p:spPr>
        <p:txBody>
          <a:bodyPr anchor="ctr"/>
          <a:lstStyle>
            <a:lvl1pPr algn="ctr">
              <a:defRPr sz="1000">
                <a:solidFill>
                  <a:schemeClr val="tx1">
                    <a:lumMod val="85000"/>
                    <a:lumOff val="15000"/>
                  </a:schemeClr>
                </a:solidFill>
                <a:latin typeface="Calibri" pitchFamily="34" charset="0"/>
              </a:defRPr>
            </a:lvl1pPr>
          </a:lstStyle>
          <a:p>
            <a:pPr>
              <a:defRPr/>
            </a:pPr>
            <a:fld id="{A3C7DD28-D9E9-41D1-83B2-176AD35F0B30}" type="slidenum">
              <a:rPr lang="en-US"/>
              <a:pPr>
                <a:defRPr/>
              </a:pPr>
              <a:t>‹#›</a:t>
            </a:fld>
            <a:endParaRPr lang="en-US" dirty="0"/>
          </a:p>
        </p:txBody>
      </p:sp>
      <p:sp>
        <p:nvSpPr>
          <p:cNvPr id="6" name="Footer Placeholder 4"/>
          <p:cNvSpPr>
            <a:spLocks noGrp="1"/>
          </p:cNvSpPr>
          <p:nvPr>
            <p:ph type="ftr" sz="quarter" idx="12"/>
          </p:nvPr>
        </p:nvSpPr>
        <p:spPr/>
        <p:txBody>
          <a:bodyPr/>
          <a:lstStyle>
            <a:lvl1pPr algn="l" fontAlgn="auto">
              <a:spcBef>
                <a:spcPts val="0"/>
              </a:spcBef>
              <a:spcAft>
                <a:spcPts val="0"/>
              </a:spcAft>
              <a:defRPr sz="1000">
                <a:solidFill>
                  <a:schemeClr val="tx1">
                    <a:lumMod val="85000"/>
                    <a:lumOff val="15000"/>
                  </a:schemeClr>
                </a:solidFill>
                <a:latin typeface="Calibri" panose="020F0502020204030204" pitchFamily="34" charset="0"/>
                <a:cs typeface="Arial" pitchFamily="34" charset="0"/>
              </a:defRPr>
            </a:lvl1pPr>
          </a:lstStyle>
          <a:p>
            <a:pPr>
              <a:defRPr/>
            </a:pPr>
            <a:r>
              <a:rPr lang="en-US"/>
              <a:t>PJM©2014</a:t>
            </a:r>
          </a:p>
        </p:txBody>
      </p:sp>
    </p:spTree>
    <p:extLst>
      <p:ext uri="{BB962C8B-B14F-4D97-AF65-F5344CB8AC3E}">
        <p14:creationId xmlns:p14="http://schemas.microsoft.com/office/powerpoint/2010/main" val="2917509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6"/>
          <p:cNvSpPr>
            <a:spLocks noGrp="1"/>
          </p:cNvSpPr>
          <p:nvPr>
            <p:ph sz="quarter" idx="12"/>
          </p:nvPr>
        </p:nvSpPr>
        <p:spPr>
          <a:xfrm>
            <a:off x="4826000" y="971550"/>
            <a:ext cx="4089400" cy="3657600"/>
          </a:xfrm>
        </p:spPr>
        <p:txBody>
          <a:bodyPr/>
          <a:lstStyle>
            <a:lvl1pPr>
              <a:defRPr sz="2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Rectangle 2"/>
          <p:cNvSpPr>
            <a:spLocks noGrp="1" noChangeArrowheads="1"/>
          </p:cNvSpPr>
          <p:nvPr>
            <p:ph type="title"/>
          </p:nvPr>
        </p:nvSpPr>
        <p:spPr bwMode="auto">
          <a:xfrm>
            <a:off x="457200" y="156635"/>
            <a:ext cx="8458200" cy="479425"/>
          </a:xfrm>
          <a:prstGeom prst="rect">
            <a:avLst/>
          </a:prstGeom>
          <a:noFill/>
          <a:ln w="9525">
            <a:noFill/>
            <a:miter lim="800000"/>
            <a:headEnd/>
            <a:tailEnd/>
          </a:ln>
        </p:spPr>
        <p:txBody>
          <a:bodyPr/>
          <a:lstStyle/>
          <a:p>
            <a:pPr lvl="0"/>
            <a:r>
              <a:rPr lang="en-US" dirty="0" smtClean="0"/>
              <a:t>Click to edit Master title style</a:t>
            </a:r>
          </a:p>
        </p:txBody>
      </p:sp>
      <p:sp>
        <p:nvSpPr>
          <p:cNvPr id="17" name="Content Placeholder 6"/>
          <p:cNvSpPr>
            <a:spLocks noGrp="1"/>
          </p:cNvSpPr>
          <p:nvPr>
            <p:ph sz="quarter" idx="15"/>
          </p:nvPr>
        </p:nvSpPr>
        <p:spPr>
          <a:xfrm>
            <a:off x="457200" y="971550"/>
            <a:ext cx="4089400" cy="3657600"/>
          </a:xfrm>
        </p:spPr>
        <p:txBody>
          <a:bodyPr/>
          <a:lstStyle>
            <a:lvl1pPr>
              <a:defRPr sz="2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8"/>
          <p:cNvSpPr>
            <a:spLocks noGrp="1"/>
          </p:cNvSpPr>
          <p:nvPr>
            <p:ph type="dt" sz="half" idx="16"/>
          </p:nvPr>
        </p:nvSpPr>
        <p:spPr>
          <a:xfrm>
            <a:off x="6781800" y="4730750"/>
            <a:ext cx="2133600" cy="365125"/>
          </a:xfrm>
        </p:spPr>
        <p:txBody>
          <a:bodyPr anchor="ctr"/>
          <a:lstStyle>
            <a:lvl1pPr>
              <a:defRPr/>
            </a:lvl1pPr>
          </a:lstStyle>
          <a:p>
            <a:pPr>
              <a:defRPr/>
            </a:pPr>
            <a:r>
              <a:rPr lang="en-US"/>
              <a:t>7/17/2013</a:t>
            </a:r>
            <a:endParaRPr lang="en-US" dirty="0"/>
          </a:p>
        </p:txBody>
      </p:sp>
      <p:sp>
        <p:nvSpPr>
          <p:cNvPr id="6" name="Slide Number Placeholder 9"/>
          <p:cNvSpPr>
            <a:spLocks noGrp="1"/>
          </p:cNvSpPr>
          <p:nvPr>
            <p:ph type="sldNum" sz="quarter" idx="17"/>
          </p:nvPr>
        </p:nvSpPr>
        <p:spPr>
          <a:xfrm>
            <a:off x="3657600" y="4730750"/>
            <a:ext cx="2133600" cy="365125"/>
          </a:xfrm>
        </p:spPr>
        <p:txBody>
          <a:bodyPr anchor="ctr"/>
          <a:lstStyle>
            <a:lvl1pPr>
              <a:defRPr/>
            </a:lvl1pPr>
          </a:lstStyle>
          <a:p>
            <a:pPr>
              <a:defRPr/>
            </a:pPr>
            <a:fld id="{2FA44AFE-3C0A-4EC2-8348-980A040BCE47}" type="slidenum">
              <a:rPr lang="en-US"/>
              <a:pPr>
                <a:defRPr/>
              </a:pPr>
              <a:t>‹#›</a:t>
            </a:fld>
            <a:endParaRPr lang="en-US" dirty="0"/>
          </a:p>
        </p:txBody>
      </p:sp>
      <p:sp>
        <p:nvSpPr>
          <p:cNvPr id="7" name="Footer Placeholder 4"/>
          <p:cNvSpPr>
            <a:spLocks noGrp="1"/>
          </p:cNvSpPr>
          <p:nvPr>
            <p:ph type="ftr" sz="quarter" idx="18"/>
          </p:nvPr>
        </p:nvSpPr>
        <p:spPr/>
        <p:txBody>
          <a:bodyPr/>
          <a:lstStyle>
            <a:lvl1pPr algn="l" fontAlgn="auto">
              <a:spcBef>
                <a:spcPts val="0"/>
              </a:spcBef>
              <a:spcAft>
                <a:spcPts val="0"/>
              </a:spcAft>
              <a:defRPr sz="1000">
                <a:solidFill>
                  <a:schemeClr val="tx1">
                    <a:lumMod val="85000"/>
                    <a:lumOff val="15000"/>
                  </a:schemeClr>
                </a:solidFill>
                <a:latin typeface="Calibri" panose="020F0502020204030204" pitchFamily="34" charset="0"/>
                <a:cs typeface="Arial" pitchFamily="34" charset="0"/>
              </a:defRPr>
            </a:lvl1pPr>
          </a:lstStyle>
          <a:p>
            <a:pPr>
              <a:defRPr/>
            </a:pPr>
            <a:r>
              <a:rPr lang="en-US"/>
              <a:t>PJM©2014</a:t>
            </a:r>
          </a:p>
        </p:txBody>
      </p:sp>
    </p:spTree>
    <p:extLst>
      <p:ext uri="{BB962C8B-B14F-4D97-AF65-F5344CB8AC3E}">
        <p14:creationId xmlns:p14="http://schemas.microsoft.com/office/powerpoint/2010/main" val="2746759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Graphic Slide">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457200" y="156635"/>
            <a:ext cx="8458200" cy="479425"/>
          </a:xfrm>
          <a:prstGeom prst="rect">
            <a:avLst/>
          </a:prstGeom>
          <a:noFill/>
          <a:ln w="9525">
            <a:noFill/>
            <a:miter lim="800000"/>
            <a:headEnd/>
            <a:tailEnd/>
          </a:ln>
        </p:spPr>
        <p:txBody>
          <a:bodyPr/>
          <a:lstStyle/>
          <a:p>
            <a:pPr lvl="0"/>
            <a:r>
              <a:rPr lang="en-US" dirty="0" smtClean="0"/>
              <a:t>Click to edit Master title style</a:t>
            </a:r>
          </a:p>
        </p:txBody>
      </p:sp>
      <p:sp>
        <p:nvSpPr>
          <p:cNvPr id="3" name="Date Placeholder 8"/>
          <p:cNvSpPr>
            <a:spLocks noGrp="1"/>
          </p:cNvSpPr>
          <p:nvPr>
            <p:ph type="dt" sz="half" idx="10"/>
          </p:nvPr>
        </p:nvSpPr>
        <p:spPr>
          <a:xfrm>
            <a:off x="6781800" y="4730750"/>
            <a:ext cx="2133600" cy="365125"/>
          </a:xfrm>
        </p:spPr>
        <p:txBody>
          <a:bodyPr anchor="ctr"/>
          <a:lstStyle>
            <a:lvl1pPr>
              <a:defRPr/>
            </a:lvl1pPr>
          </a:lstStyle>
          <a:p>
            <a:pPr>
              <a:defRPr/>
            </a:pPr>
            <a:r>
              <a:rPr lang="en-US"/>
              <a:t>7/17/2013</a:t>
            </a:r>
            <a:endParaRPr lang="en-US" dirty="0"/>
          </a:p>
        </p:txBody>
      </p:sp>
      <p:sp>
        <p:nvSpPr>
          <p:cNvPr id="4" name="Slide Number Placeholder 9"/>
          <p:cNvSpPr>
            <a:spLocks noGrp="1"/>
          </p:cNvSpPr>
          <p:nvPr>
            <p:ph type="sldNum" sz="quarter" idx="11"/>
          </p:nvPr>
        </p:nvSpPr>
        <p:spPr>
          <a:xfrm>
            <a:off x="3657600" y="4730750"/>
            <a:ext cx="2133600" cy="365125"/>
          </a:xfrm>
        </p:spPr>
        <p:txBody>
          <a:bodyPr anchor="ctr"/>
          <a:lstStyle>
            <a:lvl1pPr>
              <a:defRPr/>
            </a:lvl1pPr>
          </a:lstStyle>
          <a:p>
            <a:pPr>
              <a:defRPr/>
            </a:pPr>
            <a:fld id="{55DDCF10-E143-4003-8DBE-A2618EDFA6F3}" type="slidenum">
              <a:rPr lang="en-US"/>
              <a:pPr>
                <a:defRPr/>
              </a:pPr>
              <a:t>‹#›</a:t>
            </a:fld>
            <a:endParaRPr lang="en-US" dirty="0"/>
          </a:p>
        </p:txBody>
      </p:sp>
      <p:sp>
        <p:nvSpPr>
          <p:cNvPr id="5" name="Footer Placeholder 4"/>
          <p:cNvSpPr>
            <a:spLocks noGrp="1"/>
          </p:cNvSpPr>
          <p:nvPr>
            <p:ph type="ftr" sz="quarter" idx="12"/>
          </p:nvPr>
        </p:nvSpPr>
        <p:spPr/>
        <p:txBody>
          <a:bodyPr/>
          <a:lstStyle>
            <a:lvl1pPr algn="l" fontAlgn="auto">
              <a:spcBef>
                <a:spcPts val="0"/>
              </a:spcBef>
              <a:spcAft>
                <a:spcPts val="0"/>
              </a:spcAft>
              <a:defRPr sz="1000">
                <a:solidFill>
                  <a:schemeClr val="tx1">
                    <a:lumMod val="85000"/>
                    <a:lumOff val="15000"/>
                  </a:schemeClr>
                </a:solidFill>
                <a:latin typeface="Calibri" panose="020F0502020204030204" pitchFamily="34" charset="0"/>
                <a:cs typeface="Arial" pitchFamily="34" charset="0"/>
              </a:defRPr>
            </a:lvl1pPr>
          </a:lstStyle>
          <a:p>
            <a:pPr>
              <a:defRPr/>
            </a:pPr>
            <a:r>
              <a:rPr lang="en-US"/>
              <a:t>PJM©2014</a:t>
            </a:r>
          </a:p>
        </p:txBody>
      </p:sp>
    </p:spTree>
    <p:extLst>
      <p:ext uri="{BB962C8B-B14F-4D97-AF65-F5344CB8AC3E}">
        <p14:creationId xmlns:p14="http://schemas.microsoft.com/office/powerpoint/2010/main" val="3317696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ic Divider Slide">
    <p:spTree>
      <p:nvGrpSpPr>
        <p:cNvPr id="1" name=""/>
        <p:cNvGrpSpPr/>
        <p:nvPr/>
      </p:nvGrpSpPr>
      <p:grpSpPr>
        <a:xfrm>
          <a:off x="0" y="0"/>
          <a:ext cx="0" cy="0"/>
          <a:chOff x="0" y="0"/>
          <a:chExt cx="0" cy="0"/>
        </a:xfrm>
      </p:grpSpPr>
      <p:pic>
        <p:nvPicPr>
          <p:cNvPr id="4" name="Picture 11" descr="G:\Corporate\PJM templates and standards\new ppt templates\2012-16-9Ratio-TemplateElements-03.jpg"/>
          <p:cNvPicPr>
            <a:picLocks noChangeAspect="1" noChangeArrowheads="1"/>
          </p:cNvPicPr>
          <p:nvPr userDrawn="1"/>
        </p:nvPicPr>
        <p:blipFill>
          <a:blip r:embed="rId2">
            <a:extLst>
              <a:ext uri="{28A0092B-C50C-407E-A947-70E740481C1C}">
                <a14:useLocalDpi xmlns:a14="http://schemas.microsoft.com/office/drawing/2010/main" val="0"/>
              </a:ext>
            </a:extLst>
          </a:blip>
          <a:srcRect b="13483"/>
          <a:stretch>
            <a:fillRect/>
          </a:stretch>
        </p:blipFill>
        <p:spPr bwMode="auto">
          <a:xfrm>
            <a:off x="0" y="4532313"/>
            <a:ext cx="9144000"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stulzc\Desktop\PPT-TemplateElement-WaveOnly-04.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pjmdom01\shares\home\stulzc\My Documents\Images\PJM-log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162800" y="57150"/>
            <a:ext cx="13954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5"/>
          <p:cNvSpPr>
            <a:spLocks noGrp="1" noChangeArrowheads="1"/>
          </p:cNvSpPr>
          <p:nvPr>
            <p:ph type="subTitle" idx="1"/>
          </p:nvPr>
        </p:nvSpPr>
        <p:spPr>
          <a:xfrm>
            <a:off x="457200" y="2724150"/>
            <a:ext cx="8458200" cy="838200"/>
          </a:xfrm>
        </p:spPr>
        <p:txBody>
          <a:bodyPr/>
          <a:lstStyle>
            <a:lvl1pPr marL="0" indent="0" algn="ctr">
              <a:buFontTx/>
              <a:buNone/>
              <a:defRPr sz="2200" b="1">
                <a:solidFill>
                  <a:schemeClr val="tx1">
                    <a:lumMod val="65000"/>
                    <a:lumOff val="35000"/>
                  </a:schemeClr>
                </a:solidFill>
                <a:effectLst>
                  <a:outerShdw blurRad="38100" dist="38100" dir="2700000" algn="tl">
                    <a:srgbClr val="000000">
                      <a:alpha val="43137"/>
                    </a:srgbClr>
                  </a:outerShdw>
                </a:effectLst>
              </a:defRPr>
            </a:lvl1pPr>
          </a:lstStyle>
          <a:p>
            <a:r>
              <a:rPr lang="en-US" dirty="0"/>
              <a:t>Click to edit Master subtitle style</a:t>
            </a:r>
          </a:p>
        </p:txBody>
      </p:sp>
      <p:sp>
        <p:nvSpPr>
          <p:cNvPr id="13" name="Rectangle 4"/>
          <p:cNvSpPr>
            <a:spLocks noGrp="1" noChangeArrowheads="1"/>
          </p:cNvSpPr>
          <p:nvPr>
            <p:ph type="ctrTitle"/>
          </p:nvPr>
        </p:nvSpPr>
        <p:spPr>
          <a:xfrm>
            <a:off x="457200" y="1597819"/>
            <a:ext cx="8458200" cy="1102519"/>
          </a:xfrm>
          <a:prstGeom prst="rect">
            <a:avLst/>
          </a:prstGeom>
        </p:spPr>
        <p:txBody>
          <a:bodyPr/>
          <a:lstStyle>
            <a:lvl1pPr algn="ctr">
              <a:defRPr sz="3400">
                <a:solidFill>
                  <a:schemeClr val="tx1">
                    <a:lumMod val="85000"/>
                    <a:lumOff val="15000"/>
                  </a:schemeClr>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7" name="Date Placeholder 8"/>
          <p:cNvSpPr>
            <a:spLocks noGrp="1"/>
          </p:cNvSpPr>
          <p:nvPr>
            <p:ph type="dt" sz="half" idx="10"/>
          </p:nvPr>
        </p:nvSpPr>
        <p:spPr>
          <a:xfrm>
            <a:off x="6781800" y="4730750"/>
            <a:ext cx="2133600" cy="365125"/>
          </a:xfrm>
        </p:spPr>
        <p:txBody>
          <a:bodyPr anchor="ctr"/>
          <a:lstStyle>
            <a:lvl1pPr algn="r">
              <a:defRPr sz="1000">
                <a:solidFill>
                  <a:schemeClr val="bg1">
                    <a:lumMod val="95000"/>
                  </a:schemeClr>
                </a:solidFill>
                <a:latin typeface="Calibri" pitchFamily="34" charset="0"/>
              </a:defRPr>
            </a:lvl1pPr>
          </a:lstStyle>
          <a:p>
            <a:pPr>
              <a:defRPr/>
            </a:pPr>
            <a:r>
              <a:rPr lang="en-US"/>
              <a:t>7/17/2013</a:t>
            </a:r>
            <a:endParaRPr lang="en-US" dirty="0"/>
          </a:p>
        </p:txBody>
      </p:sp>
      <p:sp>
        <p:nvSpPr>
          <p:cNvPr id="8" name="Slide Number Placeholder 9"/>
          <p:cNvSpPr>
            <a:spLocks noGrp="1"/>
          </p:cNvSpPr>
          <p:nvPr>
            <p:ph type="sldNum" sz="quarter" idx="11"/>
          </p:nvPr>
        </p:nvSpPr>
        <p:spPr>
          <a:xfrm>
            <a:off x="3657600" y="4730750"/>
            <a:ext cx="2133600" cy="365125"/>
          </a:xfrm>
        </p:spPr>
        <p:txBody>
          <a:bodyPr anchor="ctr"/>
          <a:lstStyle>
            <a:lvl1pPr algn="ctr">
              <a:defRPr sz="1000">
                <a:solidFill>
                  <a:schemeClr val="bg1">
                    <a:lumMod val="95000"/>
                  </a:schemeClr>
                </a:solidFill>
                <a:latin typeface="Calibri" pitchFamily="34" charset="0"/>
              </a:defRPr>
            </a:lvl1pPr>
          </a:lstStyle>
          <a:p>
            <a:pPr>
              <a:defRPr/>
            </a:pPr>
            <a:fld id="{50797656-B1C9-409D-84CA-97075337B624}" type="slidenum">
              <a:rPr lang="en-US"/>
              <a:pPr>
                <a:defRPr/>
              </a:pPr>
              <a:t>‹#›</a:t>
            </a:fld>
            <a:endParaRPr lang="en-US" dirty="0"/>
          </a:p>
        </p:txBody>
      </p:sp>
      <p:sp>
        <p:nvSpPr>
          <p:cNvPr id="9" name="Footer Placeholder 4"/>
          <p:cNvSpPr>
            <a:spLocks noGrp="1"/>
          </p:cNvSpPr>
          <p:nvPr>
            <p:ph type="ftr" sz="quarter" idx="12"/>
          </p:nvPr>
        </p:nvSpPr>
        <p:spPr/>
        <p:txBody>
          <a:bodyPr/>
          <a:lstStyle>
            <a:lvl1pPr algn="l" fontAlgn="auto">
              <a:spcBef>
                <a:spcPts val="0"/>
              </a:spcBef>
              <a:spcAft>
                <a:spcPts val="0"/>
              </a:spcAft>
              <a:defRPr sz="1000">
                <a:solidFill>
                  <a:schemeClr val="bg1"/>
                </a:solidFill>
                <a:latin typeface="Calibri" panose="020F0502020204030204" pitchFamily="34" charset="0"/>
                <a:cs typeface="Arial" pitchFamily="34" charset="0"/>
              </a:defRPr>
            </a:lvl1pPr>
          </a:lstStyle>
          <a:p>
            <a:pPr>
              <a:defRPr/>
            </a:pPr>
            <a:r>
              <a:rPr lang="en-US"/>
              <a:t>PJM©2014</a:t>
            </a:r>
          </a:p>
        </p:txBody>
      </p:sp>
    </p:spTree>
    <p:extLst>
      <p:ext uri="{BB962C8B-B14F-4D97-AF65-F5344CB8AC3E}">
        <p14:creationId xmlns:p14="http://schemas.microsoft.com/office/powerpoint/2010/main" val="2140304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3" name="Picture 11" descr="G:\Corporate\PJM templates and standards\new ppt templates\2012-16-9Ratio-TemplateElements-03.jpg"/>
          <p:cNvPicPr>
            <a:picLocks noChangeAspect="1" noChangeArrowheads="1"/>
          </p:cNvPicPr>
          <p:nvPr userDrawn="1"/>
        </p:nvPicPr>
        <p:blipFill>
          <a:blip r:embed="rId2">
            <a:extLst>
              <a:ext uri="{28A0092B-C50C-407E-A947-70E740481C1C}">
                <a14:useLocalDpi xmlns:a14="http://schemas.microsoft.com/office/drawing/2010/main" val="0"/>
              </a:ext>
            </a:extLst>
          </a:blip>
          <a:srcRect b="13483"/>
          <a:stretch>
            <a:fillRect/>
          </a:stretch>
        </p:blipFill>
        <p:spPr bwMode="auto">
          <a:xfrm>
            <a:off x="0" y="4532313"/>
            <a:ext cx="9144000"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C:\Users\stulzc\Desktop\PPT-TemplateElement-WaveOnly-04.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pjmdom01\shares\home\stulzc\My Documents\Images\PJM-log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162800" y="57150"/>
            <a:ext cx="13954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ctrTitle"/>
          </p:nvPr>
        </p:nvSpPr>
        <p:spPr>
          <a:xfrm>
            <a:off x="457200" y="1597822"/>
            <a:ext cx="8458200" cy="1102519"/>
          </a:xfrm>
          <a:prstGeom prst="rect">
            <a:avLst/>
          </a:prstGeom>
        </p:spPr>
        <p:txBody>
          <a:bodyPr rtlCol="0"/>
          <a:lstStyle>
            <a:lvl1pPr algn="ctr">
              <a:defRPr sz="4800" b="1">
                <a:solidFill>
                  <a:schemeClr val="tx1">
                    <a:lumMod val="85000"/>
                    <a:lumOff val="15000"/>
                  </a:schemeClr>
                </a:solidFill>
                <a:effectLst>
                  <a:outerShdw blurRad="38100" dist="38100" dir="2700000" algn="tl">
                    <a:srgbClr val="000000">
                      <a:alpha val="43137"/>
                    </a:srgbClr>
                  </a:outerShdw>
                </a:effectLst>
                <a:latin typeface="Calibri" pitchFamily="34" charset="0"/>
                <a:ea typeface="Tahoma" pitchFamily="34" charset="0"/>
                <a:cs typeface="Tahoma" pitchFamily="34" charset="0"/>
              </a:defRPr>
            </a:lvl1pPr>
          </a:lstStyle>
          <a:p>
            <a:r>
              <a:rPr lang="en-US" dirty="0" smtClean="0"/>
              <a:t>Questions?</a:t>
            </a:r>
            <a:endParaRPr lang="en-US" dirty="0"/>
          </a:p>
        </p:txBody>
      </p:sp>
      <p:sp>
        <p:nvSpPr>
          <p:cNvPr id="6" name="Date Placeholder 8"/>
          <p:cNvSpPr>
            <a:spLocks noGrp="1"/>
          </p:cNvSpPr>
          <p:nvPr>
            <p:ph type="dt" sz="half" idx="10"/>
          </p:nvPr>
        </p:nvSpPr>
        <p:spPr>
          <a:xfrm>
            <a:off x="6781800" y="4730750"/>
            <a:ext cx="2133600" cy="365125"/>
          </a:xfrm>
        </p:spPr>
        <p:txBody>
          <a:bodyPr anchor="ctr"/>
          <a:lstStyle>
            <a:lvl1pPr algn="r">
              <a:defRPr sz="1000">
                <a:solidFill>
                  <a:schemeClr val="bg1">
                    <a:lumMod val="95000"/>
                  </a:schemeClr>
                </a:solidFill>
                <a:latin typeface="Calibri" pitchFamily="34" charset="0"/>
              </a:defRPr>
            </a:lvl1pPr>
          </a:lstStyle>
          <a:p>
            <a:pPr>
              <a:defRPr/>
            </a:pPr>
            <a:r>
              <a:rPr lang="en-US"/>
              <a:t>7/17/2013</a:t>
            </a:r>
            <a:endParaRPr lang="en-US" dirty="0"/>
          </a:p>
        </p:txBody>
      </p:sp>
      <p:sp>
        <p:nvSpPr>
          <p:cNvPr id="7" name="Footer Placeholder 4"/>
          <p:cNvSpPr>
            <a:spLocks noGrp="1"/>
          </p:cNvSpPr>
          <p:nvPr>
            <p:ph type="ftr" sz="quarter" idx="11"/>
          </p:nvPr>
        </p:nvSpPr>
        <p:spPr/>
        <p:txBody>
          <a:bodyPr/>
          <a:lstStyle>
            <a:lvl1pPr algn="l" fontAlgn="auto">
              <a:spcBef>
                <a:spcPts val="0"/>
              </a:spcBef>
              <a:spcAft>
                <a:spcPts val="0"/>
              </a:spcAft>
              <a:defRPr sz="1000">
                <a:solidFill>
                  <a:schemeClr val="bg1"/>
                </a:solidFill>
                <a:latin typeface="Calibri" panose="020F0502020204030204" pitchFamily="34" charset="0"/>
                <a:cs typeface="Arial" pitchFamily="34" charset="0"/>
              </a:defRPr>
            </a:lvl1pPr>
          </a:lstStyle>
          <a:p>
            <a:pPr>
              <a:defRPr/>
            </a:pPr>
            <a:r>
              <a:rPr lang="en-US"/>
              <a:t>PJM©2014</a:t>
            </a:r>
          </a:p>
        </p:txBody>
      </p:sp>
    </p:spTree>
    <p:extLst>
      <p:ext uri="{BB962C8B-B14F-4D97-AF65-F5344CB8AC3E}">
        <p14:creationId xmlns:p14="http://schemas.microsoft.com/office/powerpoint/2010/main" val="1931803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1200150"/>
            <a:ext cx="8458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1" name="Date Placeholder 8"/>
          <p:cNvSpPr>
            <a:spLocks noGrp="1"/>
          </p:cNvSpPr>
          <p:nvPr>
            <p:ph type="dt" sz="half" idx="2"/>
          </p:nvPr>
        </p:nvSpPr>
        <p:spPr>
          <a:xfrm>
            <a:off x="6781800" y="4705350"/>
            <a:ext cx="2133600" cy="365125"/>
          </a:xfrm>
          <a:prstGeom prst="rect">
            <a:avLst/>
          </a:prstGeom>
        </p:spPr>
        <p:txBody>
          <a:bodyPr/>
          <a:lstStyle>
            <a:lvl1pPr algn="r" fontAlgn="auto">
              <a:spcBef>
                <a:spcPts val="0"/>
              </a:spcBef>
              <a:spcAft>
                <a:spcPts val="0"/>
              </a:spcAft>
              <a:defRPr sz="1000">
                <a:solidFill>
                  <a:schemeClr val="tx1">
                    <a:lumMod val="85000"/>
                    <a:lumOff val="15000"/>
                  </a:schemeClr>
                </a:solidFill>
                <a:latin typeface="Calibri" pitchFamily="34" charset="0"/>
                <a:cs typeface="+mn-cs"/>
              </a:defRPr>
            </a:lvl1pPr>
          </a:lstStyle>
          <a:p>
            <a:pPr>
              <a:defRPr/>
            </a:pPr>
            <a:r>
              <a:rPr lang="en-US"/>
              <a:t>7/17/2013</a:t>
            </a:r>
            <a:endParaRPr lang="en-US" dirty="0"/>
          </a:p>
        </p:txBody>
      </p:sp>
      <p:sp>
        <p:nvSpPr>
          <p:cNvPr id="12" name="Slide Number Placeholder 9"/>
          <p:cNvSpPr>
            <a:spLocks noGrp="1"/>
          </p:cNvSpPr>
          <p:nvPr>
            <p:ph type="sldNum" sz="quarter" idx="4"/>
          </p:nvPr>
        </p:nvSpPr>
        <p:spPr>
          <a:xfrm>
            <a:off x="3657600" y="4705350"/>
            <a:ext cx="2133600" cy="365125"/>
          </a:xfrm>
          <a:prstGeom prst="rect">
            <a:avLst/>
          </a:prstGeom>
        </p:spPr>
        <p:txBody>
          <a:bodyPr/>
          <a:lstStyle>
            <a:lvl1pPr algn="ctr" fontAlgn="auto">
              <a:spcBef>
                <a:spcPts val="0"/>
              </a:spcBef>
              <a:spcAft>
                <a:spcPts val="0"/>
              </a:spcAft>
              <a:defRPr sz="1000">
                <a:solidFill>
                  <a:schemeClr val="tx1">
                    <a:lumMod val="85000"/>
                    <a:lumOff val="15000"/>
                  </a:schemeClr>
                </a:solidFill>
                <a:latin typeface="Calibri" pitchFamily="34" charset="0"/>
                <a:cs typeface="+mn-cs"/>
              </a:defRPr>
            </a:lvl1pPr>
          </a:lstStyle>
          <a:p>
            <a:pPr>
              <a:defRPr/>
            </a:pPr>
            <a:fld id="{17AF95B1-A42B-443D-A9F8-D27FA00948DF}" type="slidenum">
              <a:rPr lang="en-US"/>
              <a:pPr>
                <a:defRPr/>
              </a:pPr>
              <a:t>‹#›</a:t>
            </a:fld>
            <a:endParaRPr lang="en-US" dirty="0"/>
          </a:p>
        </p:txBody>
      </p:sp>
      <p:sp>
        <p:nvSpPr>
          <p:cNvPr id="7" name="Footer Placeholder 4"/>
          <p:cNvSpPr>
            <a:spLocks noGrp="1"/>
          </p:cNvSpPr>
          <p:nvPr>
            <p:ph type="ftr" sz="quarter" idx="3"/>
          </p:nvPr>
        </p:nvSpPr>
        <p:spPr>
          <a:xfrm>
            <a:off x="152400" y="4705350"/>
            <a:ext cx="2895600" cy="401638"/>
          </a:xfrm>
          <a:prstGeom prst="rect">
            <a:avLst/>
          </a:prstGeom>
        </p:spPr>
        <p:txBody>
          <a:bodyPr anchor="ctr"/>
          <a:lstStyle>
            <a:lvl1pPr algn="l" fontAlgn="auto">
              <a:spcBef>
                <a:spcPts val="0"/>
              </a:spcBef>
              <a:spcAft>
                <a:spcPts val="0"/>
              </a:spcAft>
              <a:defRPr sz="1000">
                <a:solidFill>
                  <a:schemeClr val="tx1">
                    <a:lumMod val="85000"/>
                    <a:lumOff val="15000"/>
                  </a:schemeClr>
                </a:solidFill>
                <a:latin typeface="Calibri" panose="020F0502020204030204" pitchFamily="34" charset="0"/>
                <a:cs typeface="Arial" pitchFamily="34" charset="0"/>
              </a:defRPr>
            </a:lvl1pPr>
          </a:lstStyle>
          <a:p>
            <a:pPr>
              <a:defRPr/>
            </a:pPr>
            <a:r>
              <a:rPr lang="en-US"/>
              <a:t>PJM©2014</a:t>
            </a:r>
          </a:p>
        </p:txBody>
      </p:sp>
      <p:sp>
        <p:nvSpPr>
          <p:cNvPr id="14" name="Rectangle 2"/>
          <p:cNvSpPr>
            <a:spLocks noGrp="1" noChangeArrowheads="1"/>
          </p:cNvSpPr>
          <p:nvPr>
            <p:ph type="title"/>
          </p:nvPr>
        </p:nvSpPr>
        <p:spPr bwMode="auto">
          <a:xfrm>
            <a:off x="457200" y="165100"/>
            <a:ext cx="8229600" cy="4794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 id="2147483904" r:id="rId14"/>
    <p:sldLayoutId id="2147483905" r:id="rId15"/>
    <p:sldLayoutId id="2147483906" r:id="rId16"/>
    <p:sldLayoutId id="2147483907" r:id="rId17"/>
  </p:sldLayoutIdLst>
  <p:timing>
    <p:tnLst>
      <p:par>
        <p:cTn id="1" dur="indefinite" restart="never" nodeType="tmRoot"/>
      </p:par>
    </p:tnLst>
  </p:timing>
  <p:hf hdr="0"/>
  <p:txStyles>
    <p:titleStyle>
      <a:lvl1pPr algn="l" rtl="0" eaLnBrk="0" fontAlgn="base" hangingPunct="0">
        <a:spcBef>
          <a:spcPct val="0"/>
        </a:spcBef>
        <a:spcAft>
          <a:spcPct val="0"/>
        </a:spcAft>
        <a:defRPr sz="2400" b="1">
          <a:solidFill>
            <a:srgbClr val="262626"/>
          </a:solidFill>
          <a:effectLst>
            <a:outerShdw blurRad="38100" dist="38100" dir="2700000" algn="tl">
              <a:srgbClr val="000000">
                <a:alpha val="43137"/>
              </a:srgbClr>
            </a:outerShdw>
          </a:effectLst>
          <a:latin typeface="Calibri" pitchFamily="34" charset="0"/>
          <a:ea typeface="+mj-ea"/>
          <a:cs typeface="+mj-cs"/>
        </a:defRPr>
      </a:lvl1pPr>
      <a:lvl2pPr algn="l" rtl="0" eaLnBrk="0" fontAlgn="base" hangingPunct="0">
        <a:spcBef>
          <a:spcPct val="0"/>
        </a:spcBef>
        <a:spcAft>
          <a:spcPct val="0"/>
        </a:spcAft>
        <a:defRPr sz="2400" b="1">
          <a:solidFill>
            <a:srgbClr val="262626"/>
          </a:solidFill>
          <a:latin typeface="Calibri" pitchFamily="34" charset="0"/>
        </a:defRPr>
      </a:lvl2pPr>
      <a:lvl3pPr algn="l" rtl="0" eaLnBrk="0" fontAlgn="base" hangingPunct="0">
        <a:spcBef>
          <a:spcPct val="0"/>
        </a:spcBef>
        <a:spcAft>
          <a:spcPct val="0"/>
        </a:spcAft>
        <a:defRPr sz="2400" b="1">
          <a:solidFill>
            <a:srgbClr val="262626"/>
          </a:solidFill>
          <a:latin typeface="Calibri" pitchFamily="34" charset="0"/>
        </a:defRPr>
      </a:lvl3pPr>
      <a:lvl4pPr algn="l" rtl="0" eaLnBrk="0" fontAlgn="base" hangingPunct="0">
        <a:spcBef>
          <a:spcPct val="0"/>
        </a:spcBef>
        <a:spcAft>
          <a:spcPct val="0"/>
        </a:spcAft>
        <a:defRPr sz="2400" b="1">
          <a:solidFill>
            <a:srgbClr val="262626"/>
          </a:solidFill>
          <a:latin typeface="Calibri" pitchFamily="34" charset="0"/>
        </a:defRPr>
      </a:lvl4pPr>
      <a:lvl5pPr algn="l" rtl="0" eaLnBrk="0" fontAlgn="base" hangingPunct="0">
        <a:spcBef>
          <a:spcPct val="0"/>
        </a:spcBef>
        <a:spcAft>
          <a:spcPct val="0"/>
        </a:spcAft>
        <a:defRPr sz="2400" b="1">
          <a:solidFill>
            <a:srgbClr val="262626"/>
          </a:solidFill>
          <a:latin typeface="Calibri" pitchFamily="34" charset="0"/>
        </a:defRPr>
      </a:lvl5pPr>
      <a:lvl6pPr marL="457200" algn="r" rtl="0" fontAlgn="base">
        <a:spcBef>
          <a:spcPct val="0"/>
        </a:spcBef>
        <a:spcAft>
          <a:spcPct val="0"/>
        </a:spcAft>
        <a:defRPr sz="2800">
          <a:solidFill>
            <a:srgbClr val="454545"/>
          </a:solidFill>
          <a:latin typeface="Arial" charset="0"/>
        </a:defRPr>
      </a:lvl6pPr>
      <a:lvl7pPr marL="914400" algn="r" rtl="0" fontAlgn="base">
        <a:spcBef>
          <a:spcPct val="0"/>
        </a:spcBef>
        <a:spcAft>
          <a:spcPct val="0"/>
        </a:spcAft>
        <a:defRPr sz="2800">
          <a:solidFill>
            <a:srgbClr val="454545"/>
          </a:solidFill>
          <a:latin typeface="Arial" charset="0"/>
        </a:defRPr>
      </a:lvl7pPr>
      <a:lvl8pPr marL="1371600" algn="r" rtl="0" fontAlgn="base">
        <a:spcBef>
          <a:spcPct val="0"/>
        </a:spcBef>
        <a:spcAft>
          <a:spcPct val="0"/>
        </a:spcAft>
        <a:defRPr sz="2800">
          <a:solidFill>
            <a:srgbClr val="454545"/>
          </a:solidFill>
          <a:latin typeface="Arial" charset="0"/>
        </a:defRPr>
      </a:lvl8pPr>
      <a:lvl9pPr marL="1828800" algn="r" rtl="0" fontAlgn="base">
        <a:spcBef>
          <a:spcPct val="0"/>
        </a:spcBef>
        <a:spcAft>
          <a:spcPct val="0"/>
        </a:spcAft>
        <a:defRPr sz="2800">
          <a:solidFill>
            <a:srgbClr val="454545"/>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000">
          <a:solidFill>
            <a:schemeClr val="tx1"/>
          </a:solidFill>
          <a:latin typeface="Calibri" pitchFamily="34" charset="0"/>
        </a:defRPr>
      </a:lvl2pPr>
      <a:lvl3pPr marL="1143000" indent="-228600" algn="l" rtl="0" eaLnBrk="0" fontAlgn="base" hangingPunct="0">
        <a:spcBef>
          <a:spcPct val="20000"/>
        </a:spcBef>
        <a:spcAft>
          <a:spcPct val="0"/>
        </a:spcAft>
        <a:buFont typeface="Arial" charset="0"/>
        <a:buChar char="•"/>
        <a:defRPr>
          <a:solidFill>
            <a:schemeClr val="tx1"/>
          </a:solidFill>
          <a:latin typeface="Calibri" pitchFamily="34" charset="0"/>
        </a:defRPr>
      </a:lvl3pPr>
      <a:lvl4pPr marL="1600200" indent="-228600" algn="l" rtl="0" eaLnBrk="0" fontAlgn="base" hangingPunct="0">
        <a:spcBef>
          <a:spcPct val="20000"/>
        </a:spcBef>
        <a:spcAft>
          <a:spcPct val="0"/>
        </a:spcAft>
        <a:buFont typeface="Arial" charset="0"/>
        <a:buChar char="•"/>
        <a:defRPr sz="1600">
          <a:solidFill>
            <a:schemeClr val="tx1"/>
          </a:solidFill>
          <a:latin typeface="Calibri" pitchFamily="34" charset="0"/>
        </a:defRPr>
      </a:lvl4pPr>
      <a:lvl5pPr marL="2057400" indent="-228600" algn="l" rtl="0" eaLnBrk="0" fontAlgn="base" hangingPunct="0">
        <a:spcBef>
          <a:spcPct val="20000"/>
        </a:spcBef>
        <a:spcAft>
          <a:spcPct val="0"/>
        </a:spcAft>
        <a:buFont typeface="Arial" charset="0"/>
        <a:buChar char="•"/>
        <a:defRPr sz="1400">
          <a:solidFill>
            <a:schemeClr val="tx1"/>
          </a:solidFill>
          <a:latin typeface="Calibri" pitchFamily="34" charset="0"/>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audio" Target="../media/media4.wma"/><Relationship Id="rId13" Type="http://schemas.openxmlformats.org/officeDocument/2006/relationships/image" Target="../media/image4.png"/><Relationship Id="rId3" Type="http://schemas.microsoft.com/office/2007/relationships/media" Target="../media/media2.wma"/><Relationship Id="rId7" Type="http://schemas.microsoft.com/office/2007/relationships/media" Target="../media/media4.wma"/><Relationship Id="rId12" Type="http://schemas.openxmlformats.org/officeDocument/2006/relationships/notesSlide" Target="../notesSlides/notesSlide3.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audio" Target="../media/media3.wma"/><Relationship Id="rId11" Type="http://schemas.openxmlformats.org/officeDocument/2006/relationships/slideLayout" Target="../slideLayouts/slideLayout5.xml"/><Relationship Id="rId5" Type="http://schemas.microsoft.com/office/2007/relationships/media" Target="../media/media3.wma"/><Relationship Id="rId10" Type="http://schemas.openxmlformats.org/officeDocument/2006/relationships/audio" Target="../media/media5.wma"/><Relationship Id="rId4" Type="http://schemas.openxmlformats.org/officeDocument/2006/relationships/audio" Target="../media/media2.wma"/><Relationship Id="rId9" Type="http://schemas.microsoft.com/office/2007/relationships/media" Target="../media/media5.wma"/></Relationships>
</file>

<file path=ppt/slides/_rels/slide4.xml.rels><?xml version="1.0" encoding="UTF-8" standalone="yes"?>
<Relationships xmlns="http://schemas.openxmlformats.org/package/2006/relationships"><Relationship Id="rId8" Type="http://schemas.openxmlformats.org/officeDocument/2006/relationships/audio" Target="../media/media9.wma"/><Relationship Id="rId13" Type="http://schemas.openxmlformats.org/officeDocument/2006/relationships/slideLayout" Target="../slideLayouts/slideLayout5.xml"/><Relationship Id="rId3" Type="http://schemas.microsoft.com/office/2007/relationships/media" Target="../media/media7.wma"/><Relationship Id="rId7" Type="http://schemas.microsoft.com/office/2007/relationships/media" Target="../media/media9.wma"/><Relationship Id="rId12" Type="http://schemas.openxmlformats.org/officeDocument/2006/relationships/audio" Target="../media/media11.wma"/><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audio" Target="../media/media8.wma"/><Relationship Id="rId11" Type="http://schemas.microsoft.com/office/2007/relationships/media" Target="../media/media11.wma"/><Relationship Id="rId5" Type="http://schemas.microsoft.com/office/2007/relationships/media" Target="../media/media8.wma"/><Relationship Id="rId15" Type="http://schemas.openxmlformats.org/officeDocument/2006/relationships/image" Target="../media/image4.png"/><Relationship Id="rId10" Type="http://schemas.openxmlformats.org/officeDocument/2006/relationships/audio" Target="../media/media10.wma"/><Relationship Id="rId4" Type="http://schemas.openxmlformats.org/officeDocument/2006/relationships/audio" Target="../media/media7.wma"/><Relationship Id="rId9" Type="http://schemas.microsoft.com/office/2007/relationships/media" Target="../media/media10.wma"/><Relationship Id="rId1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6.xml"/><Relationship Id="rId7" Type="http://schemas.openxmlformats.org/officeDocument/2006/relationships/image" Target="../media/image6.wmf"/><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5.w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914400" y="1485900"/>
            <a:ext cx="7772400" cy="1103313"/>
          </a:xfrm>
        </p:spPr>
        <p:txBody>
          <a:bodyPr/>
          <a:lstStyle/>
          <a:p>
            <a:pPr>
              <a:defRPr/>
            </a:pPr>
            <a:r>
              <a:rPr lang="en-US" dirty="0" smtClean="0">
                <a:solidFill>
                  <a:schemeClr val="tx1">
                    <a:lumMod val="75000"/>
                    <a:lumOff val="25000"/>
                  </a:schemeClr>
                </a:solidFill>
              </a:rPr>
              <a:t>Gas Scheduling Issues – Operator Communications</a:t>
            </a:r>
            <a:endParaRPr lang="en-US" dirty="0">
              <a:solidFill>
                <a:schemeClr val="tx1">
                  <a:lumMod val="75000"/>
                  <a:lumOff val="25000"/>
                </a:schemeClr>
              </a:solidFill>
            </a:endParaRPr>
          </a:p>
        </p:txBody>
      </p:sp>
      <p:sp>
        <p:nvSpPr>
          <p:cNvPr id="9" name="Date Placeholder 8"/>
          <p:cNvSpPr>
            <a:spLocks noGrp="1"/>
          </p:cNvSpPr>
          <p:nvPr>
            <p:ph type="dt" sz="quarter" idx="10"/>
          </p:nvPr>
        </p:nvSpPr>
        <p:spPr/>
        <p:txBody>
          <a:bodyPr/>
          <a:lstStyle/>
          <a:p>
            <a:pPr>
              <a:defRPr/>
            </a:pPr>
            <a:r>
              <a:rPr lang="en-US"/>
              <a:t>12/20/2013</a:t>
            </a:r>
            <a:endParaRPr lang="en-US" dirty="0"/>
          </a:p>
        </p:txBody>
      </p:sp>
      <p:sp>
        <p:nvSpPr>
          <p:cNvPr id="19460" name="Footer Placeholder 9"/>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spcBef>
                <a:spcPct val="20000"/>
              </a:spcBef>
              <a:buChar char="•"/>
              <a:defRPr sz="2400">
                <a:solidFill>
                  <a:schemeClr val="tx1"/>
                </a:solidFill>
                <a:latin typeface="Calibri" pitchFamily="34" charset="0"/>
              </a:defRPr>
            </a:lvl1pPr>
            <a:lvl2pPr marL="742950" indent="-285750" eaLnBrk="0" hangingPunct="0">
              <a:spcBef>
                <a:spcPct val="20000"/>
              </a:spcBef>
              <a:buFont typeface="Arial" charset="0"/>
              <a:buChar char="•"/>
              <a:defRPr sz="2000">
                <a:solidFill>
                  <a:schemeClr val="tx1"/>
                </a:solidFill>
                <a:latin typeface="Calibri" pitchFamily="34" charset="0"/>
              </a:defRPr>
            </a:lvl2pPr>
            <a:lvl3pPr marL="1143000" indent="-228600" eaLnBrk="0" hangingPunct="0">
              <a:spcBef>
                <a:spcPct val="20000"/>
              </a:spcBef>
              <a:buFont typeface="Arial" charset="0"/>
              <a:buChar char="•"/>
              <a:defRPr>
                <a:solidFill>
                  <a:schemeClr val="tx1"/>
                </a:solidFill>
                <a:latin typeface="Calibri" pitchFamily="34" charset="0"/>
              </a:defRPr>
            </a:lvl3pPr>
            <a:lvl4pPr marL="1600200" indent="-228600" eaLnBrk="0" hangingPunct="0">
              <a:spcBef>
                <a:spcPct val="20000"/>
              </a:spcBef>
              <a:buFont typeface="Arial" charset="0"/>
              <a:buChar char="•"/>
              <a:defRPr sz="1600">
                <a:solidFill>
                  <a:schemeClr val="tx1"/>
                </a:solidFill>
                <a:latin typeface="Calibri" pitchFamily="34" charset="0"/>
              </a:defRPr>
            </a:lvl4pPr>
            <a:lvl5pPr marL="2057400" indent="-228600" eaLnBrk="0" hangingPunct="0">
              <a:spcBef>
                <a:spcPct val="20000"/>
              </a:spcBef>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1400">
                <a:solidFill>
                  <a:schemeClr val="tx1"/>
                </a:solidFill>
                <a:latin typeface="Calibri" pitchFamily="34" charset="0"/>
              </a:defRPr>
            </a:lvl9pPr>
          </a:lstStyle>
          <a:p>
            <a:pPr eaLnBrk="1" fontAlgn="base" hangingPunct="1">
              <a:spcBef>
                <a:spcPct val="0"/>
              </a:spcBef>
              <a:spcAft>
                <a:spcPct val="0"/>
              </a:spcAft>
              <a:buFontTx/>
              <a:buNone/>
            </a:pPr>
            <a:r>
              <a:rPr lang="en-US" altLang="en-US" sz="1000" smtClean="0">
                <a:solidFill>
                  <a:schemeClr val="bg1"/>
                </a:solidFill>
                <a:cs typeface="Arial" charset="0"/>
              </a:rPr>
              <a:t>PJM©2014</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325" y="155575"/>
            <a:ext cx="8229600" cy="479425"/>
          </a:xfrm>
        </p:spPr>
        <p:txBody>
          <a:bodyPr/>
          <a:lstStyle/>
          <a:p>
            <a:pPr>
              <a:defRPr/>
            </a:pPr>
            <a:r>
              <a:rPr lang="en-US" smtClean="0"/>
              <a:t>Switching Schedules</a:t>
            </a:r>
            <a:endParaRPr lang="en-US" dirty="0"/>
          </a:p>
        </p:txBody>
      </p:sp>
      <p:sp>
        <p:nvSpPr>
          <p:cNvPr id="51203" name="Content Placeholder 2"/>
          <p:cNvSpPr>
            <a:spLocks noGrp="1"/>
          </p:cNvSpPr>
          <p:nvPr>
            <p:ph idx="4294967295"/>
          </p:nvPr>
        </p:nvSpPr>
        <p:spPr>
          <a:xfrm>
            <a:off x="457200" y="796925"/>
            <a:ext cx="8229600" cy="1371600"/>
          </a:xfrm>
        </p:spPr>
        <p:txBody>
          <a:bodyPr/>
          <a:lstStyle/>
          <a:p>
            <a:pPr marL="0" indent="0">
              <a:buFontTx/>
              <a:buNone/>
              <a:defRPr/>
            </a:pPr>
            <a:r>
              <a:rPr lang="en-US" altLang="en-US" sz="1600" dirty="0" smtClean="0"/>
              <a:t>If a unit has been asked to extend its hours of operation in real time and the unit has a limited fuel supply and must utilize higher priced fuel to remain online, the participant must inform the PJM system operator of the fuel cost change by requesting the real time offer to be switched to one of the additional available schedules</a:t>
            </a:r>
          </a:p>
          <a:p>
            <a:pPr marL="285750">
              <a:defRPr/>
            </a:pPr>
            <a:r>
              <a:rPr lang="en-US" altLang="en-US" sz="1400" dirty="0" smtClean="0">
                <a:solidFill>
                  <a:srgbClr val="FF0000"/>
                </a:solidFill>
              </a:rPr>
              <a:t>Give PJM system operator the Schedule Name and Schedule Description from Schedule Manager Page</a:t>
            </a:r>
          </a:p>
        </p:txBody>
      </p:sp>
      <p:grpSp>
        <p:nvGrpSpPr>
          <p:cNvPr id="52228" name="Group 6"/>
          <p:cNvGrpSpPr>
            <a:grpSpLocks/>
          </p:cNvGrpSpPr>
          <p:nvPr/>
        </p:nvGrpSpPr>
        <p:grpSpPr bwMode="auto">
          <a:xfrm>
            <a:off x="0" y="2155825"/>
            <a:ext cx="9144000" cy="2549525"/>
            <a:chOff x="0" y="2244341"/>
            <a:chExt cx="9144000" cy="2550367"/>
          </a:xfrm>
        </p:grpSpPr>
        <p:grpSp>
          <p:nvGrpSpPr>
            <p:cNvPr id="52232" name="Group 5"/>
            <p:cNvGrpSpPr>
              <a:grpSpLocks/>
            </p:cNvGrpSpPr>
            <p:nvPr/>
          </p:nvGrpSpPr>
          <p:grpSpPr bwMode="auto">
            <a:xfrm>
              <a:off x="0" y="2244341"/>
              <a:ext cx="9144000" cy="2550367"/>
              <a:chOff x="0" y="2212537"/>
              <a:chExt cx="9144000" cy="2550367"/>
            </a:xfrm>
          </p:grpSpPr>
          <p:pic>
            <p:nvPicPr>
              <p:cNvPr id="522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12537"/>
                <a:ext cx="9144000" cy="255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bwMode="auto">
              <a:xfrm>
                <a:off x="2282825" y="2950969"/>
                <a:ext cx="762000" cy="101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bwMode="auto">
              <a:xfrm>
                <a:off x="582613" y="2950969"/>
                <a:ext cx="712787" cy="101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237" name="Rectangle 26"/>
              <p:cNvSpPr>
                <a:spLocks noChangeArrowheads="1"/>
              </p:cNvSpPr>
              <p:nvPr/>
            </p:nvSpPr>
            <p:spPr bwMode="auto">
              <a:xfrm>
                <a:off x="1165482" y="3661173"/>
                <a:ext cx="2117725" cy="136572"/>
              </a:xfrm>
              <a:prstGeom prst="rect">
                <a:avLst/>
              </a:prstGeom>
              <a:solidFill>
                <a:srgbClr val="019164"/>
              </a:solidFill>
              <a:ln w="9525" algn="ctr">
                <a:solidFill>
                  <a:srgbClr val="019164"/>
                </a:solidFill>
                <a:round/>
                <a:headEnd/>
                <a:tailEnd/>
              </a:ln>
            </p:spPr>
            <p:txBody>
              <a:bodyPr wrap="none" anchor="ctr"/>
              <a:lstStyle>
                <a:lvl1pPr eaLnBrk="0" hangingPunct="0">
                  <a:spcBef>
                    <a:spcPct val="20000"/>
                  </a:spcBef>
                  <a:buChar char="•"/>
                  <a:defRPr sz="2400">
                    <a:solidFill>
                      <a:schemeClr val="tx1"/>
                    </a:solidFill>
                    <a:latin typeface="Calibri" pitchFamily="34" charset="0"/>
                  </a:defRPr>
                </a:lvl1pPr>
                <a:lvl2pPr marL="742950" indent="-285750" eaLnBrk="0" hangingPunct="0">
                  <a:spcBef>
                    <a:spcPct val="20000"/>
                  </a:spcBef>
                  <a:buFont typeface="Arial" charset="0"/>
                  <a:buChar char="•"/>
                  <a:defRPr sz="2000">
                    <a:solidFill>
                      <a:schemeClr val="tx1"/>
                    </a:solidFill>
                    <a:latin typeface="Calibri" pitchFamily="34" charset="0"/>
                  </a:defRPr>
                </a:lvl2pPr>
                <a:lvl3pPr marL="1143000" indent="-228600" eaLnBrk="0" hangingPunct="0">
                  <a:spcBef>
                    <a:spcPct val="20000"/>
                  </a:spcBef>
                  <a:buFont typeface="Arial" charset="0"/>
                  <a:buChar char="•"/>
                  <a:defRPr>
                    <a:solidFill>
                      <a:schemeClr val="tx1"/>
                    </a:solidFill>
                    <a:latin typeface="Calibri" pitchFamily="34" charset="0"/>
                  </a:defRPr>
                </a:lvl3pPr>
                <a:lvl4pPr marL="1600200" indent="-228600" eaLnBrk="0" hangingPunct="0">
                  <a:spcBef>
                    <a:spcPct val="20000"/>
                  </a:spcBef>
                  <a:buFont typeface="Arial" charset="0"/>
                  <a:buChar char="•"/>
                  <a:defRPr sz="1600">
                    <a:solidFill>
                      <a:schemeClr val="tx1"/>
                    </a:solidFill>
                    <a:latin typeface="Calibri" pitchFamily="34" charset="0"/>
                  </a:defRPr>
                </a:lvl4pPr>
                <a:lvl5pPr marL="2057400" indent="-228600" eaLnBrk="0" hangingPunct="0">
                  <a:spcBef>
                    <a:spcPct val="20000"/>
                  </a:spcBef>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1400">
                    <a:solidFill>
                      <a:schemeClr val="tx1"/>
                    </a:solidFill>
                    <a:latin typeface="Calibri" pitchFamily="34" charset="0"/>
                  </a:defRPr>
                </a:lvl9pPr>
              </a:lstStyle>
              <a:p>
                <a:pPr eaLnBrk="1" hangingPunct="1">
                  <a:spcBef>
                    <a:spcPct val="0"/>
                  </a:spcBef>
                  <a:buFontTx/>
                  <a:buNone/>
                </a:pPr>
                <a:endParaRPr lang="en-US" altLang="en-US" sz="1800">
                  <a:solidFill>
                    <a:srgbClr val="000000"/>
                  </a:solidFill>
                  <a:latin typeface="Arial" charset="0"/>
                </a:endParaRPr>
              </a:p>
            </p:txBody>
          </p:sp>
          <p:sp>
            <p:nvSpPr>
              <p:cNvPr id="22" name="Rectangle 21"/>
              <p:cNvSpPr/>
              <p:nvPr/>
            </p:nvSpPr>
            <p:spPr bwMode="auto">
              <a:xfrm>
                <a:off x="4090988" y="4573930"/>
                <a:ext cx="1243012" cy="152450"/>
              </a:xfrm>
              <a:prstGeom prst="rect">
                <a:avLst/>
              </a:prstGeom>
              <a:solidFill>
                <a:srgbClr val="E5EF6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 dirty="0">
                    <a:solidFill>
                      <a:schemeClr val="tx1"/>
                    </a:solidFill>
                  </a:rPr>
                  <a:t>Lucky Start CT Kero</a:t>
                </a:r>
              </a:p>
            </p:txBody>
          </p:sp>
          <p:sp>
            <p:nvSpPr>
              <p:cNvPr id="23" name="Rectangle 22"/>
              <p:cNvSpPr/>
              <p:nvPr/>
            </p:nvSpPr>
            <p:spPr bwMode="auto">
              <a:xfrm>
                <a:off x="4114800" y="4178511"/>
                <a:ext cx="1247775" cy="152450"/>
              </a:xfrm>
              <a:prstGeom prst="rect">
                <a:avLst/>
              </a:prstGeom>
              <a:solidFill>
                <a:srgbClr val="E5EF6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 dirty="0">
                    <a:solidFill>
                      <a:schemeClr val="tx1"/>
                    </a:solidFill>
                  </a:rPr>
                  <a:t>Lucky Start CT SGAS</a:t>
                </a:r>
              </a:p>
            </p:txBody>
          </p:sp>
          <p:sp>
            <p:nvSpPr>
              <p:cNvPr id="24" name="Rectangle 23"/>
              <p:cNvSpPr/>
              <p:nvPr/>
            </p:nvSpPr>
            <p:spPr bwMode="auto">
              <a:xfrm>
                <a:off x="4114800" y="4370663"/>
                <a:ext cx="1249363" cy="152450"/>
              </a:xfrm>
              <a:prstGeom prst="rect">
                <a:avLst/>
              </a:prstGeom>
              <a:solidFill>
                <a:srgbClr val="9BE9D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 dirty="0">
                    <a:solidFill>
                      <a:schemeClr val="tx1"/>
                    </a:solidFill>
                  </a:rPr>
                  <a:t>Lucky Start CT CGAS</a:t>
                </a:r>
              </a:p>
            </p:txBody>
          </p:sp>
          <p:sp>
            <p:nvSpPr>
              <p:cNvPr id="25" name="Oval 24"/>
              <p:cNvSpPr/>
              <p:nvPr/>
            </p:nvSpPr>
            <p:spPr bwMode="auto">
              <a:xfrm>
                <a:off x="4211638" y="3935544"/>
                <a:ext cx="1066800" cy="2270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6" name="Oval 25"/>
            <p:cNvSpPr/>
            <p:nvPr/>
          </p:nvSpPr>
          <p:spPr bwMode="auto">
            <a:xfrm>
              <a:off x="646113" y="3959407"/>
              <a:ext cx="1066800" cy="2270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 name="Date Placeholder 2"/>
          <p:cNvSpPr>
            <a:spLocks noGrp="1"/>
          </p:cNvSpPr>
          <p:nvPr>
            <p:ph type="dt" sz="quarter" idx="10"/>
          </p:nvPr>
        </p:nvSpPr>
        <p:spPr/>
        <p:txBody>
          <a:bodyPr/>
          <a:lstStyle/>
          <a:p>
            <a:pPr>
              <a:defRPr/>
            </a:pPr>
            <a:r>
              <a:rPr lang="en-US"/>
              <a:t>2/20/2014</a:t>
            </a:r>
          </a:p>
        </p:txBody>
      </p:sp>
      <p:sp>
        <p:nvSpPr>
          <p:cNvPr id="4" name="Footer Placeholder 3"/>
          <p:cNvSpPr>
            <a:spLocks noGrp="1"/>
          </p:cNvSpPr>
          <p:nvPr>
            <p:ph type="ftr" sz="quarter" idx="12"/>
          </p:nvPr>
        </p:nvSpPr>
        <p:spPr/>
        <p:txBody>
          <a:bodyPr/>
          <a:lstStyle/>
          <a:p>
            <a:pPr>
              <a:defRPr/>
            </a:pPr>
            <a:r>
              <a:rPr lang="en-US" smtClean="0"/>
              <a:t>PJM©2014</a:t>
            </a:r>
            <a:endParaRPr lang="en-US"/>
          </a:p>
        </p:txBody>
      </p:sp>
      <p:sp>
        <p:nvSpPr>
          <p:cNvPr id="5" name="Slide Number Placeholder 4"/>
          <p:cNvSpPr>
            <a:spLocks noGrp="1"/>
          </p:cNvSpPr>
          <p:nvPr>
            <p:ph type="sldNum" sz="quarter" idx="11"/>
          </p:nvPr>
        </p:nvSpPr>
        <p:spPr/>
        <p:txBody>
          <a:bodyPr/>
          <a:lstStyle/>
          <a:p>
            <a:pPr>
              <a:defRPr/>
            </a:pPr>
            <a:fld id="{3031FF13-6F52-489E-BD6F-26C934FF08E1}" type="slidenum">
              <a:rPr lang="en-US" smtClean="0"/>
              <a:pPr>
                <a:defRPr/>
              </a:pPr>
              <a:t>10</a:t>
            </a:fld>
            <a:endParaRPr lang="en-US" dirty="0"/>
          </a:p>
        </p:txBody>
      </p:sp>
    </p:spTree>
    <p:extLst>
      <p:ext uri="{BB962C8B-B14F-4D97-AF65-F5344CB8AC3E}">
        <p14:creationId xmlns:p14="http://schemas.microsoft.com/office/powerpoint/2010/main" val="17525172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325" y="155575"/>
            <a:ext cx="8229600" cy="479425"/>
          </a:xfrm>
        </p:spPr>
        <p:txBody>
          <a:bodyPr/>
          <a:lstStyle/>
          <a:p>
            <a:pPr>
              <a:defRPr/>
            </a:pPr>
            <a:r>
              <a:rPr lang="en-US" smtClean="0"/>
              <a:t>PJM Procedure for Cost Reimbursement</a:t>
            </a:r>
            <a:endParaRPr lang="en-US" dirty="0"/>
          </a:p>
        </p:txBody>
      </p:sp>
      <p:sp>
        <p:nvSpPr>
          <p:cNvPr id="53251" name="Content Placeholder 2"/>
          <p:cNvSpPr>
            <a:spLocks noGrp="1"/>
          </p:cNvSpPr>
          <p:nvPr>
            <p:ph idx="4294967295"/>
          </p:nvPr>
        </p:nvSpPr>
        <p:spPr>
          <a:xfrm>
            <a:off x="457200" y="666750"/>
            <a:ext cx="8229600" cy="3429000"/>
          </a:xfrm>
        </p:spPr>
        <p:txBody>
          <a:bodyPr/>
          <a:lstStyle/>
          <a:p>
            <a:pPr marL="0" indent="0">
              <a:buFontTx/>
              <a:buNone/>
            </a:pPr>
            <a:r>
              <a:rPr lang="en-US" altLang="en-US" sz="1800" smtClean="0"/>
              <a:t>Participants who have been asked by PJM to extend a unit’s run time and in order to comply with that request procured higher cost fuel have until 12:00 noon on the following business day to submit an e-mail to </a:t>
            </a:r>
            <a:r>
              <a:rPr lang="en-US" altLang="en-US" sz="1800" b="1" smtClean="0"/>
              <a:t>market_bids@pjm.com</a:t>
            </a:r>
            <a:r>
              <a:rPr lang="en-US" altLang="en-US" sz="1800" smtClean="0"/>
              <a:t> with the following information:</a:t>
            </a:r>
          </a:p>
          <a:p>
            <a:pPr lvl="1"/>
            <a:r>
              <a:rPr lang="en-US" altLang="en-US" sz="1600" smtClean="0"/>
              <a:t>Unit Name</a:t>
            </a:r>
          </a:p>
          <a:p>
            <a:pPr lvl="1"/>
            <a:r>
              <a:rPr lang="en-US" altLang="en-US" sz="1600" smtClean="0"/>
              <a:t>Date of operation</a:t>
            </a:r>
          </a:p>
          <a:p>
            <a:pPr lvl="1"/>
            <a:r>
              <a:rPr lang="en-US" altLang="en-US" sz="1600" smtClean="0"/>
              <a:t>Time of extended operation</a:t>
            </a:r>
          </a:p>
          <a:p>
            <a:pPr lvl="1"/>
            <a:r>
              <a:rPr lang="en-US" altLang="en-US" sz="1600" smtClean="0"/>
              <a:t>ID number of new schedule</a:t>
            </a:r>
          </a:p>
          <a:p>
            <a:pPr lvl="1"/>
            <a:r>
              <a:rPr lang="en-US" altLang="en-US" sz="1600" smtClean="0"/>
              <a:t>Name of new Schedule</a:t>
            </a:r>
          </a:p>
          <a:p>
            <a:pPr lvl="1"/>
            <a:r>
              <a:rPr lang="en-US" altLang="en-US" sz="1600" smtClean="0"/>
              <a:t>Contact information (name of sender, phone, e-mail)</a:t>
            </a:r>
          </a:p>
          <a:p>
            <a:pPr lvl="1"/>
            <a:r>
              <a:rPr lang="en-US" altLang="en-US" sz="1600" smtClean="0"/>
              <a:t>Date and time of PJM Dispatch contact to generator</a:t>
            </a:r>
          </a:p>
          <a:p>
            <a:pPr lvl="1"/>
            <a:r>
              <a:rPr lang="en-US" altLang="en-US" sz="1600" smtClean="0"/>
              <a:t>Actual marginal cost of unit considering the actual cost of the fuel procured to </a:t>
            </a:r>
            <a:br>
              <a:rPr lang="en-US" altLang="en-US" sz="1600" smtClean="0"/>
            </a:br>
            <a:r>
              <a:rPr lang="en-US" altLang="en-US" sz="1600" smtClean="0"/>
              <a:t>continue operating</a:t>
            </a:r>
          </a:p>
        </p:txBody>
      </p:sp>
      <p:sp>
        <p:nvSpPr>
          <p:cNvPr id="15" name="Date Placeholder 14"/>
          <p:cNvSpPr>
            <a:spLocks noGrp="1"/>
          </p:cNvSpPr>
          <p:nvPr>
            <p:ph type="dt" sz="quarter" idx="10"/>
          </p:nvPr>
        </p:nvSpPr>
        <p:spPr/>
        <p:txBody>
          <a:bodyPr/>
          <a:lstStyle/>
          <a:p>
            <a:pPr>
              <a:defRPr/>
            </a:pPr>
            <a:r>
              <a:rPr lang="en-US"/>
              <a:t>2/20/2014</a:t>
            </a:r>
          </a:p>
        </p:txBody>
      </p:sp>
      <p:sp>
        <p:nvSpPr>
          <p:cNvPr id="16" name="Footer Placeholder 15"/>
          <p:cNvSpPr>
            <a:spLocks noGrp="1"/>
          </p:cNvSpPr>
          <p:nvPr>
            <p:ph type="ftr" sz="quarter" idx="12"/>
          </p:nvPr>
        </p:nvSpPr>
        <p:spPr>
          <a:xfrm>
            <a:off x="152400" y="4633913"/>
            <a:ext cx="2895600" cy="401637"/>
          </a:xfrm>
        </p:spPr>
        <p:txBody>
          <a:bodyPr/>
          <a:lstStyle/>
          <a:p>
            <a:pPr>
              <a:defRPr/>
            </a:pPr>
            <a:r>
              <a:rPr lang="en-US" smtClean="0"/>
              <a:t>PJM©2014</a:t>
            </a:r>
            <a:endParaRPr lang="en-US"/>
          </a:p>
        </p:txBody>
      </p:sp>
      <p:sp>
        <p:nvSpPr>
          <p:cNvPr id="17" name="Slide Number Placeholder 16"/>
          <p:cNvSpPr>
            <a:spLocks noGrp="1"/>
          </p:cNvSpPr>
          <p:nvPr>
            <p:ph type="sldNum" sz="quarter" idx="11"/>
          </p:nvPr>
        </p:nvSpPr>
        <p:spPr/>
        <p:txBody>
          <a:bodyPr/>
          <a:lstStyle/>
          <a:p>
            <a:pPr>
              <a:defRPr/>
            </a:pPr>
            <a:fld id="{2DD34A8E-FAB8-41D4-900D-6A677E24E0B2}" type="slidenum">
              <a:rPr lang="en-US" smtClean="0"/>
              <a:pPr>
                <a:defRPr/>
              </a:pPr>
              <a:t>11</a:t>
            </a:fld>
            <a:endParaRPr lang="en-US" dirty="0"/>
          </a:p>
        </p:txBody>
      </p:sp>
    </p:spTree>
    <p:extLst>
      <p:ext uri="{BB962C8B-B14F-4D97-AF65-F5344CB8AC3E}">
        <p14:creationId xmlns:p14="http://schemas.microsoft.com/office/powerpoint/2010/main" val="23440997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0"/>
            <a:ext cx="8458200" cy="479425"/>
          </a:xfrm>
        </p:spPr>
        <p:txBody>
          <a:bodyPr/>
          <a:lstStyle/>
          <a:p>
            <a:pPr>
              <a:defRPr/>
            </a:pPr>
            <a:r>
              <a:rPr lang="en-US" dirty="0" smtClean="0"/>
              <a:t>Operator Communications</a:t>
            </a:r>
            <a:endParaRPr lang="en-US" dirty="0"/>
          </a:p>
        </p:txBody>
      </p:sp>
      <p:sp>
        <p:nvSpPr>
          <p:cNvPr id="10" name="Date Placeholder 9"/>
          <p:cNvSpPr>
            <a:spLocks noGrp="1"/>
          </p:cNvSpPr>
          <p:nvPr>
            <p:ph type="dt" sz="quarter" idx="10"/>
          </p:nvPr>
        </p:nvSpPr>
        <p:spPr/>
        <p:txBody>
          <a:bodyPr/>
          <a:lstStyle/>
          <a:p>
            <a:pPr>
              <a:defRPr/>
            </a:pPr>
            <a:r>
              <a:rPr lang="en-US" smtClean="0"/>
              <a:t>12/20/2013</a:t>
            </a:r>
            <a:endParaRPr lang="en-US" dirty="0"/>
          </a:p>
        </p:txBody>
      </p:sp>
      <p:sp>
        <p:nvSpPr>
          <p:cNvPr id="7" name="Slide Number Placeholder 6"/>
          <p:cNvSpPr>
            <a:spLocks noGrp="1"/>
          </p:cNvSpPr>
          <p:nvPr>
            <p:ph type="sldNum" sz="quarter" idx="11"/>
          </p:nvPr>
        </p:nvSpPr>
        <p:spPr/>
        <p:txBody>
          <a:bodyPr/>
          <a:lstStyle/>
          <a:p>
            <a:pPr>
              <a:defRPr/>
            </a:pPr>
            <a:fld id="{A232270D-5692-4567-A049-D2D6280A8CB0}" type="slidenum">
              <a:rPr lang="en-US" smtClean="0"/>
              <a:pPr>
                <a:defRPr/>
              </a:pPr>
              <a:t>2</a:t>
            </a:fld>
            <a:endParaRPr lang="en-US" dirty="0"/>
          </a:p>
        </p:txBody>
      </p:sp>
      <p:sp>
        <p:nvSpPr>
          <p:cNvPr id="12" name="Footer Placeholder 11"/>
          <p:cNvSpPr>
            <a:spLocks noGrp="1"/>
          </p:cNvSpPr>
          <p:nvPr>
            <p:ph type="ftr" sz="quarter" idx="12"/>
          </p:nvPr>
        </p:nvSpPr>
        <p:spPr/>
        <p:txBody>
          <a:bodyPr/>
          <a:lstStyle/>
          <a:p>
            <a:pPr>
              <a:defRPr/>
            </a:pPr>
            <a:r>
              <a:rPr lang="en-US" smtClean="0"/>
              <a:t>PJM©2014</a:t>
            </a:r>
            <a:endParaRPr lang="en-US"/>
          </a:p>
        </p:txBody>
      </p:sp>
      <p:sp>
        <p:nvSpPr>
          <p:cNvPr id="25" name="Text Box 4"/>
          <p:cNvSpPr txBox="1">
            <a:spLocks noGrp="1" noChangeArrowheads="1"/>
          </p:cNvSpPr>
          <p:nvPr>
            <p:ph idx="1"/>
          </p:nvPr>
        </p:nvSpPr>
        <p:spPr>
          <a:xfrm>
            <a:off x="381000" y="666750"/>
            <a:ext cx="8458200" cy="2354491"/>
          </a:xfrm>
          <a:ln w="28575">
            <a:miter lim="800000"/>
            <a:headEnd/>
            <a:tailEnd/>
          </a:ln>
        </p:spPr>
        <p:txBody>
          <a:bodyPr>
            <a:spAutoFit/>
          </a:bodyPr>
          <a:lstStyle/>
          <a:p>
            <a:pPr marL="117475" indent="-117475">
              <a:spcBef>
                <a:spcPct val="50000"/>
              </a:spcBef>
              <a:defRPr/>
            </a:pPr>
            <a:r>
              <a:rPr lang="en-US" sz="1800" dirty="0"/>
              <a:t> </a:t>
            </a:r>
            <a:r>
              <a:rPr lang="en-US" sz="1800" dirty="0" smtClean="0"/>
              <a:t>Conversations between PJM and gas unit Generation Owner</a:t>
            </a:r>
          </a:p>
          <a:p>
            <a:pPr marL="517525" lvl="1" indent="-117475">
              <a:spcBef>
                <a:spcPct val="50000"/>
              </a:spcBef>
              <a:defRPr/>
            </a:pPr>
            <a:r>
              <a:rPr lang="en-US" sz="1600" dirty="0" smtClean="0"/>
              <a:t>Scheduling unit for current day and next day (after DA)</a:t>
            </a:r>
          </a:p>
          <a:p>
            <a:pPr marL="517525" lvl="1" indent="-117475">
              <a:spcBef>
                <a:spcPct val="50000"/>
              </a:spcBef>
              <a:defRPr/>
            </a:pPr>
            <a:r>
              <a:rPr lang="en-US" sz="1600" dirty="0" smtClean="0"/>
              <a:t>Swapping of fuel from gas to oil</a:t>
            </a:r>
            <a:endParaRPr lang="en-US" sz="1800" dirty="0"/>
          </a:p>
          <a:p>
            <a:pPr marL="117475" indent="-117475">
              <a:spcBef>
                <a:spcPct val="50000"/>
              </a:spcBef>
              <a:defRPr/>
            </a:pPr>
            <a:r>
              <a:rPr lang="en-US" sz="1800" dirty="0"/>
              <a:t> </a:t>
            </a:r>
            <a:r>
              <a:rPr lang="en-US" sz="1800" dirty="0" smtClean="0"/>
              <a:t>June 17, 2014</a:t>
            </a:r>
          </a:p>
          <a:p>
            <a:pPr marL="117475" indent="-117475">
              <a:spcBef>
                <a:spcPct val="50000"/>
              </a:spcBef>
              <a:defRPr/>
            </a:pPr>
            <a:r>
              <a:rPr lang="en-US" sz="1800" dirty="0"/>
              <a:t> </a:t>
            </a:r>
            <a:r>
              <a:rPr lang="en-US" sz="1800" dirty="0" smtClean="0"/>
              <a:t>Similar issues seen during January operations on much wider scale</a:t>
            </a:r>
          </a:p>
          <a:p>
            <a:pPr marL="117475" indent="-117475">
              <a:spcBef>
                <a:spcPct val="50000"/>
              </a:spcBef>
              <a:defRPr/>
            </a:pPr>
            <a:r>
              <a:rPr lang="en-US" sz="1800" dirty="0"/>
              <a:t> </a:t>
            </a:r>
            <a:r>
              <a:rPr lang="en-US" sz="1800" dirty="0" smtClean="0"/>
              <a:t>Actual calls and transcripts (names changed, removed sensitive info)</a:t>
            </a:r>
            <a:endParaRPr lang="en-US" sz="1800" dirty="0"/>
          </a:p>
        </p:txBody>
      </p:sp>
    </p:spTree>
    <p:extLst>
      <p:ext uri="{BB962C8B-B14F-4D97-AF65-F5344CB8AC3E}">
        <p14:creationId xmlns:p14="http://schemas.microsoft.com/office/powerpoint/2010/main" val="1738406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0"/>
            <a:ext cx="8458200" cy="479425"/>
          </a:xfrm>
        </p:spPr>
        <p:txBody>
          <a:bodyPr/>
          <a:lstStyle/>
          <a:p>
            <a:pPr>
              <a:defRPr/>
            </a:pPr>
            <a:r>
              <a:rPr lang="en-US" dirty="0" smtClean="0"/>
              <a:t>Operator Communications</a:t>
            </a:r>
            <a:endParaRPr lang="en-US" dirty="0"/>
          </a:p>
        </p:txBody>
      </p:sp>
      <p:sp>
        <p:nvSpPr>
          <p:cNvPr id="10" name="Date Placeholder 9"/>
          <p:cNvSpPr>
            <a:spLocks noGrp="1"/>
          </p:cNvSpPr>
          <p:nvPr>
            <p:ph type="dt" sz="quarter" idx="10"/>
          </p:nvPr>
        </p:nvSpPr>
        <p:spPr/>
        <p:txBody>
          <a:bodyPr/>
          <a:lstStyle/>
          <a:p>
            <a:pPr>
              <a:defRPr/>
            </a:pPr>
            <a:r>
              <a:rPr lang="en-US" smtClean="0"/>
              <a:t>12/20/2013</a:t>
            </a:r>
            <a:endParaRPr lang="en-US" dirty="0"/>
          </a:p>
        </p:txBody>
      </p:sp>
      <p:sp>
        <p:nvSpPr>
          <p:cNvPr id="7" name="Slide Number Placeholder 6"/>
          <p:cNvSpPr>
            <a:spLocks noGrp="1"/>
          </p:cNvSpPr>
          <p:nvPr>
            <p:ph type="sldNum" sz="quarter" idx="11"/>
          </p:nvPr>
        </p:nvSpPr>
        <p:spPr/>
        <p:txBody>
          <a:bodyPr/>
          <a:lstStyle/>
          <a:p>
            <a:pPr>
              <a:defRPr/>
            </a:pPr>
            <a:fld id="{A232270D-5692-4567-A049-D2D6280A8CB0}" type="slidenum">
              <a:rPr lang="en-US" smtClean="0"/>
              <a:pPr>
                <a:defRPr/>
              </a:pPr>
              <a:t>3</a:t>
            </a:fld>
            <a:endParaRPr lang="en-US" dirty="0"/>
          </a:p>
        </p:txBody>
      </p:sp>
      <p:sp>
        <p:nvSpPr>
          <p:cNvPr id="12" name="Footer Placeholder 11"/>
          <p:cNvSpPr>
            <a:spLocks noGrp="1"/>
          </p:cNvSpPr>
          <p:nvPr>
            <p:ph type="ftr" sz="quarter" idx="12"/>
          </p:nvPr>
        </p:nvSpPr>
        <p:spPr/>
        <p:txBody>
          <a:bodyPr/>
          <a:lstStyle/>
          <a:p>
            <a:pPr>
              <a:defRPr/>
            </a:pPr>
            <a:r>
              <a:rPr lang="en-US" smtClean="0"/>
              <a:t>PJM©2014</a:t>
            </a:r>
            <a:endParaRPr lang="en-US"/>
          </a:p>
        </p:txBody>
      </p:sp>
      <p:sp>
        <p:nvSpPr>
          <p:cNvPr id="25" name="Text Box 4"/>
          <p:cNvSpPr txBox="1">
            <a:spLocks noGrp="1" noChangeArrowheads="1"/>
          </p:cNvSpPr>
          <p:nvPr>
            <p:ph idx="1"/>
          </p:nvPr>
        </p:nvSpPr>
        <p:spPr>
          <a:xfrm>
            <a:off x="304800" y="438150"/>
            <a:ext cx="8686800" cy="5247590"/>
          </a:xfrm>
          <a:ln w="28575">
            <a:miter lim="800000"/>
            <a:headEnd/>
            <a:tailEnd/>
          </a:ln>
        </p:spPr>
        <p:txBody>
          <a:bodyPr wrap="square">
            <a:spAutoFit/>
          </a:bodyPr>
          <a:lstStyle/>
          <a:p>
            <a:pPr marL="117475" indent="-117475">
              <a:spcBef>
                <a:spcPct val="50000"/>
              </a:spcBef>
              <a:defRPr/>
            </a:pPr>
            <a:r>
              <a:rPr lang="en-US" sz="1800" dirty="0"/>
              <a:t> </a:t>
            </a:r>
            <a:r>
              <a:rPr lang="en-US" sz="1800" dirty="0" smtClean="0"/>
              <a:t>Call 1 – 0954 – Inquiry of Notification Time for Blues Unit 1 &amp; 2</a:t>
            </a:r>
          </a:p>
          <a:p>
            <a:pPr marL="517525" lvl="1" indent="-117475">
              <a:spcBef>
                <a:spcPct val="50000"/>
              </a:spcBef>
              <a:defRPr/>
            </a:pPr>
            <a:r>
              <a:rPr lang="en-US" sz="1600" dirty="0" smtClean="0">
                <a:solidFill>
                  <a:srgbClr val="FF0000"/>
                </a:solidFill>
              </a:rPr>
              <a:t>Issue – Notification Time can change on an hourly basis</a:t>
            </a:r>
          </a:p>
          <a:p>
            <a:pPr marL="117475" indent="-117475">
              <a:spcBef>
                <a:spcPct val="50000"/>
              </a:spcBef>
              <a:defRPr/>
            </a:pPr>
            <a:r>
              <a:rPr lang="en-US" dirty="0" smtClean="0"/>
              <a:t> </a:t>
            </a:r>
            <a:r>
              <a:rPr lang="en-US" sz="1800" dirty="0" smtClean="0"/>
              <a:t>Call 2 – 0955 – Commitment of unit for current day for Blues Unit 1</a:t>
            </a:r>
          </a:p>
          <a:p>
            <a:pPr marL="517525" lvl="1" indent="-117475">
              <a:spcBef>
                <a:spcPct val="50000"/>
              </a:spcBef>
              <a:defRPr/>
            </a:pPr>
            <a:r>
              <a:rPr lang="en-US" sz="1600" dirty="0" smtClean="0"/>
              <a:t>No staffing or gas issues which would show up later in day</a:t>
            </a:r>
          </a:p>
          <a:p>
            <a:pPr marL="117475" indent="-117475">
              <a:spcBef>
                <a:spcPct val="50000"/>
              </a:spcBef>
              <a:defRPr/>
            </a:pPr>
            <a:r>
              <a:rPr lang="en-US" sz="1800" dirty="0"/>
              <a:t> </a:t>
            </a:r>
            <a:r>
              <a:rPr lang="en-US" sz="1800" dirty="0" smtClean="0"/>
              <a:t>Call 3 – 1405 – Staffing/Gas procurement impact on Notification Time</a:t>
            </a:r>
          </a:p>
          <a:p>
            <a:pPr marL="517525" lvl="1" indent="-117475">
              <a:spcBef>
                <a:spcPct val="50000"/>
              </a:spcBef>
              <a:defRPr/>
            </a:pPr>
            <a:r>
              <a:rPr lang="en-US" sz="1600" dirty="0" smtClean="0"/>
              <a:t>Implication – Staffing does not impact Notification Time.   DA Market clearing impacts Notification Time due to gas procurement</a:t>
            </a:r>
          </a:p>
          <a:p>
            <a:pPr marL="117475" indent="-117475">
              <a:spcBef>
                <a:spcPct val="50000"/>
              </a:spcBef>
              <a:defRPr/>
            </a:pPr>
            <a:r>
              <a:rPr lang="en-US" sz="1800" dirty="0"/>
              <a:t> Call 4 - June 17, 2014 1411:14 – Staffing impact on Notification </a:t>
            </a:r>
            <a:r>
              <a:rPr lang="en-US" sz="1800" dirty="0" smtClean="0"/>
              <a:t>Time</a:t>
            </a:r>
          </a:p>
          <a:p>
            <a:pPr marL="517525" lvl="1" indent="-117475">
              <a:spcBef>
                <a:spcPct val="50000"/>
              </a:spcBef>
              <a:defRPr/>
            </a:pPr>
            <a:r>
              <a:rPr lang="en-US" sz="1600" dirty="0"/>
              <a:t> </a:t>
            </a:r>
            <a:r>
              <a:rPr lang="en-US" sz="1600" dirty="0" smtClean="0"/>
              <a:t>Implication – Staffing and Notification Time depends on DA Market clearing</a:t>
            </a:r>
          </a:p>
          <a:p>
            <a:pPr marL="117475" indent="-117475">
              <a:spcBef>
                <a:spcPct val="50000"/>
              </a:spcBef>
              <a:defRPr/>
            </a:pPr>
            <a:r>
              <a:rPr lang="en-US" sz="1800" dirty="0" smtClean="0"/>
              <a:t> Call </a:t>
            </a:r>
            <a:r>
              <a:rPr lang="en-US" sz="1800" dirty="0"/>
              <a:t>5 - June 17, 2014 1851:39 – Request for Staffing and Fuel Swap</a:t>
            </a:r>
          </a:p>
          <a:p>
            <a:pPr marL="517525" lvl="1" indent="-117475">
              <a:spcBef>
                <a:spcPct val="50000"/>
              </a:spcBef>
              <a:defRPr/>
            </a:pPr>
            <a:r>
              <a:rPr lang="en-US" sz="1600" dirty="0" smtClean="0"/>
              <a:t>PJM requests staffing (no unit commitment); Unit out of fuel and must come off or swap fuel (9 minute notice)</a:t>
            </a:r>
            <a:endParaRPr lang="en-US" sz="1600" dirty="0"/>
          </a:p>
          <a:p>
            <a:pPr marL="117475" indent="-117475">
              <a:spcBef>
                <a:spcPct val="50000"/>
              </a:spcBef>
              <a:defRPr/>
            </a:pPr>
            <a:endParaRPr lang="en-US" sz="1800" dirty="0" smtClean="0"/>
          </a:p>
          <a:p>
            <a:pPr marL="517525" lvl="1" indent="-117475">
              <a:spcBef>
                <a:spcPct val="50000"/>
              </a:spcBef>
              <a:defRPr/>
            </a:pPr>
            <a:endParaRPr lang="en-US" sz="1600" dirty="0"/>
          </a:p>
        </p:txBody>
      </p:sp>
      <p:pic>
        <p:nvPicPr>
          <p:cNvPr id="2" name="Call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557961" y="361950"/>
            <a:ext cx="504825" cy="504825"/>
          </a:xfrm>
          <a:prstGeom prst="rect">
            <a:avLst/>
          </a:prstGeom>
        </p:spPr>
      </p:pic>
      <p:pic>
        <p:nvPicPr>
          <p:cNvPr id="3" name="Call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7072311" y="1200150"/>
            <a:ext cx="609600" cy="609600"/>
          </a:xfrm>
          <a:prstGeom prst="rect">
            <a:avLst/>
          </a:prstGeom>
        </p:spPr>
      </p:pic>
      <p:pic>
        <p:nvPicPr>
          <p:cNvPr id="4" name="Call3.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7467600" y="2038350"/>
            <a:ext cx="609600" cy="609600"/>
          </a:xfrm>
          <a:prstGeom prst="rect">
            <a:avLst/>
          </a:prstGeom>
        </p:spPr>
      </p:pic>
      <p:pic>
        <p:nvPicPr>
          <p:cNvPr id="5" name="Call4.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239000" y="3028950"/>
            <a:ext cx="609600" cy="609600"/>
          </a:xfrm>
          <a:prstGeom prst="rect">
            <a:avLst/>
          </a:prstGeom>
        </p:spPr>
      </p:pic>
      <p:pic>
        <p:nvPicPr>
          <p:cNvPr id="6" name="Call5.wm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7072311" y="379095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7569"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45264" fill="hold"/>
                                        <p:tgtEl>
                                          <p:spTgt spid="4"/>
                                        </p:tgtEl>
                                      </p:cBhvr>
                                    </p:cmd>
                                  </p:childTnLst>
                                </p:cTn>
                              </p:par>
                            </p:childTnLst>
                          </p:cTn>
                        </p:par>
                      </p:childTnLst>
                    </p:cTn>
                  </p:par>
                </p:childTnLst>
              </p:cTn>
              <p:nextCondLst>
                <p:cond evt="onClick" delay="0">
                  <p:tgtEl>
                    <p:spTgt spid="4"/>
                  </p:tgtEl>
                </p:cond>
              </p:nextCondLst>
            </p:seq>
            <p:audio>
              <p:cMediaNode vol="80000">
                <p:cTn id="19" fill="hold" display="0">
                  <p:stCondLst>
                    <p:cond delay="indefinite"/>
                  </p:stCondLst>
                  <p:endCondLst>
                    <p:cond evt="onStopAudio" delay="0">
                      <p:tgtEl>
                        <p:sldTgt/>
                      </p:tgtEl>
                    </p:cond>
                  </p:endCondLst>
                </p:cTn>
                <p:tgtEl>
                  <p:spTgt spid="4"/>
                </p:tgtEl>
              </p:cMediaNode>
            </p:audi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43699" fill="hold"/>
                                        <p:tgtEl>
                                          <p:spTgt spid="5"/>
                                        </p:tgtEl>
                                      </p:cBhvr>
                                    </p:cmd>
                                  </p:childTnLst>
                                </p:cTn>
                              </p:par>
                            </p:childTnLst>
                          </p:cTn>
                        </p:par>
                      </p:childTnLst>
                    </p:cTn>
                  </p:par>
                </p:childTnLst>
              </p:cTn>
              <p:nextCondLst>
                <p:cond evt="onClick" delay="0">
                  <p:tgtEl>
                    <p:spTgt spid="5"/>
                  </p:tgtEl>
                </p:cond>
              </p:nextCondLst>
            </p:seq>
            <p:audio>
              <p:cMediaNode vol="80000">
                <p:cTn id="25" fill="hold" display="0">
                  <p:stCondLst>
                    <p:cond delay="indefinite"/>
                  </p:stCondLst>
                  <p:endCondLst>
                    <p:cond evt="onStopAudio" delay="0">
                      <p:tgtEl>
                        <p:sldTgt/>
                      </p:tgtEl>
                    </p:cond>
                  </p:endCondLst>
                </p:cTn>
                <p:tgtEl>
                  <p:spTgt spid="5"/>
                </p:tgtEl>
              </p:cMediaNode>
            </p:audio>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82570" fill="hold"/>
                                        <p:tgtEl>
                                          <p:spTgt spid="6"/>
                                        </p:tgtEl>
                                      </p:cBhvr>
                                    </p:cmd>
                                  </p:childTnLst>
                                </p:cTn>
                              </p:par>
                            </p:childTnLst>
                          </p:cTn>
                        </p:par>
                      </p:childTnLst>
                    </p:cTn>
                  </p:par>
                </p:childTnLst>
              </p:cTn>
              <p:nextCondLst>
                <p:cond evt="onClick" delay="0">
                  <p:tgtEl>
                    <p:spTgt spid="6"/>
                  </p:tgtEl>
                </p:cond>
              </p:nextCondLst>
            </p:seq>
            <p:audio>
              <p:cMediaNode vol="80000">
                <p:cTn id="31"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0"/>
            <a:ext cx="8458200" cy="479425"/>
          </a:xfrm>
        </p:spPr>
        <p:txBody>
          <a:bodyPr/>
          <a:lstStyle/>
          <a:p>
            <a:pPr>
              <a:defRPr/>
            </a:pPr>
            <a:r>
              <a:rPr lang="en-US" dirty="0" smtClean="0"/>
              <a:t>Operator Communications</a:t>
            </a:r>
            <a:endParaRPr lang="en-US" dirty="0"/>
          </a:p>
        </p:txBody>
      </p:sp>
      <p:sp>
        <p:nvSpPr>
          <p:cNvPr id="10" name="Date Placeholder 9"/>
          <p:cNvSpPr>
            <a:spLocks noGrp="1"/>
          </p:cNvSpPr>
          <p:nvPr>
            <p:ph type="dt" sz="quarter" idx="10"/>
          </p:nvPr>
        </p:nvSpPr>
        <p:spPr/>
        <p:txBody>
          <a:bodyPr/>
          <a:lstStyle/>
          <a:p>
            <a:pPr>
              <a:defRPr/>
            </a:pPr>
            <a:r>
              <a:rPr lang="en-US" smtClean="0"/>
              <a:t>12/20/2013</a:t>
            </a:r>
            <a:endParaRPr lang="en-US" dirty="0"/>
          </a:p>
        </p:txBody>
      </p:sp>
      <p:sp>
        <p:nvSpPr>
          <p:cNvPr id="7" name="Slide Number Placeholder 6"/>
          <p:cNvSpPr>
            <a:spLocks noGrp="1"/>
          </p:cNvSpPr>
          <p:nvPr>
            <p:ph type="sldNum" sz="quarter" idx="11"/>
          </p:nvPr>
        </p:nvSpPr>
        <p:spPr/>
        <p:txBody>
          <a:bodyPr/>
          <a:lstStyle/>
          <a:p>
            <a:pPr>
              <a:defRPr/>
            </a:pPr>
            <a:fld id="{A232270D-5692-4567-A049-D2D6280A8CB0}" type="slidenum">
              <a:rPr lang="en-US" smtClean="0"/>
              <a:pPr>
                <a:defRPr/>
              </a:pPr>
              <a:t>4</a:t>
            </a:fld>
            <a:endParaRPr lang="en-US" dirty="0"/>
          </a:p>
        </p:txBody>
      </p:sp>
      <p:sp>
        <p:nvSpPr>
          <p:cNvPr id="12" name="Footer Placeholder 11"/>
          <p:cNvSpPr>
            <a:spLocks noGrp="1"/>
          </p:cNvSpPr>
          <p:nvPr>
            <p:ph type="ftr" sz="quarter" idx="12"/>
          </p:nvPr>
        </p:nvSpPr>
        <p:spPr/>
        <p:txBody>
          <a:bodyPr/>
          <a:lstStyle/>
          <a:p>
            <a:pPr>
              <a:defRPr/>
            </a:pPr>
            <a:r>
              <a:rPr lang="en-US" smtClean="0"/>
              <a:t>PJM©2014</a:t>
            </a:r>
            <a:endParaRPr lang="en-US"/>
          </a:p>
        </p:txBody>
      </p:sp>
      <p:sp>
        <p:nvSpPr>
          <p:cNvPr id="25" name="Text Box 4"/>
          <p:cNvSpPr txBox="1">
            <a:spLocks noGrp="1" noChangeArrowheads="1"/>
          </p:cNvSpPr>
          <p:nvPr>
            <p:ph idx="1"/>
          </p:nvPr>
        </p:nvSpPr>
        <p:spPr>
          <a:xfrm>
            <a:off x="381000" y="438150"/>
            <a:ext cx="8610600" cy="5776966"/>
          </a:xfrm>
          <a:ln w="28575">
            <a:miter lim="800000"/>
            <a:headEnd/>
            <a:tailEnd/>
          </a:ln>
        </p:spPr>
        <p:txBody>
          <a:bodyPr wrap="square">
            <a:spAutoFit/>
          </a:bodyPr>
          <a:lstStyle/>
          <a:p>
            <a:r>
              <a:rPr lang="en-US" sz="1800" dirty="0" smtClean="0"/>
              <a:t>Call </a:t>
            </a:r>
            <a:r>
              <a:rPr lang="en-US" sz="1800" dirty="0"/>
              <a:t>6 - June 17, 2014 1904:27 – Inquiry About Fuel Swap</a:t>
            </a:r>
          </a:p>
          <a:p>
            <a:pPr marL="517525" lvl="1" indent="-117475">
              <a:spcBef>
                <a:spcPct val="50000"/>
              </a:spcBef>
              <a:defRPr/>
            </a:pPr>
            <a:r>
              <a:rPr lang="en-US" sz="1600" dirty="0" smtClean="0"/>
              <a:t>PJM questions physical operating parameters to perform fuel swap</a:t>
            </a:r>
          </a:p>
          <a:p>
            <a:r>
              <a:rPr lang="en-US" sz="1800" dirty="0" smtClean="0"/>
              <a:t>Call </a:t>
            </a:r>
            <a:r>
              <a:rPr lang="en-US" sz="1800" dirty="0"/>
              <a:t>7 - June 17, 2014 1932:04 – Notification Time Confusion and Commitment for Next Day</a:t>
            </a:r>
          </a:p>
          <a:p>
            <a:pPr marL="517525" lvl="1" indent="-117475">
              <a:spcBef>
                <a:spcPct val="50000"/>
              </a:spcBef>
              <a:defRPr/>
            </a:pPr>
            <a:r>
              <a:rPr lang="en-US" sz="1600" dirty="0" smtClean="0"/>
              <a:t>Unit unavailable on gas until 1000 (gas schedule in </a:t>
            </a:r>
            <a:r>
              <a:rPr lang="en-US" sz="1600" dirty="0" err="1" smtClean="0"/>
              <a:t>eMKT</a:t>
            </a:r>
            <a:r>
              <a:rPr lang="en-US" sz="1600" dirty="0" smtClean="0"/>
              <a:t> was available);  Speculation on run time</a:t>
            </a:r>
          </a:p>
          <a:p>
            <a:r>
              <a:rPr lang="en-US" sz="1800" dirty="0"/>
              <a:t> Call 8 - June 17, 2014 1940:06 Swapping Fuel Schedule</a:t>
            </a:r>
          </a:p>
          <a:p>
            <a:pPr marL="517525" lvl="1" indent="-117475">
              <a:spcBef>
                <a:spcPct val="50000"/>
              </a:spcBef>
              <a:defRPr/>
            </a:pPr>
            <a:r>
              <a:rPr lang="en-US" sz="1600" dirty="0" smtClean="0"/>
              <a:t>Confirmation on available schedule for oil</a:t>
            </a:r>
          </a:p>
          <a:p>
            <a:r>
              <a:rPr lang="en-US" sz="1800" dirty="0" smtClean="0"/>
              <a:t> Call 9 - June 17, 2014 1941:32 Confirming Fuel Swap</a:t>
            </a:r>
          </a:p>
          <a:p>
            <a:pPr marL="517525" lvl="1" indent="-117475">
              <a:spcBef>
                <a:spcPct val="50000"/>
              </a:spcBef>
              <a:defRPr/>
            </a:pPr>
            <a:r>
              <a:rPr lang="en-US" sz="1600" dirty="0" smtClean="0"/>
              <a:t> Confusion over status of fuel swap</a:t>
            </a:r>
          </a:p>
          <a:p>
            <a:r>
              <a:rPr lang="en-US" sz="1800" dirty="0" smtClean="0"/>
              <a:t> </a:t>
            </a:r>
            <a:r>
              <a:rPr lang="en-US" sz="1800" dirty="0"/>
              <a:t>Call 10 - June 17, 2014 1946:03 Confirming Schedule for Next Day</a:t>
            </a:r>
          </a:p>
          <a:p>
            <a:pPr marL="517525" lvl="1" indent="-117475">
              <a:spcBef>
                <a:spcPct val="50000"/>
              </a:spcBef>
              <a:defRPr/>
            </a:pPr>
            <a:r>
              <a:rPr lang="en-US" sz="1600" dirty="0" smtClean="0"/>
              <a:t>PJM confirms expected schedule for the next day</a:t>
            </a:r>
          </a:p>
          <a:p>
            <a:pPr marL="117475" indent="-117475">
              <a:spcBef>
                <a:spcPct val="50000"/>
              </a:spcBef>
              <a:defRPr/>
            </a:pPr>
            <a:r>
              <a:rPr lang="en-US" sz="1800" dirty="0" smtClean="0"/>
              <a:t>      Call </a:t>
            </a:r>
            <a:r>
              <a:rPr lang="en-US" sz="1800" dirty="0"/>
              <a:t>11 - June 17, 2014 2306:04 Release of Blues 1 Unit</a:t>
            </a:r>
          </a:p>
          <a:p>
            <a:pPr marL="117475" indent="-117475">
              <a:spcBef>
                <a:spcPct val="50000"/>
              </a:spcBef>
              <a:defRPr/>
            </a:pPr>
            <a:endParaRPr lang="en-US" sz="1800" dirty="0"/>
          </a:p>
          <a:p>
            <a:pPr marL="117475" indent="-117475">
              <a:spcBef>
                <a:spcPct val="50000"/>
              </a:spcBef>
              <a:defRPr/>
            </a:pPr>
            <a:endParaRPr lang="en-US" sz="1800" dirty="0" smtClean="0"/>
          </a:p>
          <a:p>
            <a:pPr marL="517525" lvl="1" indent="-117475">
              <a:spcBef>
                <a:spcPct val="50000"/>
              </a:spcBef>
              <a:defRPr/>
            </a:pPr>
            <a:endParaRPr lang="en-US" sz="1600" dirty="0"/>
          </a:p>
        </p:txBody>
      </p:sp>
      <p:pic>
        <p:nvPicPr>
          <p:cNvPr id="2" name="Call6.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400800" y="361950"/>
            <a:ext cx="609600" cy="609600"/>
          </a:xfrm>
          <a:prstGeom prst="rect">
            <a:avLst/>
          </a:prstGeom>
        </p:spPr>
      </p:pic>
      <p:pic>
        <p:nvPicPr>
          <p:cNvPr id="3" name="Call7.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8305800" y="1276350"/>
            <a:ext cx="609600" cy="609600"/>
          </a:xfrm>
          <a:prstGeom prst="rect">
            <a:avLst/>
          </a:prstGeom>
        </p:spPr>
      </p:pic>
      <p:pic>
        <p:nvPicPr>
          <p:cNvPr id="4" name="Call8.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6096000" y="2314575"/>
            <a:ext cx="609600" cy="609600"/>
          </a:xfrm>
          <a:prstGeom prst="rect">
            <a:avLst/>
          </a:prstGeom>
        </p:spPr>
      </p:pic>
      <p:pic>
        <p:nvPicPr>
          <p:cNvPr id="5" name="Call9.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5943600" y="3105150"/>
            <a:ext cx="609600" cy="609600"/>
          </a:xfrm>
          <a:prstGeom prst="rect">
            <a:avLst/>
          </a:prstGeom>
        </p:spPr>
      </p:pic>
      <p:pic>
        <p:nvPicPr>
          <p:cNvPr id="6" name="Call10.wm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7239000" y="3714750"/>
            <a:ext cx="609600" cy="609600"/>
          </a:xfrm>
          <a:prstGeom prst="rect">
            <a:avLst/>
          </a:prstGeom>
        </p:spPr>
      </p:pic>
      <p:pic>
        <p:nvPicPr>
          <p:cNvPr id="9" name="Call11.wma">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5"/>
          <a:stretch>
            <a:fillRect/>
          </a:stretch>
        </p:blipFill>
        <p:spPr>
          <a:xfrm>
            <a:off x="6248400" y="4381500"/>
            <a:ext cx="609600" cy="609600"/>
          </a:xfrm>
          <a:prstGeom prst="rect">
            <a:avLst/>
          </a:prstGeom>
        </p:spPr>
      </p:pic>
    </p:spTree>
    <p:extLst>
      <p:ext uri="{BB962C8B-B14F-4D97-AF65-F5344CB8AC3E}">
        <p14:creationId xmlns:p14="http://schemas.microsoft.com/office/powerpoint/2010/main" val="7693355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58298"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3034" fill="hold"/>
                                        <p:tgtEl>
                                          <p:spTgt spid="4"/>
                                        </p:tgtEl>
                                      </p:cBhvr>
                                    </p:cmd>
                                  </p:childTnLst>
                                </p:cTn>
                              </p:par>
                            </p:childTnLst>
                          </p:cTn>
                        </p:par>
                      </p:childTnLst>
                    </p:cTn>
                  </p:par>
                </p:childTnLst>
              </p:cTn>
              <p:nextCondLst>
                <p:cond evt="onClick" delay="0">
                  <p:tgtEl>
                    <p:spTgt spid="4"/>
                  </p:tgtEl>
                </p:cond>
              </p:nextCondLst>
            </p:seq>
            <p:audio>
              <p:cMediaNode vol="80000">
                <p:cTn id="19" fill="hold" display="0">
                  <p:stCondLst>
                    <p:cond delay="indefinite"/>
                  </p:stCondLst>
                  <p:endCondLst>
                    <p:cond evt="onStopAudio" delay="0">
                      <p:tgtEl>
                        <p:sldTgt/>
                      </p:tgtEl>
                    </p:cond>
                  </p:endCondLst>
                </p:cTn>
                <p:tgtEl>
                  <p:spTgt spid="4"/>
                </p:tgtEl>
              </p:cMediaNode>
            </p:audi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45511" fill="hold"/>
                                        <p:tgtEl>
                                          <p:spTgt spid="5"/>
                                        </p:tgtEl>
                                      </p:cBhvr>
                                    </p:cmd>
                                  </p:childTnLst>
                                </p:cTn>
                              </p:par>
                            </p:childTnLst>
                          </p:cTn>
                        </p:par>
                      </p:childTnLst>
                    </p:cTn>
                  </p:par>
                </p:childTnLst>
              </p:cTn>
              <p:nextCondLst>
                <p:cond evt="onClick" delay="0">
                  <p:tgtEl>
                    <p:spTgt spid="5"/>
                  </p:tgtEl>
                </p:cond>
              </p:nextCondLst>
            </p:seq>
            <p:audio>
              <p:cMediaNode vol="80000">
                <p:cTn id="25" fill="hold" display="0">
                  <p:stCondLst>
                    <p:cond delay="indefinite"/>
                  </p:stCondLst>
                  <p:endCondLst>
                    <p:cond evt="onStopAudio" delay="0">
                      <p:tgtEl>
                        <p:sldTgt/>
                      </p:tgtEl>
                    </p:cond>
                  </p:endCondLst>
                </p:cTn>
                <p:tgtEl>
                  <p:spTgt spid="5"/>
                </p:tgtEl>
              </p:cMediaNode>
            </p:audio>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77972" fill="hold"/>
                                        <p:tgtEl>
                                          <p:spTgt spid="6"/>
                                        </p:tgtEl>
                                      </p:cBhvr>
                                    </p:cmd>
                                  </p:childTnLst>
                                </p:cTn>
                              </p:par>
                            </p:childTnLst>
                          </p:cTn>
                        </p:par>
                      </p:childTnLst>
                    </p:cTn>
                  </p:par>
                </p:childTnLst>
              </p:cTn>
              <p:nextCondLst>
                <p:cond evt="onClick" delay="0">
                  <p:tgtEl>
                    <p:spTgt spid="6"/>
                  </p:tgtEl>
                </p:cond>
              </p:nextCondLst>
            </p:seq>
            <p:audio>
              <p:cMediaNode vol="80000">
                <p:cTn id="31" fill="hold" display="0">
                  <p:stCondLst>
                    <p:cond delay="indefinite"/>
                  </p:stCondLst>
                  <p:endCondLst>
                    <p:cond evt="onStopAudio" delay="0">
                      <p:tgtEl>
                        <p:sldTgt/>
                      </p:tgtEl>
                    </p:cond>
                  </p:endCondLst>
                </p:cTn>
                <p:tgtEl>
                  <p:spTgt spid="6"/>
                </p:tgtEl>
              </p:cMediaNode>
            </p:audio>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2631" fill="hold"/>
                                        <p:tgtEl>
                                          <p:spTgt spid="9"/>
                                        </p:tgtEl>
                                      </p:cBhvr>
                                    </p:cmd>
                                  </p:childTnLst>
                                </p:cTn>
                              </p:par>
                            </p:childTnLst>
                          </p:cTn>
                        </p:par>
                      </p:childTnLst>
                    </p:cTn>
                  </p:par>
                </p:childTnLst>
              </p:cTn>
              <p:nextCondLst>
                <p:cond evt="onClick" delay="0">
                  <p:tgtEl>
                    <p:spTgt spid="9"/>
                  </p:tgtEl>
                </p:cond>
              </p:nextCondLst>
            </p:seq>
            <p:audio>
              <p:cMediaNode vol="80000">
                <p:cTn id="3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0"/>
            <a:ext cx="8458200" cy="479425"/>
          </a:xfrm>
        </p:spPr>
        <p:txBody>
          <a:bodyPr/>
          <a:lstStyle/>
          <a:p>
            <a:pPr>
              <a:defRPr/>
            </a:pPr>
            <a:r>
              <a:rPr lang="en-US" dirty="0" smtClean="0"/>
              <a:t>Issues</a:t>
            </a:r>
            <a:endParaRPr lang="en-US" dirty="0"/>
          </a:p>
        </p:txBody>
      </p:sp>
      <p:sp>
        <p:nvSpPr>
          <p:cNvPr id="10" name="Date Placeholder 9"/>
          <p:cNvSpPr>
            <a:spLocks noGrp="1"/>
          </p:cNvSpPr>
          <p:nvPr>
            <p:ph type="dt" sz="quarter" idx="10"/>
          </p:nvPr>
        </p:nvSpPr>
        <p:spPr/>
        <p:txBody>
          <a:bodyPr/>
          <a:lstStyle/>
          <a:p>
            <a:pPr>
              <a:defRPr/>
            </a:pPr>
            <a:r>
              <a:rPr lang="en-US" smtClean="0"/>
              <a:t>12/20/2013</a:t>
            </a:r>
            <a:endParaRPr lang="en-US" dirty="0"/>
          </a:p>
        </p:txBody>
      </p:sp>
      <p:sp>
        <p:nvSpPr>
          <p:cNvPr id="7" name="Slide Number Placeholder 6"/>
          <p:cNvSpPr>
            <a:spLocks noGrp="1"/>
          </p:cNvSpPr>
          <p:nvPr>
            <p:ph type="sldNum" sz="quarter" idx="11"/>
          </p:nvPr>
        </p:nvSpPr>
        <p:spPr/>
        <p:txBody>
          <a:bodyPr/>
          <a:lstStyle/>
          <a:p>
            <a:pPr>
              <a:defRPr/>
            </a:pPr>
            <a:fld id="{A232270D-5692-4567-A049-D2D6280A8CB0}" type="slidenum">
              <a:rPr lang="en-US" smtClean="0"/>
              <a:pPr>
                <a:defRPr/>
              </a:pPr>
              <a:t>5</a:t>
            </a:fld>
            <a:endParaRPr lang="en-US" dirty="0"/>
          </a:p>
        </p:txBody>
      </p:sp>
      <p:sp>
        <p:nvSpPr>
          <p:cNvPr id="12" name="Footer Placeholder 11"/>
          <p:cNvSpPr>
            <a:spLocks noGrp="1"/>
          </p:cNvSpPr>
          <p:nvPr>
            <p:ph type="ftr" sz="quarter" idx="12"/>
          </p:nvPr>
        </p:nvSpPr>
        <p:spPr/>
        <p:txBody>
          <a:bodyPr/>
          <a:lstStyle/>
          <a:p>
            <a:pPr>
              <a:defRPr/>
            </a:pPr>
            <a:r>
              <a:rPr lang="en-US" smtClean="0"/>
              <a:t>PJM©2014</a:t>
            </a:r>
            <a:endParaRPr lang="en-US"/>
          </a:p>
        </p:txBody>
      </p:sp>
      <p:sp>
        <p:nvSpPr>
          <p:cNvPr id="25" name="Text Box 4"/>
          <p:cNvSpPr txBox="1">
            <a:spLocks noGrp="1" noChangeArrowheads="1"/>
          </p:cNvSpPr>
          <p:nvPr>
            <p:ph idx="1"/>
          </p:nvPr>
        </p:nvSpPr>
        <p:spPr>
          <a:xfrm>
            <a:off x="381000" y="438150"/>
            <a:ext cx="8610600" cy="4025717"/>
          </a:xfrm>
          <a:ln w="28575">
            <a:miter lim="800000"/>
            <a:headEnd/>
            <a:tailEnd/>
          </a:ln>
        </p:spPr>
        <p:txBody>
          <a:bodyPr wrap="square">
            <a:spAutoFit/>
          </a:bodyPr>
          <a:lstStyle/>
          <a:p>
            <a:r>
              <a:rPr lang="en-US" sz="1800" dirty="0" smtClean="0"/>
              <a:t>Notification Times changing hourly based on staffing? and gas procurement</a:t>
            </a:r>
          </a:p>
          <a:p>
            <a:pPr lvl="1"/>
            <a:r>
              <a:rPr lang="en-US" sz="1600" dirty="0" smtClean="0"/>
              <a:t>Makes timing of commitment decisions difficult</a:t>
            </a:r>
          </a:p>
          <a:p>
            <a:r>
              <a:rPr lang="en-US" sz="1800" dirty="0" smtClean="0"/>
              <a:t>Confusion around process for fuel switching (changing schedule and physical unit limitations)</a:t>
            </a:r>
          </a:p>
          <a:p>
            <a:r>
              <a:rPr lang="en-US" sz="1800" dirty="0" smtClean="0"/>
              <a:t>PJM giving estimates for run time as basis for gas purchases</a:t>
            </a:r>
          </a:p>
          <a:p>
            <a:pPr lvl="1"/>
            <a:r>
              <a:rPr lang="en-US" sz="1600" dirty="0" smtClean="0"/>
              <a:t>“Firmness” of these estimates</a:t>
            </a:r>
          </a:p>
          <a:p>
            <a:r>
              <a:rPr lang="en-US" sz="1800" dirty="0" smtClean="0"/>
              <a:t>Cumbersome nature of unit commitment and fuel switch decision</a:t>
            </a:r>
          </a:p>
          <a:p>
            <a:pPr lvl="1"/>
            <a:r>
              <a:rPr lang="en-US" sz="1600" dirty="0" smtClean="0"/>
              <a:t>11 phone calls for 1 unit</a:t>
            </a:r>
          </a:p>
          <a:p>
            <a:pPr marL="0" indent="0">
              <a:buNone/>
            </a:pPr>
            <a:endParaRPr lang="en-US" sz="1800" dirty="0"/>
          </a:p>
          <a:p>
            <a:pPr marL="117475" indent="-117475">
              <a:spcBef>
                <a:spcPct val="50000"/>
              </a:spcBef>
              <a:defRPr/>
            </a:pPr>
            <a:endParaRPr lang="en-US" sz="1800" dirty="0"/>
          </a:p>
          <a:p>
            <a:pPr marL="117475" indent="-117475">
              <a:spcBef>
                <a:spcPct val="50000"/>
              </a:spcBef>
              <a:defRPr/>
            </a:pPr>
            <a:endParaRPr lang="en-US" sz="1800" dirty="0" smtClean="0"/>
          </a:p>
          <a:p>
            <a:pPr marL="517525" lvl="1" indent="-117475">
              <a:spcBef>
                <a:spcPct val="50000"/>
              </a:spcBef>
              <a:defRPr/>
            </a:pPr>
            <a:endParaRPr lang="en-US" sz="1600" dirty="0"/>
          </a:p>
        </p:txBody>
      </p:sp>
    </p:spTree>
    <p:extLst>
      <p:ext uri="{BB962C8B-B14F-4D97-AF65-F5344CB8AC3E}">
        <p14:creationId xmlns:p14="http://schemas.microsoft.com/office/powerpoint/2010/main" val="9804955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858" name="Group 2"/>
          <p:cNvGrpSpPr>
            <a:grpSpLocks/>
          </p:cNvGrpSpPr>
          <p:nvPr/>
        </p:nvGrpSpPr>
        <p:grpSpPr bwMode="auto">
          <a:xfrm>
            <a:off x="719138" y="666750"/>
            <a:ext cx="8424862" cy="4114800"/>
            <a:chOff x="501" y="528"/>
            <a:chExt cx="5307" cy="2784"/>
          </a:xfrm>
        </p:grpSpPr>
        <p:grpSp>
          <p:nvGrpSpPr>
            <p:cNvPr id="121866" name="Group 3"/>
            <p:cNvGrpSpPr>
              <a:grpSpLocks/>
            </p:cNvGrpSpPr>
            <p:nvPr/>
          </p:nvGrpSpPr>
          <p:grpSpPr bwMode="auto">
            <a:xfrm>
              <a:off x="3984" y="1034"/>
              <a:ext cx="1824" cy="1654"/>
              <a:chOff x="3984" y="1034"/>
              <a:chExt cx="1824" cy="1654"/>
            </a:xfrm>
          </p:grpSpPr>
          <p:sp>
            <p:nvSpPr>
              <p:cNvPr id="121875" name="Rectangle 4"/>
              <p:cNvSpPr>
                <a:spLocks noChangeArrowheads="1"/>
              </p:cNvSpPr>
              <p:nvPr/>
            </p:nvSpPr>
            <p:spPr bwMode="blackWhite">
              <a:xfrm>
                <a:off x="3984" y="1104"/>
                <a:ext cx="1536" cy="1584"/>
              </a:xfrm>
              <a:prstGeom prst="rect">
                <a:avLst/>
              </a:prstGeom>
              <a:solidFill>
                <a:srgbClr val="00FF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00FFFF"/>
                </a:extrusionClr>
              </a:sp3d>
            </p:spPr>
            <p:txBody>
              <a:bodyPr wrap="none" anchor="ctr">
                <a:flatTx/>
              </a:bodyPr>
              <a:lstStyle>
                <a:lvl1pPr eaLnBrk="0" hangingPunct="0">
                  <a:spcBef>
                    <a:spcPct val="20000"/>
                  </a:spcBef>
                  <a:buChar char="•"/>
                  <a:defRPr sz="2400">
                    <a:solidFill>
                      <a:schemeClr val="tx1"/>
                    </a:solidFill>
                    <a:latin typeface="Calibri" pitchFamily="34" charset="0"/>
                  </a:defRPr>
                </a:lvl1pPr>
                <a:lvl2pPr marL="742950" indent="-285750" eaLnBrk="0" hangingPunct="0">
                  <a:spcBef>
                    <a:spcPct val="20000"/>
                  </a:spcBef>
                  <a:buFont typeface="Arial" charset="0"/>
                  <a:buChar char="•"/>
                  <a:defRPr sz="2000">
                    <a:solidFill>
                      <a:schemeClr val="tx1"/>
                    </a:solidFill>
                    <a:latin typeface="Calibri" pitchFamily="34" charset="0"/>
                  </a:defRPr>
                </a:lvl2pPr>
                <a:lvl3pPr marL="1143000" indent="-228600" eaLnBrk="0" hangingPunct="0">
                  <a:spcBef>
                    <a:spcPct val="20000"/>
                  </a:spcBef>
                  <a:buFont typeface="Arial" charset="0"/>
                  <a:buChar char="•"/>
                  <a:defRPr>
                    <a:solidFill>
                      <a:schemeClr val="tx1"/>
                    </a:solidFill>
                    <a:latin typeface="Calibri" pitchFamily="34" charset="0"/>
                  </a:defRPr>
                </a:lvl3pPr>
                <a:lvl4pPr marL="1600200" indent="-228600" eaLnBrk="0" hangingPunct="0">
                  <a:spcBef>
                    <a:spcPct val="20000"/>
                  </a:spcBef>
                  <a:buFont typeface="Arial" charset="0"/>
                  <a:buChar char="•"/>
                  <a:defRPr sz="1600">
                    <a:solidFill>
                      <a:schemeClr val="tx1"/>
                    </a:solidFill>
                    <a:latin typeface="Calibri" pitchFamily="34" charset="0"/>
                  </a:defRPr>
                </a:lvl4pPr>
                <a:lvl5pPr marL="2057400" indent="-228600" eaLnBrk="0" hangingPunct="0">
                  <a:spcBef>
                    <a:spcPct val="20000"/>
                  </a:spcBef>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1400">
                    <a:solidFill>
                      <a:schemeClr val="tx1"/>
                    </a:solidFill>
                    <a:latin typeface="Calibri" pitchFamily="34" charset="0"/>
                  </a:defRPr>
                </a:lvl9pPr>
              </a:lstStyle>
              <a:p>
                <a:pPr algn="ctr">
                  <a:spcBef>
                    <a:spcPct val="0"/>
                  </a:spcBef>
                  <a:buFontTx/>
                  <a:buNone/>
                </a:pPr>
                <a:endParaRPr lang="en-US" altLang="en-US" sz="1800">
                  <a:latin typeface="Arial" charset="0"/>
                </a:endParaRPr>
              </a:p>
            </p:txBody>
          </p:sp>
          <p:sp>
            <p:nvSpPr>
              <p:cNvPr id="121876" name="Text Box 5"/>
              <p:cNvSpPr txBox="1">
                <a:spLocks noChangeArrowheads="1"/>
              </p:cNvSpPr>
              <p:nvPr/>
            </p:nvSpPr>
            <p:spPr bwMode="blackWhite">
              <a:xfrm>
                <a:off x="4320" y="1306"/>
                <a:ext cx="1488" cy="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Calibri" pitchFamily="34" charset="0"/>
                  </a:defRPr>
                </a:lvl1pPr>
                <a:lvl2pPr marL="742950" indent="-285750" eaLnBrk="0" hangingPunct="0">
                  <a:spcBef>
                    <a:spcPct val="20000"/>
                  </a:spcBef>
                  <a:buFont typeface="Arial" charset="0"/>
                  <a:buChar char="•"/>
                  <a:defRPr sz="2000">
                    <a:solidFill>
                      <a:schemeClr val="tx1"/>
                    </a:solidFill>
                    <a:latin typeface="Calibri" pitchFamily="34" charset="0"/>
                  </a:defRPr>
                </a:lvl2pPr>
                <a:lvl3pPr marL="1143000" indent="-228600" eaLnBrk="0" hangingPunct="0">
                  <a:spcBef>
                    <a:spcPct val="20000"/>
                  </a:spcBef>
                  <a:buFont typeface="Arial" charset="0"/>
                  <a:buChar char="•"/>
                  <a:defRPr>
                    <a:solidFill>
                      <a:schemeClr val="tx1"/>
                    </a:solidFill>
                    <a:latin typeface="Calibri" pitchFamily="34" charset="0"/>
                  </a:defRPr>
                </a:lvl3pPr>
                <a:lvl4pPr marL="1600200" indent="-228600" eaLnBrk="0" hangingPunct="0">
                  <a:spcBef>
                    <a:spcPct val="20000"/>
                  </a:spcBef>
                  <a:buFont typeface="Arial" charset="0"/>
                  <a:buChar char="•"/>
                  <a:defRPr sz="1600">
                    <a:solidFill>
                      <a:schemeClr val="tx1"/>
                    </a:solidFill>
                    <a:latin typeface="Calibri" pitchFamily="34" charset="0"/>
                  </a:defRPr>
                </a:lvl4pPr>
                <a:lvl5pPr marL="2057400" indent="-228600" eaLnBrk="0" hangingPunct="0">
                  <a:spcBef>
                    <a:spcPct val="20000"/>
                  </a:spcBef>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1400">
                    <a:solidFill>
                      <a:schemeClr val="tx1"/>
                    </a:solidFill>
                    <a:latin typeface="Calibri" pitchFamily="34" charset="0"/>
                  </a:defRPr>
                </a:lvl9pPr>
              </a:lstStyle>
              <a:p>
                <a:pPr algn="ctr">
                  <a:spcBef>
                    <a:spcPct val="0"/>
                  </a:spcBef>
                  <a:buFontTx/>
                  <a:buNone/>
                </a:pPr>
                <a:r>
                  <a:rPr lang="en-US" altLang="en-US" b="1">
                    <a:latin typeface="Myriad Web Pro" pitchFamily="34" charset="0"/>
                  </a:rPr>
                  <a:t>Hourly </a:t>
                </a:r>
                <a:br>
                  <a:rPr lang="en-US" altLang="en-US" b="1">
                    <a:latin typeface="Myriad Web Pro" pitchFamily="34" charset="0"/>
                  </a:rPr>
                </a:br>
                <a:r>
                  <a:rPr lang="en-US" altLang="en-US" b="1">
                    <a:latin typeface="Myriad Web Pro" pitchFamily="34" charset="0"/>
                  </a:rPr>
                  <a:t>Updates</a:t>
                </a:r>
                <a:endParaRPr lang="en-US" altLang="en-US">
                  <a:latin typeface="Myriad Web Pro" pitchFamily="34" charset="0"/>
                </a:endParaRPr>
              </a:p>
            </p:txBody>
          </p:sp>
          <p:graphicFrame>
            <p:nvGraphicFramePr>
              <p:cNvPr id="121877" name="Object 6"/>
              <p:cNvGraphicFramePr>
                <a:graphicFrameLocks noChangeAspect="1"/>
              </p:cNvGraphicFramePr>
              <p:nvPr/>
            </p:nvGraphicFramePr>
            <p:xfrm>
              <a:off x="4080" y="1034"/>
              <a:ext cx="816" cy="783"/>
            </p:xfrm>
            <a:graphic>
              <a:graphicData uri="http://schemas.openxmlformats.org/presentationml/2006/ole">
                <mc:AlternateContent xmlns:mc="http://schemas.openxmlformats.org/markup-compatibility/2006">
                  <mc:Choice xmlns:v="urn:schemas-microsoft-com:vml" Requires="v">
                    <p:oleObj spid="_x0000_s143368" name="CorelDRAW" r:id="rId4" imgW="1819656" imgH="1566672" progId="">
                      <p:embed/>
                    </p:oleObj>
                  </mc:Choice>
                  <mc:Fallback>
                    <p:oleObj name="CorelDRAW" r:id="rId4" imgW="1819656" imgH="1566672"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blackGray">
                          <a:xfrm>
                            <a:off x="4080" y="1034"/>
                            <a:ext cx="816" cy="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121867" name="Group 7"/>
            <p:cNvGrpSpPr>
              <a:grpSpLocks/>
            </p:cNvGrpSpPr>
            <p:nvPr/>
          </p:nvGrpSpPr>
          <p:grpSpPr bwMode="auto">
            <a:xfrm>
              <a:off x="2112" y="528"/>
              <a:ext cx="1872" cy="2784"/>
              <a:chOff x="2112" y="528"/>
              <a:chExt cx="1872" cy="2784"/>
            </a:xfrm>
          </p:grpSpPr>
          <p:sp>
            <p:nvSpPr>
              <p:cNvPr id="121872" name="Rectangle 8"/>
              <p:cNvSpPr>
                <a:spLocks noChangeArrowheads="1"/>
              </p:cNvSpPr>
              <p:nvPr/>
            </p:nvSpPr>
            <p:spPr bwMode="blackWhite">
              <a:xfrm>
                <a:off x="2112" y="672"/>
                <a:ext cx="1872" cy="2640"/>
              </a:xfrm>
              <a:prstGeom prst="rect">
                <a:avLst/>
              </a:prstGeom>
              <a:solidFill>
                <a:srgbClr val="F8F8F8"/>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8F8F8"/>
                </a:extrusionClr>
              </a:sp3d>
            </p:spPr>
            <p:txBody>
              <a:bodyPr wrap="none" anchor="ctr">
                <a:flatTx/>
              </a:bodyPr>
              <a:lstStyle>
                <a:lvl1pPr eaLnBrk="0" hangingPunct="0">
                  <a:spcBef>
                    <a:spcPct val="20000"/>
                  </a:spcBef>
                  <a:buChar char="•"/>
                  <a:defRPr sz="2400">
                    <a:solidFill>
                      <a:schemeClr val="tx1"/>
                    </a:solidFill>
                    <a:latin typeface="Calibri" pitchFamily="34" charset="0"/>
                  </a:defRPr>
                </a:lvl1pPr>
                <a:lvl2pPr marL="742950" indent="-285750" eaLnBrk="0" hangingPunct="0">
                  <a:spcBef>
                    <a:spcPct val="20000"/>
                  </a:spcBef>
                  <a:buFont typeface="Arial" charset="0"/>
                  <a:buChar char="•"/>
                  <a:defRPr sz="2000">
                    <a:solidFill>
                      <a:schemeClr val="tx1"/>
                    </a:solidFill>
                    <a:latin typeface="Calibri" pitchFamily="34" charset="0"/>
                  </a:defRPr>
                </a:lvl2pPr>
                <a:lvl3pPr marL="1143000" indent="-228600" eaLnBrk="0" hangingPunct="0">
                  <a:spcBef>
                    <a:spcPct val="20000"/>
                  </a:spcBef>
                  <a:buFont typeface="Arial" charset="0"/>
                  <a:buChar char="•"/>
                  <a:defRPr>
                    <a:solidFill>
                      <a:schemeClr val="tx1"/>
                    </a:solidFill>
                    <a:latin typeface="Calibri" pitchFamily="34" charset="0"/>
                  </a:defRPr>
                </a:lvl3pPr>
                <a:lvl4pPr marL="1600200" indent="-228600" eaLnBrk="0" hangingPunct="0">
                  <a:spcBef>
                    <a:spcPct val="20000"/>
                  </a:spcBef>
                  <a:buFont typeface="Arial" charset="0"/>
                  <a:buChar char="•"/>
                  <a:defRPr sz="1600">
                    <a:solidFill>
                      <a:schemeClr val="tx1"/>
                    </a:solidFill>
                    <a:latin typeface="Calibri" pitchFamily="34" charset="0"/>
                  </a:defRPr>
                </a:lvl4pPr>
                <a:lvl5pPr marL="2057400" indent="-228600" eaLnBrk="0" hangingPunct="0">
                  <a:spcBef>
                    <a:spcPct val="20000"/>
                  </a:spcBef>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1400">
                    <a:solidFill>
                      <a:schemeClr val="tx1"/>
                    </a:solidFill>
                    <a:latin typeface="Calibri" pitchFamily="34" charset="0"/>
                  </a:defRPr>
                </a:lvl9pPr>
              </a:lstStyle>
              <a:p>
                <a:pPr algn="ctr">
                  <a:spcBef>
                    <a:spcPct val="0"/>
                  </a:spcBef>
                  <a:buFontTx/>
                  <a:buNone/>
                </a:pPr>
                <a:endParaRPr lang="en-US" altLang="en-US" sz="1800">
                  <a:latin typeface="Arial" charset="0"/>
                </a:endParaRPr>
              </a:p>
            </p:txBody>
          </p:sp>
          <p:sp>
            <p:nvSpPr>
              <p:cNvPr id="121873" name="Text Box 9"/>
              <p:cNvSpPr txBox="1">
                <a:spLocks noChangeArrowheads="1"/>
              </p:cNvSpPr>
              <p:nvPr/>
            </p:nvSpPr>
            <p:spPr bwMode="black">
              <a:xfrm>
                <a:off x="2871" y="768"/>
                <a:ext cx="950"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Calibri" pitchFamily="34" charset="0"/>
                  </a:defRPr>
                </a:lvl1pPr>
                <a:lvl2pPr marL="742950" indent="-285750" eaLnBrk="0" hangingPunct="0">
                  <a:spcBef>
                    <a:spcPct val="20000"/>
                  </a:spcBef>
                  <a:buFont typeface="Arial" charset="0"/>
                  <a:buChar char="•"/>
                  <a:defRPr sz="2000">
                    <a:solidFill>
                      <a:schemeClr val="tx1"/>
                    </a:solidFill>
                    <a:latin typeface="Calibri" pitchFamily="34" charset="0"/>
                  </a:defRPr>
                </a:lvl2pPr>
                <a:lvl3pPr marL="1143000" indent="-228600" eaLnBrk="0" hangingPunct="0">
                  <a:spcBef>
                    <a:spcPct val="20000"/>
                  </a:spcBef>
                  <a:buFont typeface="Arial" charset="0"/>
                  <a:buChar char="•"/>
                  <a:defRPr>
                    <a:solidFill>
                      <a:schemeClr val="tx1"/>
                    </a:solidFill>
                    <a:latin typeface="Calibri" pitchFamily="34" charset="0"/>
                  </a:defRPr>
                </a:lvl3pPr>
                <a:lvl4pPr marL="1600200" indent="-228600" eaLnBrk="0" hangingPunct="0">
                  <a:spcBef>
                    <a:spcPct val="20000"/>
                  </a:spcBef>
                  <a:buFont typeface="Arial" charset="0"/>
                  <a:buChar char="•"/>
                  <a:defRPr sz="1600">
                    <a:solidFill>
                      <a:schemeClr val="tx1"/>
                    </a:solidFill>
                    <a:latin typeface="Calibri" pitchFamily="34" charset="0"/>
                  </a:defRPr>
                </a:lvl4pPr>
                <a:lvl5pPr marL="2057400" indent="-228600" eaLnBrk="0" hangingPunct="0">
                  <a:spcBef>
                    <a:spcPct val="20000"/>
                  </a:spcBef>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1400">
                    <a:solidFill>
                      <a:schemeClr val="tx1"/>
                    </a:solidFill>
                    <a:latin typeface="Calibri" pitchFamily="34" charset="0"/>
                  </a:defRPr>
                </a:lvl9pPr>
              </a:lstStyle>
              <a:p>
                <a:pPr>
                  <a:spcBef>
                    <a:spcPct val="0"/>
                  </a:spcBef>
                  <a:buFontTx/>
                  <a:buNone/>
                </a:pPr>
                <a:r>
                  <a:rPr lang="en-US" altLang="en-US" b="1">
                    <a:latin typeface="Myriad Web Pro" pitchFamily="34" charset="0"/>
                  </a:rPr>
                  <a:t>Schedule</a:t>
                </a:r>
              </a:p>
            </p:txBody>
          </p:sp>
          <p:graphicFrame>
            <p:nvGraphicFramePr>
              <p:cNvPr id="121874" name="Object 10"/>
              <p:cNvGraphicFramePr>
                <a:graphicFrameLocks noChangeAspect="1"/>
              </p:cNvGraphicFramePr>
              <p:nvPr/>
            </p:nvGraphicFramePr>
            <p:xfrm>
              <a:off x="2160" y="528"/>
              <a:ext cx="768" cy="660"/>
            </p:xfrm>
            <a:graphic>
              <a:graphicData uri="http://schemas.openxmlformats.org/presentationml/2006/ole">
                <mc:AlternateContent xmlns:mc="http://schemas.openxmlformats.org/markup-compatibility/2006">
                  <mc:Choice xmlns:v="urn:schemas-microsoft-com:vml" Requires="v">
                    <p:oleObj spid="_x0000_s143369" name="CorelDRAW" r:id="rId6" imgW="1819656" imgH="1566672" progId="">
                      <p:embed/>
                    </p:oleObj>
                  </mc:Choice>
                  <mc:Fallback>
                    <p:oleObj name="CorelDRAW" r:id="rId6" imgW="1819656" imgH="1566672"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60" y="528"/>
                            <a:ext cx="768" cy="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21868" name="Group 11"/>
            <p:cNvGrpSpPr>
              <a:grpSpLocks/>
            </p:cNvGrpSpPr>
            <p:nvPr/>
          </p:nvGrpSpPr>
          <p:grpSpPr bwMode="auto">
            <a:xfrm>
              <a:off x="501" y="816"/>
              <a:ext cx="1563" cy="2496"/>
              <a:chOff x="501" y="816"/>
              <a:chExt cx="1563" cy="2496"/>
            </a:xfrm>
          </p:grpSpPr>
          <p:sp>
            <p:nvSpPr>
              <p:cNvPr id="121869" name="Rectangle 12"/>
              <p:cNvSpPr>
                <a:spLocks noChangeArrowheads="1"/>
              </p:cNvSpPr>
              <p:nvPr/>
            </p:nvSpPr>
            <p:spPr bwMode="auto">
              <a:xfrm>
                <a:off x="528" y="912"/>
                <a:ext cx="1536" cy="2400"/>
              </a:xfrm>
              <a:prstGeom prst="rect">
                <a:avLst/>
              </a:prstGeom>
              <a:solidFill>
                <a:srgbClr val="00CC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00CCFF"/>
                </a:extrusionClr>
              </a:sp3d>
            </p:spPr>
            <p:txBody>
              <a:bodyPr wrap="none" anchor="ctr">
                <a:flatTx/>
              </a:bodyPr>
              <a:lstStyle>
                <a:lvl1pPr eaLnBrk="0" hangingPunct="0">
                  <a:spcBef>
                    <a:spcPct val="20000"/>
                  </a:spcBef>
                  <a:buChar char="•"/>
                  <a:defRPr sz="2400">
                    <a:solidFill>
                      <a:schemeClr val="tx1"/>
                    </a:solidFill>
                    <a:latin typeface="Calibri" pitchFamily="34" charset="0"/>
                  </a:defRPr>
                </a:lvl1pPr>
                <a:lvl2pPr marL="742950" indent="-285750" eaLnBrk="0" hangingPunct="0">
                  <a:spcBef>
                    <a:spcPct val="20000"/>
                  </a:spcBef>
                  <a:buFont typeface="Arial" charset="0"/>
                  <a:buChar char="•"/>
                  <a:defRPr sz="2000">
                    <a:solidFill>
                      <a:schemeClr val="tx1"/>
                    </a:solidFill>
                    <a:latin typeface="Calibri" pitchFamily="34" charset="0"/>
                  </a:defRPr>
                </a:lvl2pPr>
                <a:lvl3pPr marL="1143000" indent="-228600" eaLnBrk="0" hangingPunct="0">
                  <a:spcBef>
                    <a:spcPct val="20000"/>
                  </a:spcBef>
                  <a:buFont typeface="Arial" charset="0"/>
                  <a:buChar char="•"/>
                  <a:defRPr>
                    <a:solidFill>
                      <a:schemeClr val="tx1"/>
                    </a:solidFill>
                    <a:latin typeface="Calibri" pitchFamily="34" charset="0"/>
                  </a:defRPr>
                </a:lvl3pPr>
                <a:lvl4pPr marL="1600200" indent="-228600" eaLnBrk="0" hangingPunct="0">
                  <a:spcBef>
                    <a:spcPct val="20000"/>
                  </a:spcBef>
                  <a:buFont typeface="Arial" charset="0"/>
                  <a:buChar char="•"/>
                  <a:defRPr sz="1600">
                    <a:solidFill>
                      <a:schemeClr val="tx1"/>
                    </a:solidFill>
                    <a:latin typeface="Calibri" pitchFamily="34" charset="0"/>
                  </a:defRPr>
                </a:lvl4pPr>
                <a:lvl5pPr marL="2057400" indent="-228600" eaLnBrk="0" hangingPunct="0">
                  <a:spcBef>
                    <a:spcPct val="20000"/>
                  </a:spcBef>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1400">
                    <a:solidFill>
                      <a:schemeClr val="tx1"/>
                    </a:solidFill>
                    <a:latin typeface="Calibri" pitchFamily="34" charset="0"/>
                  </a:defRPr>
                </a:lvl9pPr>
              </a:lstStyle>
              <a:p>
                <a:pPr algn="ctr">
                  <a:spcBef>
                    <a:spcPct val="0"/>
                  </a:spcBef>
                  <a:buFontTx/>
                  <a:buNone/>
                </a:pPr>
                <a:endParaRPr lang="en-US" altLang="en-US" sz="1800">
                  <a:latin typeface="Arial" charset="0"/>
                </a:endParaRPr>
              </a:p>
            </p:txBody>
          </p:sp>
          <p:sp>
            <p:nvSpPr>
              <p:cNvPr id="121870" name="Text Box 13"/>
              <p:cNvSpPr txBox="1">
                <a:spLocks noChangeArrowheads="1"/>
              </p:cNvSpPr>
              <p:nvPr/>
            </p:nvSpPr>
            <p:spPr bwMode="white">
              <a:xfrm>
                <a:off x="1239" y="1056"/>
                <a:ext cx="49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Calibri" pitchFamily="34" charset="0"/>
                  </a:defRPr>
                </a:lvl1pPr>
                <a:lvl2pPr marL="742950" indent="-285750" eaLnBrk="0" hangingPunct="0">
                  <a:spcBef>
                    <a:spcPct val="20000"/>
                  </a:spcBef>
                  <a:buFont typeface="Arial" charset="0"/>
                  <a:buChar char="•"/>
                  <a:defRPr sz="2000">
                    <a:solidFill>
                      <a:schemeClr val="tx1"/>
                    </a:solidFill>
                    <a:latin typeface="Calibri" pitchFamily="34" charset="0"/>
                  </a:defRPr>
                </a:lvl2pPr>
                <a:lvl3pPr marL="1143000" indent="-228600" eaLnBrk="0" hangingPunct="0">
                  <a:spcBef>
                    <a:spcPct val="20000"/>
                  </a:spcBef>
                  <a:buFont typeface="Arial" charset="0"/>
                  <a:buChar char="•"/>
                  <a:defRPr>
                    <a:solidFill>
                      <a:schemeClr val="tx1"/>
                    </a:solidFill>
                    <a:latin typeface="Calibri" pitchFamily="34" charset="0"/>
                  </a:defRPr>
                </a:lvl3pPr>
                <a:lvl4pPr marL="1600200" indent="-228600" eaLnBrk="0" hangingPunct="0">
                  <a:spcBef>
                    <a:spcPct val="20000"/>
                  </a:spcBef>
                  <a:buFont typeface="Arial" charset="0"/>
                  <a:buChar char="•"/>
                  <a:defRPr sz="1600">
                    <a:solidFill>
                      <a:schemeClr val="tx1"/>
                    </a:solidFill>
                    <a:latin typeface="Calibri" pitchFamily="34" charset="0"/>
                  </a:defRPr>
                </a:lvl4pPr>
                <a:lvl5pPr marL="2057400" indent="-228600" eaLnBrk="0" hangingPunct="0">
                  <a:spcBef>
                    <a:spcPct val="20000"/>
                  </a:spcBef>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1400">
                    <a:solidFill>
                      <a:schemeClr val="tx1"/>
                    </a:solidFill>
                    <a:latin typeface="Calibri" pitchFamily="34" charset="0"/>
                  </a:defRPr>
                </a:lvl9pPr>
              </a:lstStyle>
              <a:p>
                <a:pPr>
                  <a:spcBef>
                    <a:spcPct val="0"/>
                  </a:spcBef>
                  <a:buFontTx/>
                  <a:buNone/>
                </a:pPr>
                <a:r>
                  <a:rPr lang="en-US" altLang="en-US" b="1">
                    <a:latin typeface="Myriad Web Pro" pitchFamily="34" charset="0"/>
                  </a:rPr>
                  <a:t>Unit</a:t>
                </a:r>
              </a:p>
            </p:txBody>
          </p:sp>
          <p:pic>
            <p:nvPicPr>
              <p:cNvPr id="121871" name="Picture 14" descr="ORANGE ARROW"/>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1" y="816"/>
                <a:ext cx="762" cy="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21859" name="Rectangle 15"/>
          <p:cNvSpPr>
            <a:spLocks noGrp="1" noChangeArrowheads="1"/>
          </p:cNvSpPr>
          <p:nvPr>
            <p:ph idx="1"/>
          </p:nvPr>
        </p:nvSpPr>
        <p:spPr>
          <a:xfrm>
            <a:off x="762000" y="2114550"/>
            <a:ext cx="2362200" cy="2590800"/>
          </a:xfrm>
        </p:spPr>
        <p:txBody>
          <a:bodyPr/>
          <a:lstStyle/>
          <a:p>
            <a:r>
              <a:rPr lang="en-US" altLang="en-US" sz="1600" smtClean="0"/>
              <a:t>Unit Status</a:t>
            </a:r>
          </a:p>
          <a:p>
            <a:r>
              <a:rPr lang="en-US" altLang="en-US" sz="1600" smtClean="0"/>
              <a:t>Resource Type</a:t>
            </a:r>
          </a:p>
          <a:p>
            <a:r>
              <a:rPr lang="en-US" altLang="en-US" sz="1600" smtClean="0"/>
              <a:t>MW Operating Limits</a:t>
            </a:r>
          </a:p>
          <a:p>
            <a:r>
              <a:rPr lang="en-US" altLang="en-US" sz="1600" smtClean="0"/>
              <a:t>Ramp Rates</a:t>
            </a:r>
          </a:p>
          <a:p>
            <a:r>
              <a:rPr lang="en-US" altLang="en-US" sz="1600" smtClean="0"/>
              <a:t>Weather and Wind Forecasts</a:t>
            </a:r>
          </a:p>
          <a:p>
            <a:r>
              <a:rPr lang="en-US" altLang="en-US" sz="1600" smtClean="0"/>
              <a:t>Startup &amp; No Load Costs for price-</a:t>
            </a:r>
            <a:br>
              <a:rPr lang="en-US" altLang="en-US" sz="1600" smtClean="0"/>
            </a:br>
            <a:r>
              <a:rPr lang="en-US" altLang="en-US" sz="1600" smtClean="0"/>
              <a:t>based units</a:t>
            </a:r>
          </a:p>
        </p:txBody>
      </p:sp>
      <p:sp>
        <p:nvSpPr>
          <p:cNvPr id="3" name="Rectangle 16"/>
          <p:cNvSpPr>
            <a:spLocks noGrp="1" noChangeArrowheads="1"/>
          </p:cNvSpPr>
          <p:nvPr>
            <p:ph type="title"/>
          </p:nvPr>
        </p:nvSpPr>
        <p:spPr>
          <a:xfrm>
            <a:off x="457200" y="157163"/>
            <a:ext cx="8458200" cy="479425"/>
          </a:xfrm>
        </p:spPr>
        <p:txBody>
          <a:bodyPr/>
          <a:lstStyle/>
          <a:p>
            <a:pPr>
              <a:defRPr/>
            </a:pPr>
            <a:r>
              <a:rPr lang="en-US" smtClean="0"/>
              <a:t>Generator Attributes</a:t>
            </a:r>
            <a:endParaRPr lang="en-US" dirty="0" smtClean="0"/>
          </a:p>
        </p:txBody>
      </p:sp>
      <p:sp>
        <p:nvSpPr>
          <p:cNvPr id="23" name="Date Placeholder 22"/>
          <p:cNvSpPr>
            <a:spLocks noGrp="1"/>
          </p:cNvSpPr>
          <p:nvPr>
            <p:ph type="dt" sz="quarter" idx="10"/>
          </p:nvPr>
        </p:nvSpPr>
        <p:spPr/>
        <p:txBody>
          <a:bodyPr/>
          <a:lstStyle/>
          <a:p>
            <a:pPr>
              <a:defRPr/>
            </a:pPr>
            <a:r>
              <a:rPr lang="en-US" smtClean="0"/>
              <a:t>12/20/2013</a:t>
            </a:r>
            <a:endParaRPr lang="en-US" dirty="0"/>
          </a:p>
        </p:txBody>
      </p:sp>
      <p:sp>
        <p:nvSpPr>
          <p:cNvPr id="24" name="Slide Number Placeholder 23"/>
          <p:cNvSpPr>
            <a:spLocks noGrp="1"/>
          </p:cNvSpPr>
          <p:nvPr>
            <p:ph type="sldNum" sz="quarter" idx="11"/>
          </p:nvPr>
        </p:nvSpPr>
        <p:spPr/>
        <p:txBody>
          <a:bodyPr/>
          <a:lstStyle/>
          <a:p>
            <a:pPr>
              <a:defRPr/>
            </a:pPr>
            <a:fld id="{DB00E18D-D6C2-493F-A05E-A0A2445EA571}" type="slidenum">
              <a:rPr lang="en-US" smtClean="0"/>
              <a:pPr>
                <a:defRPr/>
              </a:pPr>
              <a:t>6</a:t>
            </a:fld>
            <a:endParaRPr lang="en-US" dirty="0"/>
          </a:p>
        </p:txBody>
      </p:sp>
      <p:sp>
        <p:nvSpPr>
          <p:cNvPr id="25" name="Footer Placeholder 24"/>
          <p:cNvSpPr>
            <a:spLocks noGrp="1"/>
          </p:cNvSpPr>
          <p:nvPr>
            <p:ph type="ftr" sz="quarter" idx="12"/>
          </p:nvPr>
        </p:nvSpPr>
        <p:spPr/>
        <p:txBody>
          <a:bodyPr/>
          <a:lstStyle/>
          <a:p>
            <a:pPr>
              <a:defRPr/>
            </a:pPr>
            <a:r>
              <a:rPr lang="en-US" smtClean="0"/>
              <a:t>PJM©2014</a:t>
            </a:r>
            <a:endParaRPr lang="en-US"/>
          </a:p>
        </p:txBody>
      </p:sp>
      <p:sp>
        <p:nvSpPr>
          <p:cNvPr id="121864" name="Rectangle 17"/>
          <p:cNvSpPr>
            <a:spLocks noGrp="1" noChangeArrowheads="1"/>
          </p:cNvSpPr>
          <p:nvPr>
            <p:ph sz="half" idx="4294967295"/>
          </p:nvPr>
        </p:nvSpPr>
        <p:spPr bwMode="black">
          <a:xfrm>
            <a:off x="3352800" y="1657350"/>
            <a:ext cx="2895600" cy="2914650"/>
          </a:xfrm>
        </p:spPr>
        <p:txBody>
          <a:bodyPr/>
          <a:lstStyle/>
          <a:p>
            <a:pPr eaLnBrk="1" hangingPunct="1"/>
            <a:r>
              <a:rPr lang="en-US" altLang="en-US" sz="1600" smtClean="0"/>
              <a:t>Schedule Types </a:t>
            </a:r>
            <a:br>
              <a:rPr lang="en-US" altLang="en-US" sz="1600" smtClean="0"/>
            </a:br>
            <a:r>
              <a:rPr lang="en-US" altLang="en-US" sz="1600" smtClean="0"/>
              <a:t>and Selection</a:t>
            </a:r>
          </a:p>
          <a:p>
            <a:pPr eaLnBrk="1" hangingPunct="1"/>
            <a:r>
              <a:rPr lang="en-US" altLang="en-US" sz="1600" smtClean="0"/>
              <a:t>Offer Curves</a:t>
            </a:r>
          </a:p>
          <a:p>
            <a:pPr eaLnBrk="1" hangingPunct="1"/>
            <a:r>
              <a:rPr lang="en-US" altLang="en-US" sz="1600" smtClean="0"/>
              <a:t>MW Operating Limits</a:t>
            </a:r>
          </a:p>
          <a:p>
            <a:pPr eaLnBrk="1" hangingPunct="1"/>
            <a:r>
              <a:rPr lang="en-US" altLang="en-US" sz="1600" smtClean="0"/>
              <a:t>Use Startup &amp; Noload Cost for price-based units</a:t>
            </a:r>
          </a:p>
          <a:p>
            <a:pPr eaLnBrk="1" hangingPunct="1"/>
            <a:r>
              <a:rPr lang="en-US" altLang="en-US" sz="1600" smtClean="0"/>
              <a:t>Startup and </a:t>
            </a:r>
            <a:br>
              <a:rPr lang="en-US" altLang="en-US" sz="1600" smtClean="0"/>
            </a:br>
            <a:r>
              <a:rPr lang="en-US" altLang="en-US" sz="1600" smtClean="0"/>
              <a:t>Notification times</a:t>
            </a:r>
          </a:p>
          <a:p>
            <a:pPr eaLnBrk="1" hangingPunct="1"/>
            <a:r>
              <a:rPr lang="en-US" altLang="en-US" sz="1600" smtClean="0"/>
              <a:t>Min an Max Data</a:t>
            </a:r>
          </a:p>
          <a:p>
            <a:pPr eaLnBrk="1" hangingPunct="1"/>
            <a:r>
              <a:rPr lang="en-US" altLang="en-US" sz="1600" smtClean="0"/>
              <a:t>Condenser Data</a:t>
            </a:r>
          </a:p>
        </p:txBody>
      </p:sp>
      <p:sp>
        <p:nvSpPr>
          <p:cNvPr id="121865" name="Rectangle 18"/>
          <p:cNvSpPr>
            <a:spLocks noChangeArrowheads="1"/>
          </p:cNvSpPr>
          <p:nvPr/>
        </p:nvSpPr>
        <p:spPr bwMode="blackWhite">
          <a:xfrm>
            <a:off x="6405563" y="2686050"/>
            <a:ext cx="2433637"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20000"/>
              </a:spcBef>
              <a:buFontTx/>
              <a:buChar char="•"/>
            </a:pPr>
            <a:r>
              <a:rPr lang="en-US" altLang="en-US" sz="1600">
                <a:latin typeface="Calibri" pitchFamily="34" charset="0"/>
              </a:rPr>
              <a:t>Commit Status</a:t>
            </a:r>
          </a:p>
          <a:p>
            <a:pPr eaLnBrk="1" hangingPunct="1">
              <a:spcBef>
                <a:spcPct val="20000"/>
              </a:spcBef>
              <a:buFontTx/>
              <a:buChar char="•"/>
            </a:pPr>
            <a:r>
              <a:rPr lang="en-US" altLang="en-US" sz="1600">
                <a:latin typeface="Calibri" pitchFamily="34" charset="0"/>
              </a:rPr>
              <a:t>MW Operating Limits</a:t>
            </a:r>
          </a:p>
          <a:p>
            <a:pPr eaLnBrk="1" hangingPunct="1">
              <a:spcBef>
                <a:spcPct val="20000"/>
              </a:spcBef>
              <a:buFontTx/>
              <a:buChar char="•"/>
            </a:pPr>
            <a:r>
              <a:rPr lang="en-US" altLang="en-US" sz="1600">
                <a:latin typeface="Calibri" pitchFamily="34" charset="0"/>
              </a:rPr>
              <a:t>Notification Time</a:t>
            </a:r>
          </a:p>
        </p:txBody>
      </p:sp>
    </p:spTree>
    <p:extLst>
      <p:ext uri="{BB962C8B-B14F-4D97-AF65-F5344CB8AC3E}">
        <p14:creationId xmlns:p14="http://schemas.microsoft.com/office/powerpoint/2010/main" val="41614416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325" y="155575"/>
            <a:ext cx="8229600" cy="479425"/>
          </a:xfrm>
        </p:spPr>
        <p:txBody>
          <a:bodyPr/>
          <a:lstStyle/>
          <a:p>
            <a:pPr>
              <a:defRPr/>
            </a:pPr>
            <a:r>
              <a:rPr lang="en-US" dirty="0" smtClean="0"/>
              <a:t>Notification and Startup Times</a:t>
            </a:r>
            <a:endParaRPr lang="en-US" dirty="0"/>
          </a:p>
        </p:txBody>
      </p:sp>
      <p:sp>
        <p:nvSpPr>
          <p:cNvPr id="15365" name="Content Placeholder 2"/>
          <p:cNvSpPr>
            <a:spLocks noGrp="1"/>
          </p:cNvSpPr>
          <p:nvPr>
            <p:ph idx="4294967295"/>
          </p:nvPr>
        </p:nvSpPr>
        <p:spPr>
          <a:xfrm>
            <a:off x="457200" y="1601788"/>
            <a:ext cx="8382000" cy="3255962"/>
          </a:xfrm>
        </p:spPr>
        <p:txBody>
          <a:bodyPr/>
          <a:lstStyle/>
          <a:p>
            <a:pPr marL="0" indent="0">
              <a:buFontTx/>
              <a:buNone/>
              <a:defRPr/>
            </a:pPr>
            <a:r>
              <a:rPr lang="en-US" altLang="en-US" sz="1600" b="1" dirty="0" smtClean="0"/>
              <a:t>Notification Times</a:t>
            </a:r>
            <a:br>
              <a:rPr lang="en-US" altLang="en-US" sz="1600" b="1" dirty="0" smtClean="0"/>
            </a:br>
            <a:r>
              <a:rPr lang="en-US" altLang="en-US" sz="1600" dirty="0" smtClean="0"/>
              <a:t>The time interval in hours, between PJM notification and the start sequence of a generating unit that is currently in one of three temperature states</a:t>
            </a:r>
            <a:endParaRPr lang="en-US" altLang="en-US" sz="1600" b="1" dirty="0" smtClean="0"/>
          </a:p>
          <a:p>
            <a:pPr marL="747713" indent="-285750">
              <a:spcBef>
                <a:spcPts val="100"/>
              </a:spcBef>
              <a:buFont typeface="Arial" panose="020B0604020202020204" pitchFamily="34" charset="0"/>
              <a:buChar char="•"/>
              <a:defRPr/>
            </a:pPr>
            <a:r>
              <a:rPr lang="en-US" altLang="en-US" sz="1400" b="1" dirty="0" smtClean="0"/>
              <a:t>Hot Notification Time</a:t>
            </a:r>
            <a:endParaRPr lang="en-US" altLang="en-US" sz="1400" dirty="0" smtClean="0"/>
          </a:p>
          <a:p>
            <a:pPr lvl="1">
              <a:spcBef>
                <a:spcPts val="100"/>
              </a:spcBef>
              <a:buFont typeface="Arial" pitchFamily="34" charset="0"/>
              <a:buChar char="•"/>
              <a:defRPr/>
            </a:pPr>
            <a:r>
              <a:rPr lang="en-US" altLang="en-US" sz="1400" b="1" dirty="0" smtClean="0"/>
              <a:t>Inter Notification Time</a:t>
            </a:r>
          </a:p>
          <a:p>
            <a:pPr lvl="1">
              <a:spcBef>
                <a:spcPts val="100"/>
              </a:spcBef>
              <a:buFont typeface="Arial" pitchFamily="34" charset="0"/>
              <a:buChar char="•"/>
              <a:defRPr/>
            </a:pPr>
            <a:r>
              <a:rPr lang="en-US" altLang="en-US" sz="1400" b="1" dirty="0" smtClean="0"/>
              <a:t>Cold Notification Time</a:t>
            </a:r>
          </a:p>
          <a:p>
            <a:pPr marL="0" indent="0">
              <a:buFontTx/>
              <a:buNone/>
              <a:defRPr/>
            </a:pPr>
            <a:r>
              <a:rPr lang="en-US" altLang="en-US" sz="1600" b="1" dirty="0" smtClean="0"/>
              <a:t>Startup Times</a:t>
            </a:r>
          </a:p>
          <a:p>
            <a:pPr marL="0" indent="0">
              <a:buFontTx/>
              <a:buNone/>
              <a:defRPr/>
            </a:pPr>
            <a:r>
              <a:rPr lang="en-US" altLang="en-US" sz="1600" dirty="0" smtClean="0"/>
              <a:t>The time interval, measured in hours, from the actual unit start sequence to the breaker close for </a:t>
            </a:r>
            <a:br>
              <a:rPr lang="en-US" altLang="en-US" sz="1600" dirty="0" smtClean="0"/>
            </a:br>
            <a:r>
              <a:rPr lang="en-US" altLang="en-US" sz="1600" dirty="0" smtClean="0"/>
              <a:t>a generating unit in one of the three temperature states</a:t>
            </a:r>
          </a:p>
          <a:p>
            <a:pPr lvl="1">
              <a:spcBef>
                <a:spcPts val="100"/>
              </a:spcBef>
              <a:buFont typeface="Arial" pitchFamily="34" charset="0"/>
              <a:buChar char="•"/>
              <a:defRPr/>
            </a:pPr>
            <a:r>
              <a:rPr lang="en-US" altLang="en-US" sz="1400" b="1" dirty="0" smtClean="0"/>
              <a:t>Hot Startup Time</a:t>
            </a:r>
          </a:p>
          <a:p>
            <a:pPr lvl="1">
              <a:spcBef>
                <a:spcPts val="100"/>
              </a:spcBef>
              <a:buFont typeface="Arial" pitchFamily="34" charset="0"/>
              <a:buChar char="•"/>
              <a:defRPr/>
            </a:pPr>
            <a:r>
              <a:rPr lang="en-US" altLang="en-US" sz="1400" b="1" dirty="0" smtClean="0"/>
              <a:t>Inter Startup Time</a:t>
            </a:r>
          </a:p>
          <a:p>
            <a:pPr lvl="1">
              <a:spcBef>
                <a:spcPts val="100"/>
              </a:spcBef>
              <a:buFont typeface="Arial" pitchFamily="34" charset="0"/>
              <a:buChar char="•"/>
              <a:defRPr/>
            </a:pPr>
            <a:r>
              <a:rPr lang="en-US" altLang="en-US" sz="1400" b="1" dirty="0" smtClean="0"/>
              <a:t>Cold Startup Time</a:t>
            </a:r>
          </a:p>
        </p:txBody>
      </p:sp>
      <p:sp>
        <p:nvSpPr>
          <p:cNvPr id="8" name="Rounded Rectangle 7"/>
          <p:cNvSpPr/>
          <p:nvPr/>
        </p:nvSpPr>
        <p:spPr>
          <a:xfrm>
            <a:off x="533400" y="874713"/>
            <a:ext cx="78486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latin typeface="Calibri" pitchFamily="34" charset="0"/>
              </a:rPr>
              <a:t>The following information can be changed on the Schedule Detail page:</a:t>
            </a:r>
          </a:p>
        </p:txBody>
      </p:sp>
      <p:sp>
        <p:nvSpPr>
          <p:cNvPr id="6" name="Date Placeholder 5"/>
          <p:cNvSpPr>
            <a:spLocks noGrp="1"/>
          </p:cNvSpPr>
          <p:nvPr>
            <p:ph type="dt" sz="quarter" idx="10"/>
          </p:nvPr>
        </p:nvSpPr>
        <p:spPr/>
        <p:txBody>
          <a:bodyPr/>
          <a:lstStyle/>
          <a:p>
            <a:pPr>
              <a:defRPr/>
            </a:pPr>
            <a:r>
              <a:rPr lang="en-US"/>
              <a:t>2/20/2014</a:t>
            </a:r>
          </a:p>
        </p:txBody>
      </p:sp>
      <p:sp>
        <p:nvSpPr>
          <p:cNvPr id="7" name="Footer Placeholder 6"/>
          <p:cNvSpPr>
            <a:spLocks noGrp="1"/>
          </p:cNvSpPr>
          <p:nvPr>
            <p:ph type="ftr" sz="quarter" idx="12"/>
          </p:nvPr>
        </p:nvSpPr>
        <p:spPr>
          <a:xfrm>
            <a:off x="152400" y="4633913"/>
            <a:ext cx="2895600" cy="401637"/>
          </a:xfrm>
        </p:spPr>
        <p:txBody>
          <a:bodyPr/>
          <a:lstStyle/>
          <a:p>
            <a:pPr>
              <a:defRPr/>
            </a:pPr>
            <a:r>
              <a:rPr lang="en-US" smtClean="0"/>
              <a:t>PJM©2014</a:t>
            </a:r>
            <a:endParaRPr lang="en-US"/>
          </a:p>
        </p:txBody>
      </p:sp>
      <p:sp>
        <p:nvSpPr>
          <p:cNvPr id="9" name="Slide Number Placeholder 8"/>
          <p:cNvSpPr>
            <a:spLocks noGrp="1"/>
          </p:cNvSpPr>
          <p:nvPr>
            <p:ph type="sldNum" sz="quarter" idx="11"/>
          </p:nvPr>
        </p:nvSpPr>
        <p:spPr/>
        <p:txBody>
          <a:bodyPr/>
          <a:lstStyle/>
          <a:p>
            <a:pPr>
              <a:defRPr/>
            </a:pPr>
            <a:fld id="{8D26BF2A-3033-4DA5-BCDB-89ABB6B784C7}" type="slidenum">
              <a:rPr lang="en-US" smtClean="0"/>
              <a:pPr>
                <a:defRPr/>
              </a:pPr>
              <a:t>7</a:t>
            </a:fld>
            <a:endParaRPr lang="en-US" dirty="0"/>
          </a:p>
        </p:txBody>
      </p:sp>
    </p:spTree>
    <p:extLst>
      <p:ext uri="{BB962C8B-B14F-4D97-AF65-F5344CB8AC3E}">
        <p14:creationId xmlns:p14="http://schemas.microsoft.com/office/powerpoint/2010/main" val="38701498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Group 10"/>
          <p:cNvGrpSpPr>
            <a:grpSpLocks/>
          </p:cNvGrpSpPr>
          <p:nvPr/>
        </p:nvGrpSpPr>
        <p:grpSpPr bwMode="auto">
          <a:xfrm>
            <a:off x="0" y="107950"/>
            <a:ext cx="9144000" cy="4597400"/>
            <a:chOff x="0" y="107950"/>
            <a:chExt cx="9144000" cy="4597400"/>
          </a:xfrm>
        </p:grpSpPr>
        <p:pic>
          <p:nvPicPr>
            <p:cNvPr id="3277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950"/>
              <a:ext cx="914400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bwMode="auto">
            <a:xfrm>
              <a:off x="2590800" y="827088"/>
              <a:ext cx="762000" cy="10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bwMode="auto">
            <a:xfrm>
              <a:off x="892175" y="827088"/>
              <a:ext cx="381000" cy="10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780" name="Rectangle 26"/>
            <p:cNvSpPr>
              <a:spLocks noChangeArrowheads="1"/>
            </p:cNvSpPr>
            <p:nvPr/>
          </p:nvSpPr>
          <p:spPr bwMode="auto">
            <a:xfrm>
              <a:off x="1134472" y="1831624"/>
              <a:ext cx="1219778" cy="130525"/>
            </a:xfrm>
            <a:prstGeom prst="rect">
              <a:avLst/>
            </a:prstGeom>
            <a:solidFill>
              <a:srgbClr val="019164"/>
            </a:solidFill>
            <a:ln w="9525" algn="ctr">
              <a:solidFill>
                <a:srgbClr val="019164"/>
              </a:solidFill>
              <a:round/>
              <a:headEnd/>
              <a:tailEnd/>
            </a:ln>
          </p:spPr>
          <p:txBody>
            <a:bodyPr wrap="none" anchor="ctr"/>
            <a:lstStyle>
              <a:lvl1pPr eaLnBrk="0" hangingPunct="0">
                <a:spcBef>
                  <a:spcPct val="20000"/>
                </a:spcBef>
                <a:buChar char="•"/>
                <a:defRPr sz="2400">
                  <a:solidFill>
                    <a:schemeClr val="tx1"/>
                  </a:solidFill>
                  <a:latin typeface="Calibri" pitchFamily="34" charset="0"/>
                </a:defRPr>
              </a:lvl1pPr>
              <a:lvl2pPr marL="742950" indent="-285750" eaLnBrk="0" hangingPunct="0">
                <a:spcBef>
                  <a:spcPct val="20000"/>
                </a:spcBef>
                <a:buFont typeface="Arial" charset="0"/>
                <a:buChar char="•"/>
                <a:defRPr sz="2000">
                  <a:solidFill>
                    <a:schemeClr val="tx1"/>
                  </a:solidFill>
                  <a:latin typeface="Calibri" pitchFamily="34" charset="0"/>
                </a:defRPr>
              </a:lvl2pPr>
              <a:lvl3pPr marL="1143000" indent="-228600" eaLnBrk="0" hangingPunct="0">
                <a:spcBef>
                  <a:spcPct val="20000"/>
                </a:spcBef>
                <a:buFont typeface="Arial" charset="0"/>
                <a:buChar char="•"/>
                <a:defRPr>
                  <a:solidFill>
                    <a:schemeClr val="tx1"/>
                  </a:solidFill>
                  <a:latin typeface="Calibri" pitchFamily="34" charset="0"/>
                </a:defRPr>
              </a:lvl3pPr>
              <a:lvl4pPr marL="1600200" indent="-228600" eaLnBrk="0" hangingPunct="0">
                <a:spcBef>
                  <a:spcPct val="20000"/>
                </a:spcBef>
                <a:buFont typeface="Arial" charset="0"/>
                <a:buChar char="•"/>
                <a:defRPr sz="1600">
                  <a:solidFill>
                    <a:schemeClr val="tx1"/>
                  </a:solidFill>
                  <a:latin typeface="Calibri" pitchFamily="34" charset="0"/>
                </a:defRPr>
              </a:lvl4pPr>
              <a:lvl5pPr marL="2057400" indent="-228600" eaLnBrk="0" hangingPunct="0">
                <a:spcBef>
                  <a:spcPct val="20000"/>
                </a:spcBef>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1400">
                  <a:solidFill>
                    <a:schemeClr val="tx1"/>
                  </a:solidFill>
                  <a:latin typeface="Calibri" pitchFamily="34" charset="0"/>
                </a:defRPr>
              </a:lvl9pPr>
            </a:lstStyle>
            <a:p>
              <a:pPr eaLnBrk="1" hangingPunct="1">
                <a:spcBef>
                  <a:spcPct val="0"/>
                </a:spcBef>
                <a:buFontTx/>
                <a:buNone/>
              </a:pPr>
              <a:endParaRPr lang="en-US" altLang="en-US" sz="1800">
                <a:solidFill>
                  <a:srgbClr val="000000"/>
                </a:solidFill>
                <a:latin typeface="Arial" charset="0"/>
              </a:endParaRPr>
            </a:p>
          </p:txBody>
        </p:sp>
      </p:grpSp>
      <p:sp>
        <p:nvSpPr>
          <p:cNvPr id="3" name="Rounded Rectangle 2"/>
          <p:cNvSpPr/>
          <p:nvPr/>
        </p:nvSpPr>
        <p:spPr>
          <a:xfrm>
            <a:off x="457200" y="2571750"/>
            <a:ext cx="7467600" cy="10001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dirty="0">
              <a:latin typeface="Calibri" panose="020F0502020204030204" pitchFamily="34" charset="0"/>
            </a:endParaRPr>
          </a:p>
          <a:p>
            <a:pPr>
              <a:defRPr/>
            </a:pPr>
            <a:r>
              <a:rPr lang="en-US" sz="1600" b="1" dirty="0">
                <a:latin typeface="Calibri" panose="020F0502020204030204" pitchFamily="34" charset="0"/>
              </a:rPr>
              <a:t>Notification Time </a:t>
            </a:r>
            <a:r>
              <a:rPr lang="en-US" sz="1600" dirty="0">
                <a:latin typeface="Calibri" panose="020F0502020204030204" pitchFamily="34" charset="0"/>
              </a:rPr>
              <a:t>- This can override the daily scheduled, Hot, Cold, or Intermediate Notification Times</a:t>
            </a:r>
          </a:p>
          <a:p>
            <a:pPr marL="285750" indent="-285750">
              <a:buFont typeface="Arial" panose="020B0604020202020204" pitchFamily="34" charset="0"/>
              <a:buChar char="•"/>
              <a:defRPr/>
            </a:pPr>
            <a:r>
              <a:rPr lang="en-US" sz="1600" dirty="0">
                <a:latin typeface="Calibri" panose="020F0502020204030204" pitchFamily="34" charset="0"/>
              </a:rPr>
              <a:t>Can only be changed during real-time operations</a:t>
            </a:r>
          </a:p>
        </p:txBody>
      </p:sp>
      <p:sp>
        <p:nvSpPr>
          <p:cNvPr id="11" name="Oval 10"/>
          <p:cNvSpPr/>
          <p:nvPr/>
        </p:nvSpPr>
        <p:spPr>
          <a:xfrm>
            <a:off x="8285163" y="1985963"/>
            <a:ext cx="609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Date Placeholder 1"/>
          <p:cNvSpPr>
            <a:spLocks noGrp="1"/>
          </p:cNvSpPr>
          <p:nvPr>
            <p:ph type="dt" sz="quarter" idx="10"/>
          </p:nvPr>
        </p:nvSpPr>
        <p:spPr/>
        <p:txBody>
          <a:bodyPr/>
          <a:lstStyle/>
          <a:p>
            <a:pPr>
              <a:defRPr/>
            </a:pPr>
            <a:r>
              <a:rPr lang="en-US"/>
              <a:t>2/20/2014</a:t>
            </a:r>
          </a:p>
        </p:txBody>
      </p:sp>
      <p:sp>
        <p:nvSpPr>
          <p:cNvPr id="4" name="Footer Placeholder 3"/>
          <p:cNvSpPr>
            <a:spLocks noGrp="1"/>
          </p:cNvSpPr>
          <p:nvPr>
            <p:ph type="ftr" sz="quarter" idx="12"/>
          </p:nvPr>
        </p:nvSpPr>
        <p:spPr/>
        <p:txBody>
          <a:bodyPr/>
          <a:lstStyle/>
          <a:p>
            <a:pPr>
              <a:defRPr/>
            </a:pPr>
            <a:r>
              <a:rPr lang="en-US" smtClean="0"/>
              <a:t>PJM©2014</a:t>
            </a:r>
            <a:endParaRPr lang="en-US"/>
          </a:p>
        </p:txBody>
      </p:sp>
      <p:sp>
        <p:nvSpPr>
          <p:cNvPr id="5" name="Slide Number Placeholder 4"/>
          <p:cNvSpPr>
            <a:spLocks noGrp="1"/>
          </p:cNvSpPr>
          <p:nvPr>
            <p:ph type="sldNum" sz="quarter" idx="11"/>
          </p:nvPr>
        </p:nvSpPr>
        <p:spPr/>
        <p:txBody>
          <a:bodyPr/>
          <a:lstStyle/>
          <a:p>
            <a:pPr>
              <a:defRPr/>
            </a:pPr>
            <a:fld id="{5A8CCA1C-6E3A-402D-A23B-B0E91889C785}" type="slidenum">
              <a:rPr lang="en-US" smtClean="0"/>
              <a:pPr>
                <a:defRPr/>
              </a:pPr>
              <a:t>8</a:t>
            </a:fld>
            <a:endParaRPr lang="en-US" dirty="0"/>
          </a:p>
        </p:txBody>
      </p:sp>
    </p:spTree>
    <p:extLst>
      <p:ext uri="{BB962C8B-B14F-4D97-AF65-F5344CB8AC3E}">
        <p14:creationId xmlns:p14="http://schemas.microsoft.com/office/powerpoint/2010/main" val="19477310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3"/>
          <p:cNvSpPr>
            <a:spLocks noGrp="1" noChangeArrowheads="1"/>
          </p:cNvSpPr>
          <p:nvPr>
            <p:ph idx="1"/>
          </p:nvPr>
        </p:nvSpPr>
        <p:spPr/>
        <p:txBody>
          <a:bodyPr/>
          <a:lstStyle/>
          <a:p>
            <a:r>
              <a:rPr lang="en-US" altLang="en-US" smtClean="0"/>
              <a:t>Units may be asked by PJM to stay on longer than their </a:t>
            </a:r>
            <a:br>
              <a:rPr lang="en-US" altLang="en-US" smtClean="0"/>
            </a:br>
            <a:r>
              <a:rPr lang="en-US" altLang="en-US" smtClean="0"/>
              <a:t>day-ahead schedule</a:t>
            </a:r>
          </a:p>
          <a:p>
            <a:r>
              <a:rPr lang="en-US" altLang="en-US" smtClean="0"/>
              <a:t>If this extended run forces the unit to procure fuel at a higher cost than their day-ahead offer, they may be reimbursed for these additional costs</a:t>
            </a:r>
          </a:p>
          <a:p>
            <a:r>
              <a:rPr lang="en-US" altLang="en-US" smtClean="0"/>
              <a:t>Unit owner must inform PJM which fuel cost schedule (#1-69,80-89) they will need to switch to in order to run the additional hours</a:t>
            </a:r>
          </a:p>
          <a:p>
            <a:pPr lvl="1"/>
            <a:r>
              <a:rPr lang="en-US" altLang="en-US" smtClean="0"/>
              <a:t>If new schedule is </a:t>
            </a:r>
            <a:r>
              <a:rPr lang="en-US" altLang="en-US" i="1" smtClean="0"/>
              <a:t>economic</a:t>
            </a:r>
            <a:r>
              <a:rPr lang="en-US" altLang="en-US" smtClean="0"/>
              <a:t>, PJM operator will switch </a:t>
            </a:r>
            <a:br>
              <a:rPr lang="en-US" altLang="en-US" smtClean="0"/>
            </a:br>
            <a:r>
              <a:rPr lang="en-US" altLang="en-US" smtClean="0"/>
              <a:t>the unit to new schedule and log appropriately</a:t>
            </a:r>
          </a:p>
          <a:p>
            <a:pPr lvl="1"/>
            <a:r>
              <a:rPr lang="en-US" altLang="en-US" smtClean="0"/>
              <a:t>If new schedule is </a:t>
            </a:r>
            <a:r>
              <a:rPr lang="en-US" altLang="en-US" i="1" smtClean="0"/>
              <a:t>not economic</a:t>
            </a:r>
            <a:r>
              <a:rPr lang="en-US" altLang="en-US" smtClean="0"/>
              <a:t>, PJM operator will </a:t>
            </a:r>
            <a:br>
              <a:rPr lang="en-US" altLang="en-US" smtClean="0"/>
            </a:br>
            <a:r>
              <a:rPr lang="en-US" altLang="en-US" smtClean="0"/>
              <a:t>release the unit and commit a different unit</a:t>
            </a:r>
          </a:p>
          <a:p>
            <a:endParaRPr lang="en-US" altLang="en-US" smtClean="0"/>
          </a:p>
        </p:txBody>
      </p:sp>
      <p:sp>
        <p:nvSpPr>
          <p:cNvPr id="175106" name="Rectangle 2"/>
          <p:cNvSpPr>
            <a:spLocks noGrp="1" noChangeArrowheads="1"/>
          </p:cNvSpPr>
          <p:nvPr>
            <p:ph type="title"/>
          </p:nvPr>
        </p:nvSpPr>
        <p:spPr>
          <a:xfrm>
            <a:off x="457200" y="157163"/>
            <a:ext cx="8458200" cy="479425"/>
          </a:xfrm>
        </p:spPr>
        <p:txBody>
          <a:bodyPr/>
          <a:lstStyle/>
          <a:p>
            <a:pPr>
              <a:defRPr/>
            </a:pPr>
            <a:r>
              <a:rPr lang="en-US" smtClean="0"/>
              <a:t>Changing Fuel Schedules</a:t>
            </a:r>
            <a:endParaRPr lang="en-US" dirty="0" smtClean="0"/>
          </a:p>
        </p:txBody>
      </p:sp>
      <p:sp>
        <p:nvSpPr>
          <p:cNvPr id="12" name="Footer Placeholder 11"/>
          <p:cNvSpPr>
            <a:spLocks noGrp="1"/>
          </p:cNvSpPr>
          <p:nvPr>
            <p:ph type="ftr" sz="quarter" idx="12"/>
          </p:nvPr>
        </p:nvSpPr>
        <p:spPr/>
        <p:txBody>
          <a:bodyPr/>
          <a:lstStyle/>
          <a:p>
            <a:pPr>
              <a:defRPr/>
            </a:pPr>
            <a:r>
              <a:rPr lang="en-US" smtClean="0"/>
              <a:t>PJM©2014</a:t>
            </a:r>
            <a:endParaRPr lang="en-US"/>
          </a:p>
        </p:txBody>
      </p:sp>
      <p:pic>
        <p:nvPicPr>
          <p:cNvPr id="150533" name="Picture 6" descr="j025020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3578225"/>
            <a:ext cx="144780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634738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8.0&quot;&gt;&lt;object type=&quot;1&quot; unique_id=&quot;10001&quot;&gt;&lt;object type=&quot;2&quot; unique_id=&quot;13101&quot;&gt;&lt;object type=&quot;3&quot; unique_id=&quot;13364&quot;&gt;&lt;property id=&quot;20148&quot; value=&quot;5&quot;/&gt;&lt;property id=&quot;20300&quot; value=&quot;Slide 1 - &amp;quot;Gas Scheduling Issues – Operator Communications&amp;quot;&quot;/&gt;&lt;property id=&quot;20307&quot; value=&quot;266&quot;/&gt;&lt;/object&gt;&lt;object type=&quot;3&quot; unique_id=&quot;13375&quot;&gt;&lt;property id=&quot;20148&quot; value=&quot;5&quot;/&gt;&lt;property id=&quot;20300&quot; value=&quot;Slide 3 - &amp;quot;Operator Communications&amp;quot;&quot;/&gt;&lt;property id=&quot;20307&quot; value=&quot;277&quot;/&gt;&lt;/object&gt;&lt;object type=&quot;3&quot; unique_id=&quot;23522&quot;&gt;&lt;property id=&quot;20148&quot; value=&quot;5&quot;/&gt;&lt;property id=&quot;20300&quot; value=&quot;Slide 2 - &amp;quot;Operator Communications&amp;quot;&quot;/&gt;&lt;property id=&quot;20307&quot; value=&quot;414&quot;/&gt;&lt;/object&gt;&lt;object type=&quot;3&quot; unique_id=&quot;163697&quot;&gt;&lt;property id=&quot;20148&quot; value=&quot;5&quot;/&gt;&lt;property id=&quot;20300&quot; value=&quot;Slide 4 - &amp;quot;Operator Communications&amp;quot;&quot;/&gt;&lt;property id=&quot;20307&quot; value=&quot;415&quot;/&gt;&lt;/object&gt;&lt;object type=&quot;3&quot; unique_id=&quot;163698&quot;&gt;&lt;property id=&quot;20148&quot; value=&quot;5&quot;/&gt;&lt;property id=&quot;20300&quot; value=&quot;Slide 5 - &amp;quot;Issues&amp;quot;&quot;/&gt;&lt;property id=&quot;20307&quot; value=&quot;416&quot;/&gt;&lt;/object&gt;&lt;object type=&quot;3&quot; unique_id=&quot;163699&quot;&gt;&lt;property id=&quot;20148&quot; value=&quot;5&quot;/&gt;&lt;property id=&quot;20300&quot; value=&quot;Slide 6 - &amp;quot;Generator Attributes&amp;quot;&quot;/&gt;&lt;property id=&quot;20307&quot; value=&quot;417&quot;/&gt;&lt;/object&gt;&lt;object type=&quot;3&quot; unique_id=&quot;163700&quot;&gt;&lt;property id=&quot;20148&quot; value=&quot;5&quot;/&gt;&lt;property id=&quot;20300&quot; value=&quot;Slide 7 - &amp;quot;Notification and Startup Times&amp;quot;&quot;/&gt;&lt;property id=&quot;20307&quot; value=&quot;423&quot;/&gt;&lt;/object&gt;&lt;object type=&quot;3&quot; unique_id=&quot;163701&quot;&gt;&lt;property id=&quot;20148&quot; value=&quot;5&quot;/&gt;&lt;property id=&quot;20300&quot; value=&quot;Slide 8&quot;/&gt;&lt;property id=&quot;20307&quot; value=&quot;422&quot;/&gt;&lt;/object&gt;&lt;object type=&quot;3&quot; unique_id=&quot;163702&quot;&gt;&lt;property id=&quot;20148&quot; value=&quot;5&quot;/&gt;&lt;property id=&quot;20300&quot; value=&quot;Slide 9 - &amp;quot;Changing Fuel Schedules&amp;quot;&quot;/&gt;&lt;property id=&quot;20307&quot; value=&quot;418&quot;/&gt;&lt;/object&gt;&lt;object type=&quot;3&quot; unique_id=&quot;163703&quot;&gt;&lt;property id=&quot;20148&quot; value=&quot;5&quot;/&gt;&lt;property id=&quot;20300&quot; value=&quot;Slide 10 - &amp;quot;Switching Schedules&amp;quot;&quot;/&gt;&lt;property id=&quot;20307&quot; value=&quot;420&quot;/&gt;&lt;/object&gt;&lt;object type=&quot;3&quot; unique_id=&quot;163704&quot;&gt;&lt;property id=&quot;20148&quot; value=&quot;5&quot;/&gt;&lt;property id=&quot;20300&quot; value=&quot;Slide 11 - &amp;quot;PJM Procedure for Cost Reimbursement&amp;quot;&quot;/&gt;&lt;property id=&quot;20307&quot; value=&quot;421&quot;/&gt;&lt;/object&gt;&lt;/object&gt;&lt;object type=&quot;8&quot; unique_id=&quot;13123&quot;&gt;&lt;/object&gt;&lt;/object&gt;&lt;/database&gt;"/>
  <p:tag name="SECTOMILLISECCONVERTED"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1290</TotalTime>
  <Words>771</Words>
  <Application>Microsoft Office PowerPoint</Application>
  <PresentationFormat>On-screen Show (16:9)</PresentationFormat>
  <Paragraphs>144</Paragraphs>
  <Slides>11</Slides>
  <Notes>7</Notes>
  <HiddenSlides>0</HiddenSlides>
  <MMClips>11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11</vt:i4>
      </vt:variant>
    </vt:vector>
  </HeadingPairs>
  <TitlesOfParts>
    <vt:vector size="13" baseType="lpstr">
      <vt:lpstr>1_Office Theme</vt:lpstr>
      <vt:lpstr>CorelDRAW</vt:lpstr>
      <vt:lpstr>Gas Scheduling Issues – Operator Communications</vt:lpstr>
      <vt:lpstr>Operator Communications</vt:lpstr>
      <vt:lpstr>Operator Communications</vt:lpstr>
      <vt:lpstr>Operator Communications</vt:lpstr>
      <vt:lpstr>Issues</vt:lpstr>
      <vt:lpstr>Generator Attributes</vt:lpstr>
      <vt:lpstr>Notification and Startup Times</vt:lpstr>
      <vt:lpstr>PowerPoint Presentation</vt:lpstr>
      <vt:lpstr>Changing Fuel Schedules</vt:lpstr>
      <vt:lpstr>Switching Schedules</vt:lpstr>
      <vt:lpstr>PJM Procedure for Cost Reimbursement</vt:lpstr>
    </vt:vector>
  </TitlesOfParts>
  <Company>PJM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 Stulz</dc:creator>
  <cp:lastModifiedBy>Alpa Jani</cp:lastModifiedBy>
  <cp:revision>69</cp:revision>
  <dcterms:created xsi:type="dcterms:W3CDTF">2013-02-14T21:15:03Z</dcterms:created>
  <dcterms:modified xsi:type="dcterms:W3CDTF">2014-07-08T18:55:32Z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FolderId">
    <vt:lpwstr/>
  </property>
  <property fmtid="{D5CDD505-2E9C-101B-9397-08002B2CF9AE}" pid="3" name="Offisync_SaveTime">
    <vt:lpwstr/>
  </property>
  <property fmtid="{D5CDD505-2E9C-101B-9397-08002B2CF9AE}" pid="4" name="Offisync_IsSaved">
    <vt:lpwstr>False</vt:lpwstr>
  </property>
  <property fmtid="{D5CDD505-2E9C-101B-9397-08002B2CF9AE}" pid="5" name="Offisync_UniqueId">
    <vt:lpwstr>311889;22301980</vt:lpwstr>
  </property>
  <property fmtid="{D5CDD505-2E9C-101B-9397-08002B2CF9AE}" pid="6" name="CentralDesktop_MDAdded">
    <vt:lpwstr>True</vt:lpwstr>
  </property>
  <property fmtid="{D5CDD505-2E9C-101B-9397-08002B2CF9AE}" pid="7" name="Offisync_FileTitle">
    <vt:lpwstr/>
  </property>
  <property fmtid="{D5CDD505-2E9C-101B-9397-08002B2CF9AE}" pid="8" name="Offisync_UpdateToken">
    <vt:lpwstr>2013-02-14T16:39:58-0500</vt:lpwstr>
  </property>
  <property fmtid="{D5CDD505-2E9C-101B-9397-08002B2CF9AE}" pid="9" name="Offisync_ProviderName">
    <vt:lpwstr>Central Desktop</vt:lpwstr>
  </property>
</Properties>
</file>