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18"/>
  </p:notesMasterIdLst>
  <p:handoutMasterIdLst>
    <p:handoutMasterId r:id="rId19"/>
  </p:handoutMasterIdLst>
  <p:sldIdLst>
    <p:sldId id="418" r:id="rId4"/>
    <p:sldId id="465" r:id="rId5"/>
    <p:sldId id="467" r:id="rId6"/>
    <p:sldId id="468" r:id="rId7"/>
    <p:sldId id="488" r:id="rId8"/>
    <p:sldId id="489" r:id="rId9"/>
    <p:sldId id="490" r:id="rId10"/>
    <p:sldId id="493" r:id="rId11"/>
    <p:sldId id="494" r:id="rId12"/>
    <p:sldId id="430" r:id="rId13"/>
    <p:sldId id="431" r:id="rId14"/>
    <p:sldId id="495" r:id="rId15"/>
    <p:sldId id="496" r:id="rId16"/>
    <p:sldId id="4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94" autoAdjust="0"/>
  </p:normalViewPr>
  <p:slideViewPr>
    <p:cSldViewPr snapToGrid="0">
      <p:cViewPr varScale="1">
        <p:scale>
          <a:sx n="65" d="100"/>
          <a:sy n="65" d="100"/>
        </p:scale>
        <p:origin x="10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DB8222-7B44-4631-90FE-FF9F8F28BA84}" type="datetimeFigureOut">
              <a:rPr lang="en-US" smtClean="0"/>
              <a:t>3/10/2026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FA8828-D8A6-40F6-A76E-7B1F3E85C07A}" type="slidenum">
              <a:rPr lang="en-US" smtClean="0"/>
              <a:t>‹#›</a:t>
            </a:fld>
            <a:endParaRPr lang="en-US"/>
          </a:p>
        </p:txBody>
      </p:sp>
    </p:spTree>
    <p:extLst>
      <p:ext uri="{BB962C8B-B14F-4D97-AF65-F5344CB8AC3E}">
        <p14:creationId xmlns:p14="http://schemas.microsoft.com/office/powerpoint/2010/main" val="253523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6895F-9CD9-45F2-B2B9-733F97AD3618}"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28A9-CE4D-4E96-93FC-9C0B3A29F740}" type="slidenum">
              <a:rPr lang="en-US" smtClean="0"/>
              <a:t>‹#›</a:t>
            </a:fld>
            <a:endParaRPr lang="en-US"/>
          </a:p>
        </p:txBody>
      </p:sp>
    </p:spTree>
    <p:extLst>
      <p:ext uri="{BB962C8B-B14F-4D97-AF65-F5344CB8AC3E}">
        <p14:creationId xmlns:p14="http://schemas.microsoft.com/office/powerpoint/2010/main" val="290956995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1</a:t>
            </a:fld>
            <a:endParaRPr lang="en-US"/>
          </a:p>
        </p:txBody>
      </p:sp>
    </p:spTree>
    <p:extLst>
      <p:ext uri="{BB962C8B-B14F-4D97-AF65-F5344CB8AC3E}">
        <p14:creationId xmlns:p14="http://schemas.microsoft.com/office/powerpoint/2010/main" val="339868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7965A4-801B-417E-978B-3F9634D1467C}" type="slidenum">
              <a:rPr lang="en-US" smtClean="0"/>
              <a:pPr>
                <a:defRPr/>
              </a:pPr>
              <a:t>10</a:t>
            </a:fld>
            <a:endParaRPr lang="en-US"/>
          </a:p>
        </p:txBody>
      </p:sp>
    </p:spTree>
    <p:extLst>
      <p:ext uri="{BB962C8B-B14F-4D97-AF65-F5344CB8AC3E}">
        <p14:creationId xmlns:p14="http://schemas.microsoft.com/office/powerpoint/2010/main" val="199574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7965A4-801B-417E-978B-3F9634D1467C}" type="slidenum">
              <a:rPr lang="en-US" smtClean="0"/>
              <a:pPr>
                <a:defRPr/>
              </a:pPr>
              <a:t>11</a:t>
            </a:fld>
            <a:endParaRPr lang="en-US"/>
          </a:p>
        </p:txBody>
      </p:sp>
    </p:spTree>
    <p:extLst>
      <p:ext uri="{BB962C8B-B14F-4D97-AF65-F5344CB8AC3E}">
        <p14:creationId xmlns:p14="http://schemas.microsoft.com/office/powerpoint/2010/main" val="9648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12</a:t>
            </a:fld>
            <a:endParaRPr lang="en-US"/>
          </a:p>
        </p:txBody>
      </p:sp>
    </p:spTree>
    <p:extLst>
      <p:ext uri="{BB962C8B-B14F-4D97-AF65-F5344CB8AC3E}">
        <p14:creationId xmlns:p14="http://schemas.microsoft.com/office/powerpoint/2010/main" val="183091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13</a:t>
            </a:fld>
            <a:endParaRPr lang="en-US"/>
          </a:p>
        </p:txBody>
      </p:sp>
    </p:spTree>
    <p:extLst>
      <p:ext uri="{BB962C8B-B14F-4D97-AF65-F5344CB8AC3E}">
        <p14:creationId xmlns:p14="http://schemas.microsoft.com/office/powerpoint/2010/main" val="200593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2</a:t>
            </a:fld>
            <a:endParaRPr lang="en-US"/>
          </a:p>
        </p:txBody>
      </p:sp>
    </p:spTree>
    <p:extLst>
      <p:ext uri="{BB962C8B-B14F-4D97-AF65-F5344CB8AC3E}">
        <p14:creationId xmlns:p14="http://schemas.microsoft.com/office/powerpoint/2010/main" val="27439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3</a:t>
            </a:fld>
            <a:endParaRPr lang="en-US"/>
          </a:p>
        </p:txBody>
      </p:sp>
    </p:spTree>
    <p:extLst>
      <p:ext uri="{BB962C8B-B14F-4D97-AF65-F5344CB8AC3E}">
        <p14:creationId xmlns:p14="http://schemas.microsoft.com/office/powerpoint/2010/main" val="392919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4</a:t>
            </a:fld>
            <a:endParaRPr lang="en-US"/>
          </a:p>
        </p:txBody>
      </p:sp>
    </p:spTree>
    <p:extLst>
      <p:ext uri="{BB962C8B-B14F-4D97-AF65-F5344CB8AC3E}">
        <p14:creationId xmlns:p14="http://schemas.microsoft.com/office/powerpoint/2010/main" val="406996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5</a:t>
            </a:fld>
            <a:endParaRPr lang="en-US"/>
          </a:p>
        </p:txBody>
      </p:sp>
    </p:spTree>
    <p:extLst>
      <p:ext uri="{BB962C8B-B14F-4D97-AF65-F5344CB8AC3E}">
        <p14:creationId xmlns:p14="http://schemas.microsoft.com/office/powerpoint/2010/main" val="238198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6</a:t>
            </a:fld>
            <a:endParaRPr lang="en-US"/>
          </a:p>
        </p:txBody>
      </p:sp>
    </p:spTree>
    <p:extLst>
      <p:ext uri="{BB962C8B-B14F-4D97-AF65-F5344CB8AC3E}">
        <p14:creationId xmlns:p14="http://schemas.microsoft.com/office/powerpoint/2010/main" val="6643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7</a:t>
            </a:fld>
            <a:endParaRPr lang="en-US"/>
          </a:p>
        </p:txBody>
      </p:sp>
    </p:spTree>
    <p:extLst>
      <p:ext uri="{BB962C8B-B14F-4D97-AF65-F5344CB8AC3E}">
        <p14:creationId xmlns:p14="http://schemas.microsoft.com/office/powerpoint/2010/main" val="385068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for Needs slides.</a:t>
            </a:r>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8</a:t>
            </a:fld>
            <a:endParaRPr lang="en-US"/>
          </a:p>
        </p:txBody>
      </p:sp>
    </p:spTree>
    <p:extLst>
      <p:ext uri="{BB962C8B-B14F-4D97-AF65-F5344CB8AC3E}">
        <p14:creationId xmlns:p14="http://schemas.microsoft.com/office/powerpoint/2010/main" val="234030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7965A4-801B-417E-978B-3F9634D1467C}" type="slidenum">
              <a:rPr lang="en-US" smtClean="0"/>
              <a:pPr>
                <a:defRPr/>
              </a:pPr>
              <a:t>9</a:t>
            </a:fld>
            <a:endParaRPr lang="en-US"/>
          </a:p>
        </p:txBody>
      </p:sp>
    </p:spTree>
    <p:extLst>
      <p:ext uri="{BB962C8B-B14F-4D97-AF65-F5344CB8AC3E}">
        <p14:creationId xmlns:p14="http://schemas.microsoft.com/office/powerpoint/2010/main" val="66431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CC2D4-D27A-4625-A464-3C21B553706C}"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199480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C2D4-D27A-4625-A464-3C21B553706C}"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30911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C2D4-D27A-4625-A464-3C21B553706C}"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123776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ed Slide">
    <p:spTree>
      <p:nvGrpSpPr>
        <p:cNvPr id="1" name=""/>
        <p:cNvGrpSpPr/>
        <p:nvPr/>
      </p:nvGrpSpPr>
      <p:grpSpPr>
        <a:xfrm>
          <a:off x="0" y="0"/>
          <a:ext cx="0" cy="0"/>
          <a:chOff x="0" y="0"/>
          <a:chExt cx="0" cy="0"/>
        </a:xfrm>
      </p:grpSpPr>
      <p:sp>
        <p:nvSpPr>
          <p:cNvPr id="2" name="Title 1"/>
          <p:cNvSpPr>
            <a:spLocks noGrp="1"/>
          </p:cNvSpPr>
          <p:nvPr>
            <p:ph type="title"/>
          </p:nvPr>
        </p:nvSpPr>
        <p:spPr>
          <a:xfrm>
            <a:off x="2056347" y="152400"/>
            <a:ext cx="9832361" cy="838200"/>
          </a:xfrm>
        </p:spPr>
        <p:txBody>
          <a:bodyPr/>
          <a:lstStyle/>
          <a:p>
            <a:r>
              <a:rPr lang="en-US" dirty="0"/>
              <a:t>Click to edit Master title style</a:t>
            </a:r>
          </a:p>
        </p:txBody>
      </p:sp>
      <p:sp>
        <p:nvSpPr>
          <p:cNvPr id="3" name="Content Placeholder 2"/>
          <p:cNvSpPr>
            <a:spLocks noGrp="1"/>
          </p:cNvSpPr>
          <p:nvPr>
            <p:ph sz="half" idx="1"/>
          </p:nvPr>
        </p:nvSpPr>
        <p:spPr>
          <a:xfrm>
            <a:off x="609599" y="1143000"/>
            <a:ext cx="5486400" cy="4953000"/>
          </a:xfrm>
        </p:spPr>
        <p:txBody>
          <a:bodyPr anchor="ctr"/>
          <a:lstStyle>
            <a:lvl1pPr marL="0" indent="0">
              <a:buFont typeface="Arial" panose="020B0604020202020204" pitchFamily="34" charset="0"/>
              <a:buNone/>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altLang="en-US" dirty="0"/>
              <a:t>Click to edit Master text styles</a:t>
            </a:r>
          </a:p>
          <a:p>
            <a:pPr lvl="1"/>
            <a:r>
              <a:rPr lang="en-US" altLang="en-US" dirty="0"/>
              <a:t>First level</a:t>
            </a:r>
          </a:p>
          <a:p>
            <a:pPr lvl="2"/>
            <a:r>
              <a:rPr lang="en-US" altLang="en-US" dirty="0"/>
              <a:t>Second level</a:t>
            </a:r>
          </a:p>
          <a:p>
            <a:pPr lvl="3"/>
            <a:r>
              <a:rPr lang="en-US" altLang="en-US" dirty="0"/>
              <a:t>Third level</a:t>
            </a:r>
          </a:p>
          <a:p>
            <a:pPr lvl="4"/>
            <a:r>
              <a:rPr lang="en-US" altLang="en-US" dirty="0"/>
              <a:t>Fourth level</a:t>
            </a:r>
          </a:p>
        </p:txBody>
      </p:sp>
      <p:sp>
        <p:nvSpPr>
          <p:cNvPr id="7" name="Picture Placeholder 6"/>
          <p:cNvSpPr>
            <a:spLocks noGrp="1"/>
          </p:cNvSpPr>
          <p:nvPr>
            <p:ph type="pic" sz="quarter" idx="11" hasCustomPrompt="1"/>
          </p:nvPr>
        </p:nvSpPr>
        <p:spPr>
          <a:xfrm>
            <a:off x="6172220" y="1143000"/>
            <a:ext cx="6019781" cy="4953000"/>
          </a:xfrm>
        </p:spPr>
        <p:txBody>
          <a:bodyPr/>
          <a:lstStyle>
            <a:lvl1pPr algn="ctr">
              <a:defRPr baseline="0"/>
            </a:lvl1pPr>
          </a:lstStyle>
          <a:p>
            <a:r>
              <a:rPr lang="en-US" dirty="0"/>
              <a:t>Insert Geographic Map with all facilities mentioned in write-up, locator map and legend</a:t>
            </a:r>
          </a:p>
        </p:txBody>
      </p:sp>
      <p:sp>
        <p:nvSpPr>
          <p:cNvPr id="9" name="Rectangle 5"/>
          <p:cNvSpPr>
            <a:spLocks noGrp="1" noChangeArrowheads="1"/>
          </p:cNvSpPr>
          <p:nvPr>
            <p:ph type="ftr" sz="quarter" idx="3"/>
          </p:nvPr>
        </p:nvSpPr>
        <p:spPr bwMode="auto">
          <a:xfrm>
            <a:off x="711386" y="6381750"/>
            <a:ext cx="3860218" cy="476250"/>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lvl1pPr algn="l">
              <a:defRPr sz="1100">
                <a:solidFill>
                  <a:schemeClr val="bg1"/>
                </a:solidFill>
                <a:latin typeface="Arial" charset="0"/>
              </a:defRPr>
            </a:lvl1pPr>
          </a:lstStyle>
          <a:p>
            <a:pPr>
              <a:defRPr/>
            </a:pPr>
            <a:r>
              <a:rPr lang="en-US"/>
              <a:t>&lt;Committee&gt; – &lt;TO&gt; Supplemental  &lt;date&gt;</a:t>
            </a:r>
            <a:endParaRPr lang="en-US" dirty="0"/>
          </a:p>
        </p:txBody>
      </p:sp>
    </p:spTree>
    <p:extLst>
      <p:ext uri="{BB962C8B-B14F-4D97-AF65-F5344CB8AC3E}">
        <p14:creationId xmlns:p14="http://schemas.microsoft.com/office/powerpoint/2010/main" val="353162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C2D4-D27A-4625-A464-3C21B553706C}"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178310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CC2D4-D27A-4625-A464-3C21B553706C}"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347416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C2D4-D27A-4625-A464-3C21B553706C}"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73574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CC2D4-D27A-4625-A464-3C21B553706C}"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178101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C2D4-D27A-4625-A464-3C21B553706C}"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340839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C2D4-D27A-4625-A464-3C21B553706C}"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331998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CC2D4-D27A-4625-A464-3C21B553706C}"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54530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CC2D4-D27A-4625-A464-3C21B553706C}"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87239-B23D-4070-8024-D8B37417F01D}" type="slidenum">
              <a:rPr lang="en-US" smtClean="0"/>
              <a:t>‹#›</a:t>
            </a:fld>
            <a:endParaRPr lang="en-US"/>
          </a:p>
        </p:txBody>
      </p:sp>
    </p:spTree>
    <p:extLst>
      <p:ext uri="{BB962C8B-B14F-4D97-AF65-F5344CB8AC3E}">
        <p14:creationId xmlns:p14="http://schemas.microsoft.com/office/powerpoint/2010/main" val="258750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C2D4-D27A-4625-A464-3C21B553706C}"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87239-B23D-4070-8024-D8B37417F01D}" type="slidenum">
              <a:rPr lang="en-US" smtClean="0"/>
              <a:t>‹#›</a:t>
            </a:fld>
            <a:endParaRPr lang="en-US"/>
          </a:p>
        </p:txBody>
      </p:sp>
    </p:spTree>
    <p:extLst>
      <p:ext uri="{BB962C8B-B14F-4D97-AF65-F5344CB8AC3E}">
        <p14:creationId xmlns:p14="http://schemas.microsoft.com/office/powerpoint/2010/main" val="3920517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emf"/><Relationship Id="rId11"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png"/><Relationship Id="rId7" Type="http://schemas.openxmlformats.org/officeDocument/2006/relationships/image" Target="../media/image13.emf"/><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cdn.misoenergy.org/MTEP24%20Chapter%202%20-%20Regional%20Long%20Range%20Transmission%20Planning658124.pdf" TargetMode="External"/><Relationship Id="rId11"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188" y="2209800"/>
            <a:ext cx="10969625" cy="2286000"/>
          </a:xfrm>
        </p:spPr>
        <p:txBody>
          <a:bodyPr>
            <a:normAutofit fontScale="90000"/>
          </a:bodyPr>
          <a:lstStyle/>
          <a:p>
            <a:r>
              <a:rPr lang="en-US" dirty="0"/>
              <a:t>Submission of Supplemental Projects for </a:t>
            </a:r>
            <a:br>
              <a:rPr lang="en-US" dirty="0"/>
            </a:br>
            <a:r>
              <a:rPr lang="en-US" dirty="0"/>
              <a:t>Inclusion in the Local Plan</a:t>
            </a:r>
          </a:p>
        </p:txBody>
      </p:sp>
      <p:sp>
        <p:nvSpPr>
          <p:cNvPr id="2" name="Subtitle 1"/>
          <p:cNvSpPr>
            <a:spLocks noGrp="1"/>
          </p:cNvSpPr>
          <p:nvPr>
            <p:ph type="subTitle" idx="1"/>
          </p:nvPr>
        </p:nvSpPr>
        <p:spPr>
          <a:xfrm>
            <a:off x="3658235" y="5334000"/>
            <a:ext cx="8532178" cy="1524000"/>
          </a:xfrm>
        </p:spPr>
        <p:txBody>
          <a:bodyPr>
            <a:normAutofit/>
          </a:bodyPr>
          <a:lstStyle/>
          <a:p>
            <a:pPr>
              <a:defRPr/>
            </a:pPr>
            <a:r>
              <a:rPr lang="en-US" sz="2000" dirty="0"/>
              <a:t>AEP Local Plan - 2026</a:t>
            </a:r>
          </a:p>
        </p:txBody>
      </p:sp>
      <p:pic>
        <p:nvPicPr>
          <p:cNvPr id="5" name="Picture 4">
            <a:extLst>
              <a:ext uri="{FF2B5EF4-FFF2-40B4-BE49-F238E27FC236}">
                <a16:creationId xmlns:a16="http://schemas.microsoft.com/office/drawing/2014/main" id="{4F3A4DC3-8063-2D1A-7A36-72ABD9463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3" y="71905"/>
            <a:ext cx="1004778" cy="618191"/>
          </a:xfrm>
          <a:prstGeom prst="rect">
            <a:avLst/>
          </a:prstGeom>
        </p:spPr>
      </p:pic>
    </p:spTree>
    <p:extLst>
      <p:ext uri="{BB962C8B-B14F-4D97-AF65-F5344CB8AC3E}">
        <p14:creationId xmlns:p14="http://schemas.microsoft.com/office/powerpoint/2010/main" val="2531494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CC8F70-67DD-355E-2A13-AA61CC178EE7}"/>
              </a:ext>
            </a:extLst>
          </p:cNvPr>
          <p:cNvPicPr>
            <a:picLocks noChangeAspect="1"/>
          </p:cNvPicPr>
          <p:nvPr/>
        </p:nvPicPr>
        <p:blipFill>
          <a:blip r:embed="rId4"/>
          <a:stretch>
            <a:fillRect/>
          </a:stretch>
        </p:blipFill>
        <p:spPr>
          <a:xfrm>
            <a:off x="6061766" y="1371600"/>
            <a:ext cx="5531662" cy="4203130"/>
          </a:xfrm>
          <a:prstGeom prst="rect">
            <a:avLst/>
          </a:prstGeom>
        </p:spPr>
      </p:pic>
      <p:sp>
        <p:nvSpPr>
          <p:cNvPr id="5" name="TextBox 4"/>
          <p:cNvSpPr txBox="1"/>
          <p:nvPr/>
        </p:nvSpPr>
        <p:spPr>
          <a:xfrm>
            <a:off x="148246" y="1524000"/>
            <a:ext cx="5261955" cy="3754874"/>
          </a:xfrm>
          <a:prstGeom prst="rect">
            <a:avLst/>
          </a:prstGeom>
          <a:noFill/>
        </p:spPr>
        <p:txBody>
          <a:bodyPr wrap="square" rtlCol="0">
            <a:spAutoFit/>
          </a:bodyPr>
          <a:lstStyle/>
          <a:p>
            <a:endParaRPr lang="en-US" sz="1400" b="1" dirty="0">
              <a:cs typeface="Arial" panose="020B0604020202020204" pitchFamily="34" charset="0"/>
            </a:endParaRPr>
          </a:p>
          <a:p>
            <a:r>
              <a:rPr lang="en-US" sz="1400" b="1" dirty="0">
                <a:cs typeface="Arial" panose="020B0604020202020204" pitchFamily="34" charset="0"/>
              </a:rPr>
              <a:t>Need Number:</a:t>
            </a:r>
            <a:r>
              <a:rPr lang="en-US" sz="1400" dirty="0">
                <a:cs typeface="Arial" panose="020B0604020202020204" pitchFamily="34" charset="0"/>
              </a:rPr>
              <a:t> AEP-2023-IM020</a:t>
            </a:r>
          </a:p>
          <a:p>
            <a:r>
              <a:rPr lang="en-US" sz="1400" b="1" dirty="0">
                <a:cs typeface="Arial" panose="020B0604020202020204" pitchFamily="34" charset="0"/>
              </a:rPr>
              <a:t>Process Stage</a:t>
            </a:r>
            <a:r>
              <a:rPr lang="en-US" sz="1400" dirty="0">
                <a:cs typeface="Arial" panose="020B0604020202020204" pitchFamily="34" charset="0"/>
              </a:rPr>
              <a:t>:  Submission of Supplemental Project for inclusion in the Local Plan 2/12/2026</a:t>
            </a:r>
          </a:p>
          <a:p>
            <a:r>
              <a:rPr lang="en-US" sz="1400" b="1" dirty="0">
                <a:cs typeface="Arial" panose="020B0604020202020204" pitchFamily="34" charset="0"/>
              </a:rPr>
              <a:t>Previously Presented</a:t>
            </a:r>
            <a:r>
              <a:rPr lang="en-US" sz="1400" dirty="0">
                <a:cs typeface="Arial" panose="020B0604020202020204" pitchFamily="34" charset="0"/>
              </a:rPr>
              <a:t>:  Need Meeting 10/20/2023, Solution Meeting SRRTEP-W - 04/11/2025</a:t>
            </a:r>
          </a:p>
          <a:p>
            <a:r>
              <a:rPr lang="en-US" sz="1400" dirty="0">
                <a:cs typeface="Arial" panose="020B0604020202020204" pitchFamily="34" charset="0"/>
              </a:rPr>
              <a:t> </a:t>
            </a:r>
          </a:p>
          <a:p>
            <a:r>
              <a:rPr lang="en-US" sz="1400" b="1" dirty="0">
                <a:cs typeface="Arial" panose="020B0604020202020204" pitchFamily="34" charset="0"/>
              </a:rPr>
              <a:t>Supplemental Project Driver:</a:t>
            </a:r>
            <a:r>
              <a:rPr lang="en-US" sz="1400" dirty="0">
                <a:cs typeface="Arial" panose="020B0604020202020204" pitchFamily="34" charset="0"/>
              </a:rPr>
              <a:t>  Customer Service</a:t>
            </a:r>
          </a:p>
          <a:p>
            <a:r>
              <a:rPr lang="en-US" sz="1400" b="1" dirty="0">
                <a:cs typeface="Arial" panose="020B0604020202020204" pitchFamily="34" charset="0"/>
              </a:rPr>
              <a:t>Specific Assumptions Reference:  </a:t>
            </a:r>
            <a:r>
              <a:rPr lang="en-US" sz="1400" dirty="0">
                <a:cs typeface="Arial" panose="020B0604020202020204" pitchFamily="34" charset="0"/>
              </a:rPr>
              <a:t>AEP Interconnection Guidelines (AEP Assumptions Slide 7)</a:t>
            </a:r>
            <a:endParaRPr lang="en-US" sz="1400" b="1" dirty="0">
              <a:cs typeface="Arial" panose="020B0604020202020204" pitchFamily="34" charset="0"/>
            </a:endParaRPr>
          </a:p>
          <a:p>
            <a:endParaRPr lang="en-US" sz="1400" dirty="0">
              <a:cs typeface="Arial" panose="020B0604020202020204" pitchFamily="34" charset="0"/>
            </a:endParaRPr>
          </a:p>
          <a:p>
            <a:r>
              <a:rPr lang="en-US" sz="1400" b="1" dirty="0">
                <a:cs typeface="Arial" panose="020B0604020202020204" pitchFamily="34" charset="0"/>
              </a:rPr>
              <a:t>Problem Statement:</a:t>
            </a:r>
          </a:p>
          <a:p>
            <a:pPr marL="171399" indent="-171399">
              <a:buFont typeface="Arial" panose="020B0604020202020204" pitchFamily="34" charset="0"/>
              <a:buChar char="•"/>
            </a:pPr>
            <a:r>
              <a:rPr lang="en-US" altLang="en-US" sz="1400" dirty="0"/>
              <a:t>A customer has requested new service for a 90 MW manufacturing facility in New Carlisle, IN area.</a:t>
            </a:r>
          </a:p>
          <a:p>
            <a:pPr marL="171399" indent="-171399">
              <a:buFont typeface="Arial" panose="020B0604020202020204" pitchFamily="34" charset="0"/>
              <a:buChar char="•"/>
            </a:pPr>
            <a:endParaRPr lang="en-US" altLang="en-US" sz="1400" dirty="0"/>
          </a:p>
          <a:p>
            <a:r>
              <a:rPr lang="en-US" altLang="en-US" sz="1400" b="1" dirty="0"/>
              <a:t>Requested In Service Date: </a:t>
            </a:r>
            <a:r>
              <a:rPr lang="en-US" altLang="en-US" sz="1400" dirty="0"/>
              <a:t>5/9/2028.</a:t>
            </a:r>
          </a:p>
          <a:p>
            <a:endParaRPr lang="en-US" altLang="en-US" sz="1400" dirty="0"/>
          </a:p>
        </p:txBody>
      </p:sp>
      <p:sp>
        <p:nvSpPr>
          <p:cNvPr id="6" name="TextBox 5"/>
          <p:cNvSpPr txBox="1"/>
          <p:nvPr/>
        </p:nvSpPr>
        <p:spPr>
          <a:xfrm>
            <a:off x="8257014" y="205380"/>
            <a:ext cx="3525624" cy="646163"/>
          </a:xfrm>
          <a:prstGeom prst="rect">
            <a:avLst/>
          </a:prstGeom>
          <a:noFill/>
        </p:spPr>
        <p:txBody>
          <a:bodyPr wrap="none" rtlCol="0">
            <a:spAutoFit/>
          </a:bodyPr>
          <a:lstStyle/>
          <a:p>
            <a:pPr algn="r"/>
            <a:r>
              <a:rPr lang="en-US" sz="1799" dirty="0">
                <a:solidFill>
                  <a:srgbClr val="5A5A5A"/>
                </a:solidFill>
                <a:cs typeface="Arial" panose="020B0604020202020204" pitchFamily="34" charset="0"/>
              </a:rPr>
              <a:t>AEP Transmission Zone M-3 Process</a:t>
            </a:r>
          </a:p>
          <a:p>
            <a:pPr algn="r"/>
            <a:r>
              <a:rPr lang="en-US" sz="1799" dirty="0">
                <a:solidFill>
                  <a:srgbClr val="5A5A5A"/>
                </a:solidFill>
                <a:cs typeface="Arial" panose="020B0604020202020204" pitchFamily="34" charset="0"/>
              </a:rPr>
              <a:t>New Carlisle Customer Needs</a:t>
            </a:r>
          </a:p>
        </p:txBody>
      </p:sp>
      <p:pic>
        <p:nvPicPr>
          <p:cNvPr id="10" name="Picture 9"/>
          <p:cNvPicPr>
            <a:picLocks noChangeAspect="1"/>
          </p:cNvPicPr>
          <p:nvPr/>
        </p:nvPicPr>
        <p:blipFill>
          <a:blip r:embed="rId5"/>
          <a:stretch>
            <a:fillRect/>
          </a:stretch>
        </p:blipFill>
        <p:spPr>
          <a:xfrm>
            <a:off x="6061767" y="1368414"/>
            <a:ext cx="688593" cy="2130497"/>
          </a:xfrm>
          <a:prstGeom prst="rect">
            <a:avLst/>
          </a:prstGeom>
        </p:spPr>
      </p:pic>
      <p:sp>
        <p:nvSpPr>
          <p:cNvPr id="11" name="5-Point Star 10"/>
          <p:cNvSpPr/>
          <p:nvPr/>
        </p:nvSpPr>
        <p:spPr>
          <a:xfrm>
            <a:off x="8781909" y="3341835"/>
            <a:ext cx="299177" cy="242267"/>
          </a:xfrm>
          <a:prstGeom prst="star5">
            <a:avLst/>
          </a:prstGeom>
          <a:solidFill>
            <a:srgbClr val="FFFF00"/>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12" name="Picture 11"/>
          <p:cNvPicPr>
            <a:picLocks noChangeAspect="1"/>
          </p:cNvPicPr>
          <p:nvPr/>
        </p:nvPicPr>
        <p:blipFill>
          <a:blip r:embed="rId6"/>
          <a:stretch>
            <a:fillRect/>
          </a:stretch>
        </p:blipFill>
        <p:spPr>
          <a:xfrm>
            <a:off x="6074556" y="4441512"/>
            <a:ext cx="2074013" cy="112108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245" y="205379"/>
            <a:ext cx="1004516" cy="618030"/>
          </a:xfrm>
          <a:prstGeom prst="rect">
            <a:avLst/>
          </a:prstGeom>
        </p:spPr>
      </p:pic>
      <p:sp>
        <p:nvSpPr>
          <p:cNvPr id="15" name="Rectangle 14"/>
          <p:cNvSpPr/>
          <p:nvPr/>
        </p:nvSpPr>
        <p:spPr>
          <a:xfrm>
            <a:off x="6061766" y="6400801"/>
            <a:ext cx="263214" cy="276999"/>
          </a:xfrm>
          <a:prstGeom prst="rect">
            <a:avLst/>
          </a:prstGeom>
        </p:spPr>
        <p:txBody>
          <a:bodyPr wrap="none">
            <a:spAutoFit/>
          </a:bodyPr>
          <a:lstStyle/>
          <a:p>
            <a:pPr algn="ctr"/>
            <a:fld id="{3B3A6CE7-D2AA-49F6-9CE7-1DD64EACA355}" type="slidenum">
              <a:rPr lang="en-US" sz="1200"/>
              <a:pPr algn="ctr"/>
              <a:t>10</a:t>
            </a:fld>
            <a:endParaRPr lang="en-US" sz="1200" dirty="0"/>
          </a:p>
        </p:txBody>
      </p:sp>
      <p:sp>
        <p:nvSpPr>
          <p:cNvPr id="2" name="Footer Placeholder 2">
            <a:extLst>
              <a:ext uri="{FF2B5EF4-FFF2-40B4-BE49-F238E27FC236}">
                <a16:creationId xmlns:a16="http://schemas.microsoft.com/office/drawing/2014/main" id="{556CED57-3EC3-EA9C-52FC-FBAA8D66819A}"/>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custDataLst>
      <p:tags r:id="rId1"/>
    </p:custDataLst>
    <p:extLst>
      <p:ext uri="{BB962C8B-B14F-4D97-AF65-F5344CB8AC3E}">
        <p14:creationId xmlns:p14="http://schemas.microsoft.com/office/powerpoint/2010/main" val="242683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246" y="1196058"/>
            <a:ext cx="5589263" cy="5262979"/>
          </a:xfrm>
          <a:prstGeom prst="rect">
            <a:avLst/>
          </a:prstGeom>
          <a:noFill/>
        </p:spPr>
        <p:txBody>
          <a:bodyPr wrap="square" rtlCol="0">
            <a:spAutoFit/>
          </a:bodyPr>
          <a:lstStyle/>
          <a:p>
            <a:r>
              <a:rPr lang="en-US" sz="1400" b="1" dirty="0"/>
              <a:t>Need number(s):  </a:t>
            </a:r>
            <a:r>
              <a:rPr lang="en-US" sz="1400" dirty="0"/>
              <a:t>AEP-2023-IM020</a:t>
            </a:r>
          </a:p>
          <a:p>
            <a:r>
              <a:rPr lang="en-US" sz="1400" b="1" dirty="0"/>
              <a:t>Process Stage:  </a:t>
            </a:r>
            <a:r>
              <a:rPr lang="en-US" sz="1400" dirty="0">
                <a:cs typeface="Arial" panose="020B0604020202020204" pitchFamily="34" charset="0"/>
              </a:rPr>
              <a:t>Submission of Supplemental Project for inclusion in the Local Plan 2/12/2026</a:t>
            </a:r>
          </a:p>
          <a:p>
            <a:endParaRPr lang="en-US" sz="1400" dirty="0"/>
          </a:p>
          <a:p>
            <a:endParaRPr lang="en-US" sz="1400" dirty="0"/>
          </a:p>
          <a:p>
            <a:r>
              <a:rPr lang="en-US" sz="1400" b="1" dirty="0"/>
              <a:t>Proposed Solution:  </a:t>
            </a:r>
            <a:endParaRPr lang="en-US" sz="1400" dirty="0"/>
          </a:p>
          <a:p>
            <a:r>
              <a:rPr lang="en-US" sz="1400" b="1" dirty="0"/>
              <a:t>Fillmore Road 138kV Station: </a:t>
            </a:r>
            <a:r>
              <a:rPr lang="en-US" sz="1400" dirty="0"/>
              <a:t>Construct a new station in a ring bus configuration consisting of six (6) 138kV 3000A 40kA breakers, three (3) 138/13.8kV 50 MVA LTC transformers, three (3) 13.8kV meters and other associated distribution equipment, and station fiber cable to serve 90MW of new load. Cut into the Olive - Edison 138kV line and construct 2.8 miles of new double circuit 138kV line to the new station.. Estimated Cost: $11.355 M. (s3764.1)</a:t>
            </a:r>
          </a:p>
          <a:p>
            <a:r>
              <a:rPr lang="en-US" sz="1400" b="1" dirty="0"/>
              <a:t>Olive 138kV Station: </a:t>
            </a:r>
            <a:r>
              <a:rPr lang="en-US" sz="1400" dirty="0"/>
              <a:t>Bring the Edison - Creek Walker 138kV line into Olive station and install three (3) new 138kV 3000A 63kA breakers to complete the "K" string and create a new line exit position.. Estimated Cost: $19.108 M. (s3764.2)</a:t>
            </a:r>
          </a:p>
          <a:p>
            <a:r>
              <a:rPr lang="en-US" sz="1400" b="1" dirty="0"/>
              <a:t>Transmission Cost Estimate:  </a:t>
            </a:r>
            <a:r>
              <a:rPr lang="en-US" sz="1400" dirty="0"/>
              <a:t>$30.463 M</a:t>
            </a:r>
          </a:p>
          <a:p>
            <a:r>
              <a:rPr lang="en-US" sz="1400" b="1" dirty="0"/>
              <a:t>Alternatives Considered:  </a:t>
            </a:r>
            <a:endParaRPr lang="en-US" sz="1400" dirty="0"/>
          </a:p>
          <a:p>
            <a:r>
              <a:rPr lang="en-US" sz="1400" dirty="0"/>
              <a:t>Considering the location of the requested load and availability of land on the customer site, no other alternates were viable.</a:t>
            </a:r>
          </a:p>
          <a:p>
            <a:r>
              <a:rPr lang="en-US" sz="1400" dirty="0"/>
              <a:t> </a:t>
            </a:r>
            <a:r>
              <a:rPr lang="en-US" sz="1400" b="1" dirty="0"/>
              <a:t>Supplemental Project ID</a:t>
            </a:r>
            <a:r>
              <a:rPr lang="en-US" sz="1400" dirty="0"/>
              <a:t>: s3764.1-2</a:t>
            </a:r>
          </a:p>
          <a:p>
            <a:r>
              <a:rPr lang="en-US" sz="1400" b="1" dirty="0"/>
              <a:t>Projected In-Service:  </a:t>
            </a:r>
            <a:r>
              <a:rPr lang="en-US" sz="1400" dirty="0"/>
              <a:t>05/09/2028</a:t>
            </a:r>
          </a:p>
          <a:p>
            <a:r>
              <a:rPr lang="en-US" sz="1400" b="1" dirty="0"/>
              <a:t>Project Status:  </a:t>
            </a:r>
            <a:r>
              <a:rPr lang="en-US" sz="1400" dirty="0"/>
              <a:t>Scoping</a:t>
            </a:r>
          </a:p>
        </p:txBody>
      </p:sp>
      <p:sp>
        <p:nvSpPr>
          <p:cNvPr id="6" name="TextBox 5"/>
          <p:cNvSpPr txBox="1"/>
          <p:nvPr/>
        </p:nvSpPr>
        <p:spPr>
          <a:xfrm>
            <a:off x="8257014" y="205380"/>
            <a:ext cx="3525624" cy="646163"/>
          </a:xfrm>
          <a:prstGeom prst="rect">
            <a:avLst/>
          </a:prstGeom>
          <a:noFill/>
        </p:spPr>
        <p:txBody>
          <a:bodyPr wrap="none" rtlCol="0">
            <a:spAutoFit/>
          </a:bodyPr>
          <a:lstStyle/>
          <a:p>
            <a:pPr algn="r"/>
            <a:r>
              <a:rPr lang="en-US" sz="1799" dirty="0">
                <a:solidFill>
                  <a:srgbClr val="5A5A5A"/>
                </a:solidFill>
                <a:cs typeface="Arial" panose="020B0604020202020204" pitchFamily="34" charset="0"/>
              </a:rPr>
              <a:t>AEP Transmission Zone M-3 Process</a:t>
            </a:r>
          </a:p>
          <a:p>
            <a:pPr algn="r"/>
            <a:r>
              <a:rPr lang="en-US" sz="1799" dirty="0">
                <a:solidFill>
                  <a:srgbClr val="5A5A5A"/>
                </a:solidFill>
                <a:cs typeface="Arial" panose="020B0604020202020204" pitchFamily="34" charset="0"/>
              </a:rPr>
              <a:t>New Carlisle Customer Needs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45" y="205379"/>
            <a:ext cx="1004516" cy="618030"/>
          </a:xfrm>
          <a:prstGeom prst="rect">
            <a:avLst/>
          </a:prstGeom>
        </p:spPr>
      </p:pic>
      <p:sp>
        <p:nvSpPr>
          <p:cNvPr id="15" name="Rectangle 14"/>
          <p:cNvSpPr/>
          <p:nvPr/>
        </p:nvSpPr>
        <p:spPr>
          <a:xfrm>
            <a:off x="6061766" y="6400801"/>
            <a:ext cx="263214" cy="276999"/>
          </a:xfrm>
          <a:prstGeom prst="rect">
            <a:avLst/>
          </a:prstGeom>
        </p:spPr>
        <p:txBody>
          <a:bodyPr wrap="none">
            <a:spAutoFit/>
          </a:bodyPr>
          <a:lstStyle/>
          <a:p>
            <a:pPr algn="ctr"/>
            <a:fld id="{3B3A6CE7-D2AA-49F6-9CE7-1DD64EACA355}" type="slidenum">
              <a:rPr lang="en-US" sz="1200"/>
              <a:pPr algn="ctr"/>
              <a:t>11</a:t>
            </a:fld>
            <a:endParaRPr lang="en-US" sz="1200" dirty="0"/>
          </a:p>
        </p:txBody>
      </p:sp>
      <p:pic>
        <p:nvPicPr>
          <p:cNvPr id="14" name="Picture 2">
            <a:extLst>
              <a:ext uri="{FF2B5EF4-FFF2-40B4-BE49-F238E27FC236}">
                <a16:creationId xmlns:a16="http://schemas.microsoft.com/office/drawing/2014/main" id="{402602F6-00BE-B852-A6E4-C937F7C1E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3882" y="4784105"/>
            <a:ext cx="1507609"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CB48FB57-A693-D168-B8D1-8259B0CCA61A}"/>
              </a:ext>
            </a:extLst>
          </p:cNvPr>
          <p:cNvSpPr/>
          <p:nvPr/>
        </p:nvSpPr>
        <p:spPr>
          <a:xfrm>
            <a:off x="6313329" y="990601"/>
            <a:ext cx="5408613" cy="5500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204FF641-2C8B-6F35-FA83-0CEEC2FCC760}"/>
              </a:ext>
            </a:extLst>
          </p:cNvPr>
          <p:cNvSpPr txBox="1"/>
          <p:nvPr/>
        </p:nvSpPr>
        <p:spPr>
          <a:xfrm>
            <a:off x="6592508" y="1101125"/>
            <a:ext cx="914400" cy="369332"/>
          </a:xfrm>
          <a:prstGeom prst="rect">
            <a:avLst/>
          </a:prstGeom>
          <a:noFill/>
        </p:spPr>
        <p:txBody>
          <a:bodyPr wrap="square" rtlCol="0">
            <a:spAutoFit/>
          </a:bodyPr>
          <a:lstStyle/>
          <a:p>
            <a:r>
              <a:rPr lang="en-US" dirty="0"/>
              <a:t>Existing</a:t>
            </a:r>
          </a:p>
        </p:txBody>
      </p:sp>
      <p:sp>
        <p:nvSpPr>
          <p:cNvPr id="19" name="TextBox 18">
            <a:extLst>
              <a:ext uri="{FF2B5EF4-FFF2-40B4-BE49-F238E27FC236}">
                <a16:creationId xmlns:a16="http://schemas.microsoft.com/office/drawing/2014/main" id="{FFBF7AA6-2F19-9A80-E063-01B0425DC6D6}"/>
              </a:ext>
            </a:extLst>
          </p:cNvPr>
          <p:cNvSpPr txBox="1"/>
          <p:nvPr/>
        </p:nvSpPr>
        <p:spPr>
          <a:xfrm>
            <a:off x="6440108" y="3624592"/>
            <a:ext cx="1066800" cy="369332"/>
          </a:xfrm>
          <a:prstGeom prst="rect">
            <a:avLst/>
          </a:prstGeom>
          <a:noFill/>
        </p:spPr>
        <p:txBody>
          <a:bodyPr wrap="square" rtlCol="0">
            <a:spAutoFit/>
          </a:bodyPr>
          <a:lstStyle/>
          <a:p>
            <a:r>
              <a:rPr lang="en-US" dirty="0"/>
              <a:t>Proposed</a:t>
            </a:r>
          </a:p>
        </p:txBody>
      </p:sp>
      <p:sp>
        <p:nvSpPr>
          <p:cNvPr id="20" name="Rectangle 19">
            <a:extLst>
              <a:ext uri="{FF2B5EF4-FFF2-40B4-BE49-F238E27FC236}">
                <a16:creationId xmlns:a16="http://schemas.microsoft.com/office/drawing/2014/main" id="{74CBA72B-8778-816D-A09E-09ECF13190CC}"/>
              </a:ext>
            </a:extLst>
          </p:cNvPr>
          <p:cNvSpPr/>
          <p:nvPr/>
        </p:nvSpPr>
        <p:spPr>
          <a:xfrm>
            <a:off x="7971691" y="1402697"/>
            <a:ext cx="598116" cy="26937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Olive</a:t>
            </a:r>
          </a:p>
        </p:txBody>
      </p:sp>
      <p:sp>
        <p:nvSpPr>
          <p:cNvPr id="21" name="Line 75">
            <a:extLst>
              <a:ext uri="{FF2B5EF4-FFF2-40B4-BE49-F238E27FC236}">
                <a16:creationId xmlns:a16="http://schemas.microsoft.com/office/drawing/2014/main" id="{D489095B-7697-50FD-3C6B-F0F0062FFA88}"/>
              </a:ext>
            </a:extLst>
          </p:cNvPr>
          <p:cNvSpPr>
            <a:spLocks noChangeShapeType="1"/>
          </p:cNvSpPr>
          <p:nvPr/>
        </p:nvSpPr>
        <p:spPr bwMode="auto">
          <a:xfrm flipV="1">
            <a:off x="8941528" y="1672070"/>
            <a:ext cx="429911" cy="898084"/>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 name="Rectangle 21">
            <a:extLst>
              <a:ext uri="{FF2B5EF4-FFF2-40B4-BE49-F238E27FC236}">
                <a16:creationId xmlns:a16="http://schemas.microsoft.com/office/drawing/2014/main" id="{FD89D8E8-2A41-99AC-6A16-EEBBF7F0B7C3}"/>
              </a:ext>
            </a:extLst>
          </p:cNvPr>
          <p:cNvSpPr/>
          <p:nvPr/>
        </p:nvSpPr>
        <p:spPr>
          <a:xfrm>
            <a:off x="7879085" y="2421623"/>
            <a:ext cx="734304" cy="28061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Edison</a:t>
            </a:r>
          </a:p>
        </p:txBody>
      </p:sp>
      <p:sp>
        <p:nvSpPr>
          <p:cNvPr id="23" name="Rectangle 22">
            <a:extLst>
              <a:ext uri="{FF2B5EF4-FFF2-40B4-BE49-F238E27FC236}">
                <a16:creationId xmlns:a16="http://schemas.microsoft.com/office/drawing/2014/main" id="{0F3ED18E-664B-C904-EBBA-D3CA57BB18ED}"/>
              </a:ext>
            </a:extLst>
          </p:cNvPr>
          <p:cNvSpPr/>
          <p:nvPr/>
        </p:nvSpPr>
        <p:spPr>
          <a:xfrm>
            <a:off x="9611355" y="1526437"/>
            <a:ext cx="734304" cy="29126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Creek Walker</a:t>
            </a:r>
          </a:p>
        </p:txBody>
      </p:sp>
      <p:sp>
        <p:nvSpPr>
          <p:cNvPr id="24" name="Oval 23">
            <a:extLst>
              <a:ext uri="{FF2B5EF4-FFF2-40B4-BE49-F238E27FC236}">
                <a16:creationId xmlns:a16="http://schemas.microsoft.com/office/drawing/2014/main" id="{E4FF6325-6253-8E48-60A3-3EBFC658C35A}"/>
              </a:ext>
            </a:extLst>
          </p:cNvPr>
          <p:cNvSpPr/>
          <p:nvPr/>
        </p:nvSpPr>
        <p:spPr>
          <a:xfrm>
            <a:off x="9262201" y="1447106"/>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AD6112-85BD-5325-2C13-371DAD340EAB}"/>
              </a:ext>
            </a:extLst>
          </p:cNvPr>
          <p:cNvSpPr/>
          <p:nvPr/>
        </p:nvSpPr>
        <p:spPr>
          <a:xfrm>
            <a:off x="8701066" y="2420951"/>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ne 75">
            <a:extLst>
              <a:ext uri="{FF2B5EF4-FFF2-40B4-BE49-F238E27FC236}">
                <a16:creationId xmlns:a16="http://schemas.microsoft.com/office/drawing/2014/main" id="{25D3380C-3E0C-1E3F-FAE3-45384CC36569}"/>
              </a:ext>
            </a:extLst>
          </p:cNvPr>
          <p:cNvSpPr>
            <a:spLocks noChangeShapeType="1"/>
          </p:cNvSpPr>
          <p:nvPr/>
        </p:nvSpPr>
        <p:spPr bwMode="auto">
          <a:xfrm flipH="1">
            <a:off x="8821321" y="1639538"/>
            <a:ext cx="0" cy="874039"/>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 name="Rectangle 26">
            <a:extLst>
              <a:ext uri="{FF2B5EF4-FFF2-40B4-BE49-F238E27FC236}">
                <a16:creationId xmlns:a16="http://schemas.microsoft.com/office/drawing/2014/main" id="{E4E64D2D-0131-5EFA-2D89-C16577118389}"/>
              </a:ext>
            </a:extLst>
          </p:cNvPr>
          <p:cNvSpPr/>
          <p:nvPr/>
        </p:nvSpPr>
        <p:spPr>
          <a:xfrm>
            <a:off x="7459858" y="4363078"/>
            <a:ext cx="598116" cy="26937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Olive</a:t>
            </a:r>
          </a:p>
        </p:txBody>
      </p:sp>
      <p:sp>
        <p:nvSpPr>
          <p:cNvPr id="28" name="Line 75">
            <a:extLst>
              <a:ext uri="{FF2B5EF4-FFF2-40B4-BE49-F238E27FC236}">
                <a16:creationId xmlns:a16="http://schemas.microsoft.com/office/drawing/2014/main" id="{A4707EAE-249E-AF1A-9304-91A37EBEDE20}"/>
              </a:ext>
            </a:extLst>
          </p:cNvPr>
          <p:cNvSpPr>
            <a:spLocks noChangeShapeType="1"/>
          </p:cNvSpPr>
          <p:nvPr/>
        </p:nvSpPr>
        <p:spPr bwMode="auto">
          <a:xfrm flipH="1" flipV="1">
            <a:off x="8404282" y="4624227"/>
            <a:ext cx="1" cy="89808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 name="Rectangle 28">
            <a:extLst>
              <a:ext uri="{FF2B5EF4-FFF2-40B4-BE49-F238E27FC236}">
                <a16:creationId xmlns:a16="http://schemas.microsoft.com/office/drawing/2014/main" id="{B601781C-21C6-66A7-57EA-2882D56F01CE}"/>
              </a:ext>
            </a:extLst>
          </p:cNvPr>
          <p:cNvSpPr/>
          <p:nvPr/>
        </p:nvSpPr>
        <p:spPr>
          <a:xfrm>
            <a:off x="7367252" y="5382004"/>
            <a:ext cx="734304" cy="28061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Edison</a:t>
            </a:r>
          </a:p>
        </p:txBody>
      </p:sp>
      <p:sp>
        <p:nvSpPr>
          <p:cNvPr id="30" name="Rectangle 29">
            <a:extLst>
              <a:ext uri="{FF2B5EF4-FFF2-40B4-BE49-F238E27FC236}">
                <a16:creationId xmlns:a16="http://schemas.microsoft.com/office/drawing/2014/main" id="{AF84A273-3570-76F0-A63F-67713C19A958}"/>
              </a:ext>
            </a:extLst>
          </p:cNvPr>
          <p:cNvSpPr/>
          <p:nvPr/>
        </p:nvSpPr>
        <p:spPr>
          <a:xfrm>
            <a:off x="9099522" y="4486818"/>
            <a:ext cx="734304" cy="29126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Creek Walker</a:t>
            </a:r>
          </a:p>
        </p:txBody>
      </p:sp>
      <p:sp>
        <p:nvSpPr>
          <p:cNvPr id="31" name="Oval 30">
            <a:extLst>
              <a:ext uri="{FF2B5EF4-FFF2-40B4-BE49-F238E27FC236}">
                <a16:creationId xmlns:a16="http://schemas.microsoft.com/office/drawing/2014/main" id="{8E165478-455A-9612-B563-D53FF9B0F30A}"/>
              </a:ext>
            </a:extLst>
          </p:cNvPr>
          <p:cNvSpPr/>
          <p:nvPr/>
        </p:nvSpPr>
        <p:spPr>
          <a:xfrm>
            <a:off x="8750368" y="4407487"/>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074AA6-2579-5092-EC15-7BF5113BD550}"/>
              </a:ext>
            </a:extLst>
          </p:cNvPr>
          <p:cNvSpPr/>
          <p:nvPr/>
        </p:nvSpPr>
        <p:spPr>
          <a:xfrm>
            <a:off x="8189233" y="5381332"/>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ne 75">
            <a:extLst>
              <a:ext uri="{FF2B5EF4-FFF2-40B4-BE49-F238E27FC236}">
                <a16:creationId xmlns:a16="http://schemas.microsoft.com/office/drawing/2014/main" id="{14CA9BF6-311E-7928-D65B-AE4A1828DE16}"/>
              </a:ext>
            </a:extLst>
          </p:cNvPr>
          <p:cNvSpPr>
            <a:spLocks noChangeShapeType="1"/>
          </p:cNvSpPr>
          <p:nvPr/>
        </p:nvSpPr>
        <p:spPr bwMode="auto">
          <a:xfrm flipH="1">
            <a:off x="8303641" y="5076041"/>
            <a:ext cx="0" cy="45449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 name="Oval 33">
            <a:extLst>
              <a:ext uri="{FF2B5EF4-FFF2-40B4-BE49-F238E27FC236}">
                <a16:creationId xmlns:a16="http://schemas.microsoft.com/office/drawing/2014/main" id="{FF7A03A8-AFC3-23A1-5494-49D41177D03C}"/>
              </a:ext>
            </a:extLst>
          </p:cNvPr>
          <p:cNvSpPr/>
          <p:nvPr/>
        </p:nvSpPr>
        <p:spPr>
          <a:xfrm>
            <a:off x="8668921" y="1437564"/>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75">
            <a:extLst>
              <a:ext uri="{FF2B5EF4-FFF2-40B4-BE49-F238E27FC236}">
                <a16:creationId xmlns:a16="http://schemas.microsoft.com/office/drawing/2014/main" id="{8B6C75C6-0617-0C60-C876-1B50DF837F3C}"/>
              </a:ext>
            </a:extLst>
          </p:cNvPr>
          <p:cNvSpPr>
            <a:spLocks noChangeShapeType="1"/>
          </p:cNvSpPr>
          <p:nvPr/>
        </p:nvSpPr>
        <p:spPr bwMode="auto">
          <a:xfrm flipV="1">
            <a:off x="7519652" y="5076041"/>
            <a:ext cx="783986" cy="5453"/>
          </a:xfrm>
          <a:prstGeom prst="line">
            <a:avLst/>
          </a:prstGeom>
          <a:noFill/>
          <a:ln w="38100">
            <a:solidFill>
              <a:srgbClr val="CC16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 name="Line 75">
            <a:extLst>
              <a:ext uri="{FF2B5EF4-FFF2-40B4-BE49-F238E27FC236}">
                <a16:creationId xmlns:a16="http://schemas.microsoft.com/office/drawing/2014/main" id="{417744E0-18F4-7204-BAAC-3E49DEA7D8F5}"/>
              </a:ext>
            </a:extLst>
          </p:cNvPr>
          <p:cNvSpPr>
            <a:spLocks noChangeShapeType="1"/>
          </p:cNvSpPr>
          <p:nvPr/>
        </p:nvSpPr>
        <p:spPr bwMode="auto">
          <a:xfrm flipV="1">
            <a:off x="7516546" y="4959315"/>
            <a:ext cx="783986" cy="5453"/>
          </a:xfrm>
          <a:prstGeom prst="line">
            <a:avLst/>
          </a:prstGeom>
          <a:noFill/>
          <a:ln w="38100">
            <a:solidFill>
              <a:srgbClr val="CC16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 name="Oval 36">
            <a:extLst>
              <a:ext uri="{FF2B5EF4-FFF2-40B4-BE49-F238E27FC236}">
                <a16:creationId xmlns:a16="http://schemas.microsoft.com/office/drawing/2014/main" id="{F55B0944-DF2D-B8EC-B8D1-D9F87E4D4F3C}"/>
              </a:ext>
            </a:extLst>
          </p:cNvPr>
          <p:cNvSpPr/>
          <p:nvPr/>
        </p:nvSpPr>
        <p:spPr>
          <a:xfrm>
            <a:off x="7367252" y="4849204"/>
            <a:ext cx="304800" cy="304800"/>
          </a:xfrm>
          <a:prstGeom prst="ellipse">
            <a:avLst/>
          </a:prstGeom>
          <a:solidFill>
            <a:srgbClr val="CC1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Line 75">
            <a:extLst>
              <a:ext uri="{FF2B5EF4-FFF2-40B4-BE49-F238E27FC236}">
                <a16:creationId xmlns:a16="http://schemas.microsoft.com/office/drawing/2014/main" id="{B6547C05-3E97-4813-A659-34DD9387B6CC}"/>
              </a:ext>
            </a:extLst>
          </p:cNvPr>
          <p:cNvSpPr>
            <a:spLocks noChangeShapeType="1"/>
          </p:cNvSpPr>
          <p:nvPr/>
        </p:nvSpPr>
        <p:spPr bwMode="auto">
          <a:xfrm flipH="1">
            <a:off x="8287870" y="4504820"/>
            <a:ext cx="0" cy="45449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75">
            <a:extLst>
              <a:ext uri="{FF2B5EF4-FFF2-40B4-BE49-F238E27FC236}">
                <a16:creationId xmlns:a16="http://schemas.microsoft.com/office/drawing/2014/main" id="{640BBB95-A2DE-7A1F-02AC-35FBCBEE63E1}"/>
              </a:ext>
            </a:extLst>
          </p:cNvPr>
          <p:cNvSpPr>
            <a:spLocks noChangeShapeType="1"/>
          </p:cNvSpPr>
          <p:nvPr/>
        </p:nvSpPr>
        <p:spPr bwMode="auto">
          <a:xfrm flipH="1" flipV="1">
            <a:off x="8370763" y="4548912"/>
            <a:ext cx="567276" cy="1820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Oval 39">
            <a:extLst>
              <a:ext uri="{FF2B5EF4-FFF2-40B4-BE49-F238E27FC236}">
                <a16:creationId xmlns:a16="http://schemas.microsoft.com/office/drawing/2014/main" id="{C7B258C3-3258-73CF-5C52-92F33E0CED6E}"/>
              </a:ext>
            </a:extLst>
          </p:cNvPr>
          <p:cNvSpPr/>
          <p:nvPr/>
        </p:nvSpPr>
        <p:spPr>
          <a:xfrm>
            <a:off x="8171369" y="4405614"/>
            <a:ext cx="304800" cy="304800"/>
          </a:xfrm>
          <a:prstGeom prst="ellipse">
            <a:avLst/>
          </a:prstGeom>
          <a:solidFill>
            <a:srgbClr val="FFC000"/>
          </a:solidFill>
          <a:ln w="50800">
            <a:solidFill>
              <a:srgbClr val="CC1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B42908-D9BA-E5A5-B89F-18CA1897D4B6}"/>
              </a:ext>
            </a:extLst>
          </p:cNvPr>
          <p:cNvSpPr/>
          <p:nvPr/>
        </p:nvSpPr>
        <p:spPr>
          <a:xfrm>
            <a:off x="6473138" y="4862740"/>
            <a:ext cx="734304" cy="29126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Fillmore Road</a:t>
            </a:r>
          </a:p>
        </p:txBody>
      </p:sp>
      <p:sp>
        <p:nvSpPr>
          <p:cNvPr id="2" name="Footer Placeholder 2">
            <a:extLst>
              <a:ext uri="{FF2B5EF4-FFF2-40B4-BE49-F238E27FC236}">
                <a16:creationId xmlns:a16="http://schemas.microsoft.com/office/drawing/2014/main" id="{348C32DC-8B07-503D-7584-FA6E8C3A3BBC}"/>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custDataLst>
      <p:tags r:id="rId1"/>
    </p:custDataLst>
    <p:extLst>
      <p:ext uri="{BB962C8B-B14F-4D97-AF65-F5344CB8AC3E}">
        <p14:creationId xmlns:p14="http://schemas.microsoft.com/office/powerpoint/2010/main" val="381495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CEE7A-399B-9A87-1A14-34E38EEC2C7F}"/>
              </a:ext>
            </a:extLst>
          </p:cNvPr>
          <p:cNvPicPr>
            <a:picLocks noChangeAspect="1"/>
          </p:cNvPicPr>
          <p:nvPr/>
        </p:nvPicPr>
        <p:blipFill>
          <a:blip r:embed="rId3"/>
          <a:stretch>
            <a:fillRect/>
          </a:stretch>
        </p:blipFill>
        <p:spPr>
          <a:xfrm>
            <a:off x="5943600" y="1600200"/>
            <a:ext cx="5029542" cy="3124200"/>
          </a:xfrm>
          <a:prstGeom prst="rect">
            <a:avLst/>
          </a:prstGeom>
        </p:spPr>
      </p:pic>
      <p:sp>
        <p:nvSpPr>
          <p:cNvPr id="2" name="Title 1"/>
          <p:cNvSpPr>
            <a:spLocks noGrp="1"/>
          </p:cNvSpPr>
          <p:nvPr>
            <p:ph type="title"/>
          </p:nvPr>
        </p:nvSpPr>
        <p:spPr>
          <a:xfrm>
            <a:off x="2286000" y="-76200"/>
            <a:ext cx="9829800" cy="838200"/>
          </a:xfrm>
        </p:spPr>
        <p:txBody>
          <a:bodyPr>
            <a:normAutofit/>
          </a:bodyPr>
          <a:lstStyle/>
          <a:p>
            <a:pPr algn="r"/>
            <a:r>
              <a:rPr lang="en-US" sz="2000" dirty="0"/>
              <a:t>AEP Transmission Zone M-3 Process</a:t>
            </a:r>
            <a:br>
              <a:rPr lang="en-US" sz="2000" dirty="0"/>
            </a:br>
            <a:r>
              <a:rPr lang="en-US" sz="2000" dirty="0"/>
              <a:t>Dowagiac, MI</a:t>
            </a:r>
          </a:p>
        </p:txBody>
      </p:sp>
      <p:sp>
        <p:nvSpPr>
          <p:cNvPr id="3" name="Content Placeholder 2"/>
          <p:cNvSpPr>
            <a:spLocks noGrp="1"/>
          </p:cNvSpPr>
          <p:nvPr>
            <p:ph sz="half" idx="1"/>
          </p:nvPr>
        </p:nvSpPr>
        <p:spPr>
          <a:xfrm>
            <a:off x="185751" y="1295400"/>
            <a:ext cx="5484971" cy="3600450"/>
          </a:xfrm>
        </p:spPr>
        <p:txBody>
          <a:bodyPr/>
          <a:lstStyle/>
          <a:p>
            <a:r>
              <a:rPr lang="en-US" b="1" dirty="0"/>
              <a:t>Need Number:  </a:t>
            </a:r>
            <a:r>
              <a:rPr lang="en-US" dirty="0"/>
              <a:t>AEP-2024-IM011</a:t>
            </a:r>
          </a:p>
          <a:p>
            <a:r>
              <a:rPr lang="en-US" b="1" dirty="0"/>
              <a:t>Process Stage: </a:t>
            </a:r>
            <a:r>
              <a:rPr lang="en-US" dirty="0">
                <a:cs typeface="Arial" panose="020B0604020202020204" pitchFamily="34" charset="0"/>
              </a:rPr>
              <a:t>Submission of Supplemental Project for inclusion in the Local Plan 2/12/2026</a:t>
            </a:r>
            <a:endParaRPr lang="en-US" b="1" dirty="0"/>
          </a:p>
          <a:p>
            <a:r>
              <a:rPr lang="en-US" b="1" dirty="0"/>
              <a:t>Previously Presented:  </a:t>
            </a:r>
            <a:r>
              <a:rPr lang="en-US" dirty="0"/>
              <a:t>Need Meeting 04/19/2024, Solution Meeting SRRTEP-W - 07/18/2025 </a:t>
            </a:r>
          </a:p>
          <a:p>
            <a:pPr>
              <a:spcBef>
                <a:spcPts val="600"/>
              </a:spcBef>
              <a:defRPr/>
            </a:pPr>
            <a:r>
              <a:rPr lang="en-US" altLang="en-US" b="1" dirty="0"/>
              <a:t>Project Driver</a:t>
            </a:r>
            <a:r>
              <a:rPr lang="en-US" b="1" dirty="0"/>
              <a:t>: </a:t>
            </a:r>
            <a:r>
              <a:rPr lang="en-US" dirty="0">
                <a:solidFill>
                  <a:srgbClr val="000000"/>
                </a:solidFill>
              </a:rPr>
              <a:t>Customer Service</a:t>
            </a:r>
          </a:p>
          <a:p>
            <a:pPr>
              <a:spcBef>
                <a:spcPts val="600"/>
              </a:spcBef>
            </a:pPr>
            <a:r>
              <a:rPr lang="en-US" altLang="en-US" b="1" dirty="0"/>
              <a:t>Specific Assumption Reference:</a:t>
            </a:r>
            <a:r>
              <a:rPr lang="en-US" altLang="en-US" dirty="0"/>
              <a:t> </a:t>
            </a:r>
            <a:r>
              <a:rPr lang="en-US" altLang="en-US" dirty="0">
                <a:solidFill>
                  <a:srgbClr val="000000"/>
                </a:solidFill>
              </a:rPr>
              <a:t>AEP Connection Requirements for the AEP Transmission System (AEP Assumptions Slide 12) </a:t>
            </a:r>
          </a:p>
          <a:p>
            <a:pPr>
              <a:spcBef>
                <a:spcPts val="600"/>
              </a:spcBef>
            </a:pPr>
            <a:r>
              <a:rPr lang="en-US" altLang="en-US" b="1" dirty="0"/>
              <a:t>Problem Statement:</a:t>
            </a:r>
          </a:p>
          <a:p>
            <a:pPr>
              <a:spcBef>
                <a:spcPts val="300"/>
              </a:spcBef>
            </a:pPr>
            <a:r>
              <a:rPr lang="en-US" altLang="en-US" dirty="0">
                <a:solidFill>
                  <a:srgbClr val="000000"/>
                </a:solidFill>
              </a:rPr>
              <a:t>Wolverine Power Supply Cooperative, Inc. has requested a new 138kV delivery point in Dowagiac, Michigan by December 1</a:t>
            </a:r>
            <a:r>
              <a:rPr lang="en-US" altLang="en-US" baseline="30000" dirty="0">
                <a:solidFill>
                  <a:srgbClr val="000000"/>
                </a:solidFill>
              </a:rPr>
              <a:t>st</a:t>
            </a:r>
            <a:r>
              <a:rPr lang="en-US" altLang="en-US" dirty="0">
                <a:solidFill>
                  <a:srgbClr val="000000"/>
                </a:solidFill>
              </a:rPr>
              <a:t>, 2025. Anticipated load is approximately 5.14 MVA.</a:t>
            </a:r>
          </a:p>
        </p:txBody>
      </p:sp>
      <p:grpSp>
        <p:nvGrpSpPr>
          <p:cNvPr id="22" name="Group 21"/>
          <p:cNvGrpSpPr/>
          <p:nvPr/>
        </p:nvGrpSpPr>
        <p:grpSpPr>
          <a:xfrm>
            <a:off x="8342291" y="3447704"/>
            <a:ext cx="2589501" cy="1255131"/>
            <a:chOff x="4951412" y="5410200"/>
            <a:chExt cx="2589501" cy="1255131"/>
          </a:xfrm>
        </p:grpSpPr>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2" y="5410200"/>
              <a:ext cx="2589501" cy="1255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5497169" y="5424615"/>
              <a:ext cx="132161" cy="1183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5-Point Star 12">
            <a:extLst>
              <a:ext uri="{FF2B5EF4-FFF2-40B4-BE49-F238E27FC236}">
                <a16:creationId xmlns:a16="http://schemas.microsoft.com/office/drawing/2014/main" id="{35AC03EE-034C-4853-9440-235EED2BD87E}"/>
              </a:ext>
            </a:extLst>
          </p:cNvPr>
          <p:cNvSpPr/>
          <p:nvPr/>
        </p:nvSpPr>
        <p:spPr>
          <a:xfrm>
            <a:off x="8342290" y="2346224"/>
            <a:ext cx="196962" cy="17915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2026" y="1498843"/>
            <a:ext cx="1029374" cy="3124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a:extLst>
              <a:ext uri="{FF2B5EF4-FFF2-40B4-BE49-F238E27FC236}">
                <a16:creationId xmlns:a16="http://schemas.microsoft.com/office/drawing/2014/main" id="{775FCF8D-78A0-5C62-723A-0EDD839C0B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76200"/>
            <a:ext cx="990600" cy="609468"/>
          </a:xfrm>
          <a:prstGeom prst="rect">
            <a:avLst/>
          </a:prstGeom>
        </p:spPr>
      </p:pic>
      <p:sp>
        <p:nvSpPr>
          <p:cNvPr id="12" name="Rectangle 11"/>
          <p:cNvSpPr/>
          <p:nvPr/>
        </p:nvSpPr>
        <p:spPr>
          <a:xfrm>
            <a:off x="6022493" y="6400801"/>
            <a:ext cx="341760" cy="276999"/>
          </a:xfrm>
          <a:prstGeom prst="rect">
            <a:avLst/>
          </a:prstGeom>
        </p:spPr>
        <p:txBody>
          <a:bodyPr wrap="none">
            <a:spAutoFit/>
          </a:bodyPr>
          <a:lstStyle/>
          <a:p>
            <a:pPr algn="ctr"/>
            <a:fld id="{3B3A6CE7-D2AA-49F6-9CE7-1DD64EACA355}" type="slidenum">
              <a:rPr lang="en-US" sz="1200"/>
              <a:pPr algn="ctr"/>
              <a:t>12</a:t>
            </a:fld>
            <a:endParaRPr lang="en-US" sz="1200" dirty="0"/>
          </a:p>
        </p:txBody>
      </p:sp>
      <p:sp>
        <p:nvSpPr>
          <p:cNvPr id="4" name="Footer Placeholder 2">
            <a:extLst>
              <a:ext uri="{FF2B5EF4-FFF2-40B4-BE49-F238E27FC236}">
                <a16:creationId xmlns:a16="http://schemas.microsoft.com/office/drawing/2014/main" id="{E0C7491B-81A0-6FBA-7560-36161FC1A3CD}"/>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257657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dirty="0"/>
              <a:t>AEP Transmission Zone M-3 Process</a:t>
            </a:r>
            <a:br>
              <a:rPr lang="en-US" sz="2000" dirty="0"/>
            </a:br>
            <a:r>
              <a:rPr lang="en-US" sz="2000" dirty="0"/>
              <a:t>Dowagiac, MI</a:t>
            </a:r>
          </a:p>
        </p:txBody>
      </p:sp>
      <p:pic>
        <p:nvPicPr>
          <p:cNvPr id="11" name="Picture 10">
            <a:extLst>
              <a:ext uri="{FF2B5EF4-FFF2-40B4-BE49-F238E27FC236}">
                <a16:creationId xmlns:a16="http://schemas.microsoft.com/office/drawing/2014/main" id="{1A7D3154-A379-4965-4430-DE02D4F9C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13" name="Rectangle 12"/>
          <p:cNvSpPr/>
          <p:nvPr/>
        </p:nvSpPr>
        <p:spPr>
          <a:xfrm>
            <a:off x="5880176" y="6400029"/>
            <a:ext cx="341760" cy="276999"/>
          </a:xfrm>
          <a:prstGeom prst="rect">
            <a:avLst/>
          </a:prstGeom>
        </p:spPr>
        <p:txBody>
          <a:bodyPr wrap="none">
            <a:spAutoFit/>
          </a:bodyPr>
          <a:lstStyle/>
          <a:p>
            <a:pPr algn="ctr"/>
            <a:fld id="{3B3A6CE7-D2AA-49F6-9CE7-1DD64EACA355}" type="slidenum">
              <a:rPr lang="en-US" sz="1200"/>
              <a:pPr algn="ctr"/>
              <a:t>13</a:t>
            </a:fld>
            <a:endParaRPr lang="en-US" sz="1200" dirty="0"/>
          </a:p>
        </p:txBody>
      </p:sp>
      <p:sp>
        <p:nvSpPr>
          <p:cNvPr id="10" name="TextBox 9"/>
          <p:cNvSpPr txBox="1"/>
          <p:nvPr/>
        </p:nvSpPr>
        <p:spPr>
          <a:xfrm>
            <a:off x="368823" y="1552642"/>
            <a:ext cx="5589263" cy="4185761"/>
          </a:xfrm>
          <a:prstGeom prst="rect">
            <a:avLst/>
          </a:prstGeom>
          <a:noFill/>
        </p:spPr>
        <p:txBody>
          <a:bodyPr wrap="square" rtlCol="0">
            <a:spAutoFit/>
          </a:bodyPr>
          <a:lstStyle/>
          <a:p>
            <a:r>
              <a:rPr lang="en-US" sz="1400" b="1" dirty="0"/>
              <a:t>Need number(s):  </a:t>
            </a:r>
            <a:r>
              <a:rPr lang="en-US" sz="1400" dirty="0"/>
              <a:t>AEP-2024-IM011</a:t>
            </a:r>
          </a:p>
          <a:p>
            <a:r>
              <a:rPr lang="en-US" sz="1400" b="1" dirty="0"/>
              <a:t>Process Stage: </a:t>
            </a:r>
            <a:r>
              <a:rPr lang="en-US" sz="1400" dirty="0">
                <a:cs typeface="Arial" panose="020B0604020202020204" pitchFamily="34" charset="0"/>
              </a:rPr>
              <a:t>Submission of Supplemental Project for inclusion in the Local Plan 2/12/2026</a:t>
            </a:r>
            <a:endParaRPr lang="en-US" sz="1400" dirty="0"/>
          </a:p>
          <a:p>
            <a:endParaRPr lang="en-US" sz="1400" dirty="0"/>
          </a:p>
          <a:p>
            <a:r>
              <a:rPr lang="en-US" sz="1400" b="1" dirty="0"/>
              <a:t>Proposed Solution:  </a:t>
            </a:r>
            <a:endParaRPr lang="en-US" sz="1400" dirty="0"/>
          </a:p>
          <a:p>
            <a:r>
              <a:rPr lang="en-US" sz="1400" b="1" dirty="0"/>
              <a:t>Hassle Switch 138kV: </a:t>
            </a:r>
            <a:r>
              <a:rPr lang="en-US" sz="1400" dirty="0"/>
              <a:t>Cut into the Kenzie Creek - Valley 138kV line and install a new 138kV phase over phase switch to serve approximately 5.14 MVA of new load. AEP will own the first span to the structure inside the customer's station. Fiber will be installed on the new line and metering will be installed on the low side of the transformer.. Estimated Cost: $3.719 M. (s3765.1)</a:t>
            </a:r>
          </a:p>
          <a:p>
            <a:r>
              <a:rPr lang="en-US" sz="1400" b="1" dirty="0"/>
              <a:t>Transmission Cost Estimate:  </a:t>
            </a:r>
            <a:r>
              <a:rPr lang="en-US" sz="1400" dirty="0"/>
              <a:t>$3.719 M</a:t>
            </a:r>
          </a:p>
          <a:p>
            <a:r>
              <a:rPr lang="en-US" sz="1400" b="1" dirty="0"/>
              <a:t>Alternatives Considered:  </a:t>
            </a:r>
            <a:endParaRPr lang="en-US" sz="1400" dirty="0"/>
          </a:p>
          <a:p>
            <a:r>
              <a:rPr lang="en-US" sz="1400" dirty="0"/>
              <a:t>Considering the location of the customer request and availability of land for the switch, no other viable alternatives were identified.</a:t>
            </a:r>
          </a:p>
          <a:p>
            <a:endParaRPr lang="en-US" sz="1400" b="1" dirty="0"/>
          </a:p>
          <a:p>
            <a:r>
              <a:rPr lang="en-US" sz="1400" b="1" dirty="0"/>
              <a:t>Supplemental Project ID</a:t>
            </a:r>
            <a:r>
              <a:rPr lang="en-US" sz="1400" dirty="0"/>
              <a:t>: s3765.1</a:t>
            </a:r>
          </a:p>
          <a:p>
            <a:r>
              <a:rPr lang="en-US" sz="1400" b="1" dirty="0"/>
              <a:t>Projected In-Service:  </a:t>
            </a:r>
            <a:r>
              <a:rPr lang="en-US" sz="1400" dirty="0"/>
              <a:t>12/01/2025</a:t>
            </a:r>
          </a:p>
          <a:p>
            <a:r>
              <a:rPr lang="en-US" sz="1400" b="1" dirty="0"/>
              <a:t>Project Status:  </a:t>
            </a:r>
            <a:r>
              <a:rPr lang="en-US" sz="1400" dirty="0"/>
              <a:t>Engineering</a:t>
            </a:r>
          </a:p>
        </p:txBody>
      </p:sp>
      <p:grpSp>
        <p:nvGrpSpPr>
          <p:cNvPr id="3" name="Group 2"/>
          <p:cNvGrpSpPr/>
          <p:nvPr/>
        </p:nvGrpSpPr>
        <p:grpSpPr>
          <a:xfrm>
            <a:off x="7239000" y="1295400"/>
            <a:ext cx="4422476" cy="4876800"/>
            <a:chOff x="6472537" y="1371600"/>
            <a:chExt cx="4422476" cy="4876800"/>
          </a:xfrm>
        </p:grpSpPr>
        <p:pic>
          <p:nvPicPr>
            <p:cNvPr id="12" name="Picture 2">
              <a:extLst>
                <a:ext uri="{FF2B5EF4-FFF2-40B4-BE49-F238E27FC236}">
                  <a16:creationId xmlns:a16="http://schemas.microsoft.com/office/drawing/2014/main" id="{402602F6-00BE-B852-A6E4-C937F7C1E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8767" y="3106148"/>
              <a:ext cx="1507609"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CB48FB57-A693-D168-B8D1-8259B0CCA61A}"/>
                </a:ext>
              </a:extLst>
            </p:cNvPr>
            <p:cNvSpPr/>
            <p:nvPr/>
          </p:nvSpPr>
          <p:spPr>
            <a:xfrm>
              <a:off x="6472537" y="1371600"/>
              <a:ext cx="4422476"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204FF641-2C8B-6F35-FA83-0CEEC2FCC760}"/>
                </a:ext>
              </a:extLst>
            </p:cNvPr>
            <p:cNvSpPr txBox="1"/>
            <p:nvPr/>
          </p:nvSpPr>
          <p:spPr>
            <a:xfrm>
              <a:off x="6680893" y="1504668"/>
              <a:ext cx="914400" cy="369332"/>
            </a:xfrm>
            <a:prstGeom prst="rect">
              <a:avLst/>
            </a:prstGeom>
            <a:noFill/>
          </p:spPr>
          <p:txBody>
            <a:bodyPr wrap="square" rtlCol="0">
              <a:spAutoFit/>
            </a:bodyPr>
            <a:lstStyle/>
            <a:p>
              <a:r>
                <a:rPr lang="en-US" dirty="0"/>
                <a:t>Existing</a:t>
              </a:r>
            </a:p>
          </p:txBody>
        </p:sp>
        <p:sp>
          <p:nvSpPr>
            <p:cNvPr id="16" name="TextBox 15">
              <a:extLst>
                <a:ext uri="{FF2B5EF4-FFF2-40B4-BE49-F238E27FC236}">
                  <a16:creationId xmlns:a16="http://schemas.microsoft.com/office/drawing/2014/main" id="{FFBF7AA6-2F19-9A80-E063-01B0425DC6D6}"/>
                </a:ext>
              </a:extLst>
            </p:cNvPr>
            <p:cNvSpPr txBox="1"/>
            <p:nvPr/>
          </p:nvSpPr>
          <p:spPr>
            <a:xfrm>
              <a:off x="6599316" y="3579137"/>
              <a:ext cx="1066800" cy="369332"/>
            </a:xfrm>
            <a:prstGeom prst="rect">
              <a:avLst/>
            </a:prstGeom>
            <a:noFill/>
          </p:spPr>
          <p:txBody>
            <a:bodyPr wrap="square" rtlCol="0">
              <a:spAutoFit/>
            </a:bodyPr>
            <a:lstStyle/>
            <a:p>
              <a:r>
                <a:rPr lang="en-US" dirty="0"/>
                <a:t>Proposed</a:t>
              </a:r>
            </a:p>
          </p:txBody>
        </p:sp>
        <p:sp>
          <p:nvSpPr>
            <p:cNvPr id="17" name="Rectangle 16">
              <a:extLst>
                <a:ext uri="{FF2B5EF4-FFF2-40B4-BE49-F238E27FC236}">
                  <a16:creationId xmlns:a16="http://schemas.microsoft.com/office/drawing/2014/main" id="{74CBA72B-8778-816D-A09E-09ECF13190CC}"/>
                </a:ext>
              </a:extLst>
            </p:cNvPr>
            <p:cNvSpPr/>
            <p:nvPr/>
          </p:nvSpPr>
          <p:spPr>
            <a:xfrm>
              <a:off x="8060076" y="1806240"/>
              <a:ext cx="598116" cy="26937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Colby</a:t>
              </a:r>
            </a:p>
          </p:txBody>
        </p:sp>
        <p:sp>
          <p:nvSpPr>
            <p:cNvPr id="19" name="Rectangle 18">
              <a:extLst>
                <a:ext uri="{FF2B5EF4-FFF2-40B4-BE49-F238E27FC236}">
                  <a16:creationId xmlns:a16="http://schemas.microsoft.com/office/drawing/2014/main" id="{FD89D8E8-2A41-99AC-6A16-EEBBF7F0B7C3}"/>
                </a:ext>
              </a:extLst>
            </p:cNvPr>
            <p:cNvSpPr/>
            <p:nvPr/>
          </p:nvSpPr>
          <p:spPr>
            <a:xfrm>
              <a:off x="7967470" y="2825166"/>
              <a:ext cx="734304" cy="28061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Valley</a:t>
              </a:r>
            </a:p>
          </p:txBody>
        </p:sp>
        <p:sp>
          <p:nvSpPr>
            <p:cNvPr id="20" name="Oval 19">
              <a:extLst>
                <a:ext uri="{FF2B5EF4-FFF2-40B4-BE49-F238E27FC236}">
                  <a16:creationId xmlns:a16="http://schemas.microsoft.com/office/drawing/2014/main" id="{99AD6112-85BD-5325-2C13-371DAD340EAB}"/>
                </a:ext>
              </a:extLst>
            </p:cNvPr>
            <p:cNvSpPr/>
            <p:nvPr/>
          </p:nvSpPr>
          <p:spPr>
            <a:xfrm>
              <a:off x="8746321" y="2824494"/>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ne 75">
              <a:extLst>
                <a:ext uri="{FF2B5EF4-FFF2-40B4-BE49-F238E27FC236}">
                  <a16:creationId xmlns:a16="http://schemas.microsoft.com/office/drawing/2014/main" id="{25D3380C-3E0C-1E3F-FAE3-45384CC36569}"/>
                </a:ext>
              </a:extLst>
            </p:cNvPr>
            <p:cNvSpPr>
              <a:spLocks noChangeShapeType="1"/>
            </p:cNvSpPr>
            <p:nvPr/>
          </p:nvSpPr>
          <p:spPr bwMode="auto">
            <a:xfrm flipH="1">
              <a:off x="8909706" y="2043080"/>
              <a:ext cx="0" cy="874039"/>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 name="Rectangle 21">
              <a:extLst>
                <a:ext uri="{FF2B5EF4-FFF2-40B4-BE49-F238E27FC236}">
                  <a16:creationId xmlns:a16="http://schemas.microsoft.com/office/drawing/2014/main" id="{E4E64D2D-0131-5EFA-2D89-C16577118389}"/>
                </a:ext>
              </a:extLst>
            </p:cNvPr>
            <p:cNvSpPr/>
            <p:nvPr/>
          </p:nvSpPr>
          <p:spPr>
            <a:xfrm>
              <a:off x="8038293" y="4009275"/>
              <a:ext cx="598116" cy="26937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Colby</a:t>
              </a:r>
            </a:p>
          </p:txBody>
        </p:sp>
        <p:sp>
          <p:nvSpPr>
            <p:cNvPr id="23" name="Line 75">
              <a:extLst>
                <a:ext uri="{FF2B5EF4-FFF2-40B4-BE49-F238E27FC236}">
                  <a16:creationId xmlns:a16="http://schemas.microsoft.com/office/drawing/2014/main" id="{A4707EAE-249E-AF1A-9304-91A37EBEDE20}"/>
                </a:ext>
              </a:extLst>
            </p:cNvPr>
            <p:cNvSpPr>
              <a:spLocks noChangeShapeType="1"/>
            </p:cNvSpPr>
            <p:nvPr/>
          </p:nvSpPr>
          <p:spPr bwMode="auto">
            <a:xfrm flipH="1" flipV="1">
              <a:off x="8563489" y="4578771"/>
              <a:ext cx="1" cy="89808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Rectangle 23">
              <a:extLst>
                <a:ext uri="{FF2B5EF4-FFF2-40B4-BE49-F238E27FC236}">
                  <a16:creationId xmlns:a16="http://schemas.microsoft.com/office/drawing/2014/main" id="{B601781C-21C6-66A7-57EA-2882D56F01CE}"/>
                </a:ext>
              </a:extLst>
            </p:cNvPr>
            <p:cNvSpPr/>
            <p:nvPr/>
          </p:nvSpPr>
          <p:spPr>
            <a:xfrm>
              <a:off x="8026543" y="5763073"/>
              <a:ext cx="734304" cy="28061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Valley</a:t>
              </a:r>
            </a:p>
          </p:txBody>
        </p:sp>
        <p:sp>
          <p:nvSpPr>
            <p:cNvPr id="25" name="Oval 24">
              <a:extLst>
                <a:ext uri="{FF2B5EF4-FFF2-40B4-BE49-F238E27FC236}">
                  <a16:creationId xmlns:a16="http://schemas.microsoft.com/office/drawing/2014/main" id="{8E165478-455A-9612-B563-D53FF9B0F30A}"/>
                </a:ext>
              </a:extLst>
            </p:cNvPr>
            <p:cNvSpPr/>
            <p:nvPr/>
          </p:nvSpPr>
          <p:spPr>
            <a:xfrm>
              <a:off x="8424215" y="4344894"/>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D074AA6-2579-5092-EC15-7BF5113BD550}"/>
                </a:ext>
              </a:extLst>
            </p:cNvPr>
            <p:cNvSpPr/>
            <p:nvPr/>
          </p:nvSpPr>
          <p:spPr>
            <a:xfrm>
              <a:off x="8411089" y="5360712"/>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F7A03A8-AFC3-23A1-5494-49D41177D03C}"/>
                </a:ext>
              </a:extLst>
            </p:cNvPr>
            <p:cNvSpPr/>
            <p:nvPr/>
          </p:nvSpPr>
          <p:spPr>
            <a:xfrm>
              <a:off x="8757306" y="1841107"/>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ne 75">
              <a:extLst>
                <a:ext uri="{FF2B5EF4-FFF2-40B4-BE49-F238E27FC236}">
                  <a16:creationId xmlns:a16="http://schemas.microsoft.com/office/drawing/2014/main" id="{417744E0-18F4-7204-BAAC-3E49DEA7D8F5}"/>
                </a:ext>
              </a:extLst>
            </p:cNvPr>
            <p:cNvSpPr>
              <a:spLocks noChangeShapeType="1"/>
            </p:cNvSpPr>
            <p:nvPr/>
          </p:nvSpPr>
          <p:spPr bwMode="auto">
            <a:xfrm flipV="1">
              <a:off x="7647337" y="4989890"/>
              <a:ext cx="783986" cy="5453"/>
            </a:xfrm>
            <a:prstGeom prst="line">
              <a:avLst/>
            </a:prstGeom>
            <a:noFill/>
            <a:ln w="38100">
              <a:solidFill>
                <a:srgbClr val="CC16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 name="Oval 28">
              <a:extLst>
                <a:ext uri="{FF2B5EF4-FFF2-40B4-BE49-F238E27FC236}">
                  <a16:creationId xmlns:a16="http://schemas.microsoft.com/office/drawing/2014/main" id="{F55B0944-DF2D-B8EC-B8D1-D9F87E4D4F3C}"/>
                </a:ext>
              </a:extLst>
            </p:cNvPr>
            <p:cNvSpPr/>
            <p:nvPr/>
          </p:nvSpPr>
          <p:spPr>
            <a:xfrm>
              <a:off x="8424215" y="4837490"/>
              <a:ext cx="304800" cy="304800"/>
            </a:xfrm>
            <a:prstGeom prst="ellipse">
              <a:avLst/>
            </a:prstGeom>
            <a:solidFill>
              <a:srgbClr val="CC1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AB42908-D9BA-E5A5-B89F-18CA1897D4B6}"/>
                </a:ext>
              </a:extLst>
            </p:cNvPr>
            <p:cNvSpPr/>
            <p:nvPr/>
          </p:nvSpPr>
          <p:spPr>
            <a:xfrm>
              <a:off x="8754792" y="4844257"/>
              <a:ext cx="734304" cy="29126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Hassle Switch</a:t>
              </a:r>
            </a:p>
          </p:txBody>
        </p:sp>
        <p:sp>
          <p:nvSpPr>
            <p:cNvPr id="31" name="Oval 30">
              <a:extLst>
                <a:ext uri="{FF2B5EF4-FFF2-40B4-BE49-F238E27FC236}">
                  <a16:creationId xmlns:a16="http://schemas.microsoft.com/office/drawing/2014/main" id="{7293CA73-B968-7332-CCE4-8CC007BAF98C}"/>
                </a:ext>
              </a:extLst>
            </p:cNvPr>
            <p:cNvSpPr/>
            <p:nvPr/>
          </p:nvSpPr>
          <p:spPr>
            <a:xfrm>
              <a:off x="7505555" y="4844257"/>
              <a:ext cx="304800" cy="304800"/>
            </a:xfrm>
            <a:prstGeom prst="ellipse">
              <a:avLst/>
            </a:prstGeom>
            <a:solidFill>
              <a:srgbClr val="CC1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C28956-2C90-B759-C529-21CC106A8C22}"/>
                </a:ext>
              </a:extLst>
            </p:cNvPr>
            <p:cNvSpPr/>
            <p:nvPr/>
          </p:nvSpPr>
          <p:spPr>
            <a:xfrm>
              <a:off x="6703562" y="4887570"/>
              <a:ext cx="734304"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Glenwood (MEC)</a:t>
              </a:r>
            </a:p>
          </p:txBody>
        </p:sp>
      </p:grpSp>
      <p:sp>
        <p:nvSpPr>
          <p:cNvPr id="4" name="Footer Placeholder 2">
            <a:extLst>
              <a:ext uri="{FF2B5EF4-FFF2-40B4-BE49-F238E27FC236}">
                <a16:creationId xmlns:a16="http://schemas.microsoft.com/office/drawing/2014/main" id="{7EAD56BC-2BE9-4D7E-7201-763E31304916}"/>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170908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11030" y="533401"/>
            <a:ext cx="10969943" cy="5592764"/>
          </a:xfrm>
        </p:spPr>
        <p:txBody>
          <a:bodyPr/>
          <a:lstStyle/>
          <a:p>
            <a:pPr marL="0" indent="0">
              <a:buNone/>
            </a:pPr>
            <a:r>
              <a:rPr lang="en-US" dirty="0"/>
              <a:t>Revision History</a:t>
            </a:r>
          </a:p>
          <a:p>
            <a:pPr marL="0" indent="0">
              <a:buNone/>
            </a:pPr>
            <a:r>
              <a:rPr lang="en-US" sz="2400" dirty="0"/>
              <a:t>01/22/2026 – V1 Added slides #1-7: s3750.1-4, </a:t>
            </a:r>
            <a:r>
              <a:rPr lang="en-US" sz="2400" dirty="0">
                <a:ea typeface="Calibri"/>
                <a:cs typeface="Calibri"/>
              </a:rPr>
              <a:t>s3608.1-7.</a:t>
            </a:r>
            <a:endParaRPr lang="en-US" sz="2400" dirty="0"/>
          </a:p>
          <a:p>
            <a:pPr marL="0" indent="0">
              <a:buNone/>
            </a:pPr>
            <a:r>
              <a:rPr lang="en-US" sz="2400" dirty="0"/>
              <a:t>02/12/2026 – V2 Added slides #8-xx: s3762.1</a:t>
            </a:r>
            <a:r>
              <a:rPr lang="en-US" sz="2400" dirty="0">
                <a:ea typeface="Calibri"/>
                <a:cs typeface="Calibri"/>
              </a:rPr>
              <a:t>., </a:t>
            </a:r>
            <a:r>
              <a:rPr lang="en-US" sz="2400" dirty="0"/>
              <a:t>s3763.1, s3764.1-2, s3765.1.</a:t>
            </a:r>
          </a:p>
          <a:p>
            <a:pPr marL="0" indent="0">
              <a:buNone/>
            </a:pPr>
            <a:r>
              <a:rPr lang="en-US" sz="2400" dirty="0"/>
              <a:t>03/03/2026 – V3 removed s3762.1 relevant slides due to AEP-2024-OH039 </a:t>
            </a:r>
            <a:r>
              <a:rPr lang="en-US" sz="2400" dirty="0" err="1"/>
              <a:t>idvs</a:t>
            </a:r>
            <a:r>
              <a:rPr lang="en-US" sz="2400" dirty="0"/>
              <a:t> correction.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p:txBody>
      </p:sp>
      <p:sp>
        <p:nvSpPr>
          <p:cNvPr id="5" name="Slide Number Placeholder 4"/>
          <p:cNvSpPr>
            <a:spLocks noGrp="1"/>
          </p:cNvSpPr>
          <p:nvPr>
            <p:ph type="sldNum" sz="quarter" idx="12"/>
          </p:nvPr>
        </p:nvSpPr>
        <p:spPr/>
        <p:txBody>
          <a:bodyPr/>
          <a:lstStyle/>
          <a:p>
            <a:fld id="{3B3A6CE7-D2AA-49F6-9CE7-1DD64EACA355}" type="slidenum">
              <a:rPr lang="en-US" smtClean="0"/>
              <a:t>14</a:t>
            </a:fld>
            <a:endParaRPr lang="en-US"/>
          </a:p>
        </p:txBody>
      </p:sp>
      <p:sp>
        <p:nvSpPr>
          <p:cNvPr id="7" name="Footer Placeholder 2">
            <a:extLst>
              <a:ext uri="{FF2B5EF4-FFF2-40B4-BE49-F238E27FC236}">
                <a16:creationId xmlns:a16="http://schemas.microsoft.com/office/drawing/2014/main" id="{625E54CC-4A56-1E6D-6C25-9503F6DA2EE2}"/>
              </a:ext>
            </a:extLst>
          </p:cNvPr>
          <p:cNvSpPr txBox="1">
            <a:spLocks/>
          </p:cNvSpPr>
          <p:nvPr/>
        </p:nvSpPr>
        <p:spPr>
          <a:xfrm>
            <a:off x="1" y="6379534"/>
            <a:ext cx="3859213"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a:t>AEP Local Plan 2026</a:t>
            </a:r>
          </a:p>
        </p:txBody>
      </p:sp>
    </p:spTree>
    <p:extLst>
      <p:ext uri="{BB962C8B-B14F-4D97-AF65-F5344CB8AC3E}">
        <p14:creationId xmlns:p14="http://schemas.microsoft.com/office/powerpoint/2010/main" val="69945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248F0D-41CA-52E2-6B21-C94FE988E35B}"/>
              </a:ext>
            </a:extLst>
          </p:cNvPr>
          <p:cNvPicPr>
            <a:picLocks noChangeAspect="1"/>
          </p:cNvPicPr>
          <p:nvPr/>
        </p:nvPicPr>
        <p:blipFill>
          <a:blip r:embed="rId3"/>
          <a:stretch>
            <a:fillRect/>
          </a:stretch>
        </p:blipFill>
        <p:spPr>
          <a:xfrm>
            <a:off x="6231982" y="1733257"/>
            <a:ext cx="5154520" cy="3391486"/>
          </a:xfrm>
          <a:prstGeom prst="rect">
            <a:avLst/>
          </a:prstGeom>
        </p:spPr>
      </p:pic>
      <p:sp>
        <p:nvSpPr>
          <p:cNvPr id="2" name="Title 1"/>
          <p:cNvSpPr>
            <a:spLocks noGrp="1"/>
          </p:cNvSpPr>
          <p:nvPr>
            <p:ph type="title"/>
          </p:nvPr>
        </p:nvSpPr>
        <p:spPr/>
        <p:txBody>
          <a:bodyPr>
            <a:normAutofit/>
          </a:bodyPr>
          <a:lstStyle/>
          <a:p>
            <a:pPr algn="r"/>
            <a:r>
              <a:rPr lang="en-US" sz="2000" dirty="0"/>
              <a:t>AEP Transmission Zone M-3 Process</a:t>
            </a:r>
            <a:br>
              <a:rPr lang="en-US" sz="2000" dirty="0"/>
            </a:br>
            <a:r>
              <a:rPr lang="en-US" sz="2000" dirty="0"/>
              <a:t>New Haven, Indiana</a:t>
            </a:r>
          </a:p>
        </p:txBody>
      </p:sp>
      <p:sp>
        <p:nvSpPr>
          <p:cNvPr id="3" name="Content Placeholder 2"/>
          <p:cNvSpPr>
            <a:spLocks noGrp="1"/>
          </p:cNvSpPr>
          <p:nvPr>
            <p:ph sz="half" idx="1"/>
          </p:nvPr>
        </p:nvSpPr>
        <p:spPr>
          <a:xfrm>
            <a:off x="124550" y="1558942"/>
            <a:ext cx="6107432" cy="5145943"/>
          </a:xfrm>
        </p:spPr>
        <p:txBody>
          <a:bodyPr anchor="t">
            <a:noAutofit/>
          </a:bodyPr>
          <a:lstStyle/>
          <a:p>
            <a:r>
              <a:rPr lang="en-US" sz="1400" b="1" dirty="0"/>
              <a:t>Need Number:  </a:t>
            </a:r>
            <a:r>
              <a:rPr lang="en-US" sz="1400" dirty="0"/>
              <a:t>AEP-2023-IM026</a:t>
            </a:r>
          </a:p>
          <a:p>
            <a:r>
              <a:rPr lang="en-US" sz="1400" b="1" dirty="0"/>
              <a:t>Process Stage:  </a:t>
            </a:r>
            <a:r>
              <a:rPr lang="en-US" sz="1400" dirty="0"/>
              <a:t>Submission of Supplemental Project for inclusion in the Local Plan 01/09/2026</a:t>
            </a:r>
          </a:p>
          <a:p>
            <a:r>
              <a:rPr lang="en-US" sz="1400" b="1" dirty="0"/>
              <a:t>Previously Presented: </a:t>
            </a:r>
            <a:r>
              <a:rPr lang="en-US" sz="1400" dirty="0"/>
              <a:t>Need Meeting 09/20/2024, 12/15/2023; Solution Meeting 11/06/2024 </a:t>
            </a:r>
          </a:p>
          <a:p>
            <a:r>
              <a:rPr lang="en-US" sz="1400" b="1" dirty="0"/>
              <a:t>Project Driver:  </a:t>
            </a:r>
            <a:r>
              <a:rPr lang="en-US" sz="1400" dirty="0"/>
              <a:t>Customer Service </a:t>
            </a:r>
          </a:p>
          <a:p>
            <a:r>
              <a:rPr lang="en-US" sz="1400" b="1" dirty="0"/>
              <a:t>Specific Assumption References:  </a:t>
            </a:r>
            <a:endParaRPr lang="en-US" sz="1400" dirty="0"/>
          </a:p>
          <a:p>
            <a:r>
              <a:rPr lang="en-US" sz="1400" dirty="0"/>
              <a:t>AEP Interconnection Guidelines (AEP Assumptions Slide 12)</a:t>
            </a:r>
          </a:p>
          <a:p>
            <a:endParaRPr lang="en-US" sz="1400" dirty="0"/>
          </a:p>
          <a:p>
            <a:pPr>
              <a:spcBef>
                <a:spcPts val="0"/>
              </a:spcBef>
            </a:pPr>
            <a:endParaRPr lang="en-US" altLang="en-US" sz="1400" b="1" dirty="0">
              <a:solidFill>
                <a:srgbClr val="000000"/>
              </a:solidFill>
            </a:endParaRPr>
          </a:p>
          <a:p>
            <a:pPr>
              <a:spcBef>
                <a:spcPts val="0"/>
              </a:spcBef>
            </a:pPr>
            <a:r>
              <a:rPr lang="en-US" altLang="en-US" sz="1400" b="1" dirty="0"/>
              <a:t>Problem Statement:</a:t>
            </a:r>
            <a:br>
              <a:rPr lang="en-US" altLang="en-US" sz="1400" b="1" u="sng" kern="0" dirty="0"/>
            </a:br>
            <a:r>
              <a:rPr lang="en-US" sz="1400" dirty="0"/>
              <a:t>A customer has requested a new delivery point in New Haven Indiana for up to 480 MW by November 2026. This customer will begin to increase this load from 480MW to 1200MW by July 2029. </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6502" y="1623260"/>
            <a:ext cx="728630" cy="207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7924800" y="5438776"/>
            <a:ext cx="2165334" cy="1200150"/>
            <a:chOff x="7389812" y="4267200"/>
            <a:chExt cx="3480828" cy="1882103"/>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9812" y="4267200"/>
              <a:ext cx="3480828" cy="188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324306" y="4615778"/>
              <a:ext cx="167948" cy="2041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tar: 5 Points 5">
            <a:extLst>
              <a:ext uri="{FF2B5EF4-FFF2-40B4-BE49-F238E27FC236}">
                <a16:creationId xmlns:a16="http://schemas.microsoft.com/office/drawing/2014/main" id="{6B8E169F-EDBD-357D-970D-719A04EDC75E}"/>
              </a:ext>
            </a:extLst>
          </p:cNvPr>
          <p:cNvSpPr/>
          <p:nvPr/>
        </p:nvSpPr>
        <p:spPr>
          <a:xfrm>
            <a:off x="7086600" y="2430880"/>
            <a:ext cx="251048" cy="228600"/>
          </a:xfrm>
          <a:prstGeom prst="star5">
            <a:avLst/>
          </a:prstGeom>
          <a:solidFill>
            <a:srgbClr val="FF0000"/>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7D3154-A379-4965-4430-DE02D4F9C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13" name="Rectangle 12"/>
          <p:cNvSpPr/>
          <p:nvPr/>
        </p:nvSpPr>
        <p:spPr>
          <a:xfrm>
            <a:off x="5919450" y="6400029"/>
            <a:ext cx="263213" cy="276999"/>
          </a:xfrm>
          <a:prstGeom prst="rect">
            <a:avLst/>
          </a:prstGeom>
        </p:spPr>
        <p:txBody>
          <a:bodyPr wrap="none">
            <a:spAutoFit/>
          </a:bodyPr>
          <a:lstStyle/>
          <a:p>
            <a:pPr algn="ctr"/>
            <a:fld id="{3B3A6CE7-D2AA-49F6-9CE7-1DD64EACA355}" type="slidenum">
              <a:rPr lang="en-US" sz="1200"/>
              <a:pPr algn="ctr"/>
              <a:t>2</a:t>
            </a:fld>
            <a:endParaRPr lang="en-US" sz="1200" dirty="0"/>
          </a:p>
        </p:txBody>
      </p:sp>
      <p:sp>
        <p:nvSpPr>
          <p:cNvPr id="16" name="Footer Placeholder 2"/>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336016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dirty="0"/>
              <a:t>AEP Transmission Zone M-3 Process</a:t>
            </a:r>
            <a:br>
              <a:rPr lang="en-US" sz="2000" dirty="0"/>
            </a:br>
            <a:r>
              <a:rPr lang="en-US" sz="2000" dirty="0"/>
              <a:t>New Haven, Indiana</a:t>
            </a:r>
          </a:p>
        </p:txBody>
      </p:sp>
      <p:sp>
        <p:nvSpPr>
          <p:cNvPr id="3" name="Content Placeholder 2"/>
          <p:cNvSpPr>
            <a:spLocks noGrp="1"/>
          </p:cNvSpPr>
          <p:nvPr>
            <p:ph sz="half" idx="1"/>
          </p:nvPr>
        </p:nvSpPr>
        <p:spPr>
          <a:xfrm>
            <a:off x="159874" y="878574"/>
            <a:ext cx="6399187" cy="5582157"/>
          </a:xfrm>
        </p:spPr>
        <p:txBody>
          <a:bodyPr anchor="t">
            <a:noAutofit/>
          </a:bodyPr>
          <a:lstStyle/>
          <a:p>
            <a:r>
              <a:rPr lang="en-US" sz="1400" b="1" dirty="0"/>
              <a:t>Need number(s):  </a:t>
            </a:r>
            <a:r>
              <a:rPr lang="en-US" sz="1400" dirty="0"/>
              <a:t>AEP-2023-IM026</a:t>
            </a:r>
          </a:p>
          <a:p>
            <a:r>
              <a:rPr lang="en-US" sz="1400" b="1" dirty="0"/>
              <a:t>Process Stage:  </a:t>
            </a:r>
            <a:r>
              <a:rPr lang="en-US" sz="1400" dirty="0"/>
              <a:t>Submission of Supplemental Project for inclusion in the Local Plan 01/09/2026</a:t>
            </a:r>
          </a:p>
          <a:p>
            <a:r>
              <a:rPr lang="en-US" sz="1400" b="1" dirty="0"/>
              <a:t>Proposed Solution:  </a:t>
            </a:r>
            <a:endParaRPr lang="en-US" sz="1400" dirty="0"/>
          </a:p>
          <a:p>
            <a:r>
              <a:rPr lang="en-US" sz="1400" b="1" dirty="0"/>
              <a:t>Allen Station: </a:t>
            </a:r>
            <a:r>
              <a:rPr lang="en-US" sz="1400" dirty="0"/>
              <a:t>Expand Allen station with 2x additional 345/138kV transformers. Install 3x 345kV breaker and 3x 138kV breaker for transformer protection. Land purchase for station expansion is included. The transformers are added for overloads identified under N-1-1 analysis for loss of Robison Park Transformer #5 and Allen Transformer #2, or N-1-1 loss of both existing transformers at Allen station.. Estimated Cost: $58.5 M (s3750.1)</a:t>
            </a:r>
          </a:p>
          <a:p>
            <a:r>
              <a:rPr lang="en-US" sz="1400" b="1" dirty="0"/>
              <a:t>Zodiac Station: </a:t>
            </a:r>
            <a:r>
              <a:rPr lang="en-US" sz="1400" dirty="0"/>
              <a:t>Install greenfield 138kv breaker and a half station. Zodiac 138kV station will include 8-138kV AEP circuit exits and customer terminations to 5 customer buildings. . Estimated Cost: $38.1 M (s3750.2)</a:t>
            </a:r>
          </a:p>
          <a:p>
            <a:r>
              <a:rPr lang="en-US" sz="1400" b="1" dirty="0"/>
              <a:t>Allen-Zodiac 138kV Lines: </a:t>
            </a:r>
            <a:r>
              <a:rPr lang="en-US" sz="1400" dirty="0"/>
              <a:t>Cut into 2x existing double circuit 138kV lines, (4x circuits total) and install 4x double circuit 0.2 mile extension to new Zodiac 138kV station. Rebuild both ~3.7 mile 138kV double circuit lines from Allen-Zodiac Station (~7.4 mile double circuit total).. Estimated Cost: $44 M (s3750.3)</a:t>
            </a:r>
          </a:p>
          <a:p>
            <a:r>
              <a:rPr lang="en-US" sz="1400" b="1" dirty="0"/>
              <a:t>Customer Radials: </a:t>
            </a:r>
            <a:r>
              <a:rPr lang="en-US" sz="1400" dirty="0"/>
              <a:t>Install 5x double circuit 138kV ~0.75 mile radials to customer owned stations from Zodiac station with fiber. . Estimated Cost: $28.5 M (s3750.4)</a:t>
            </a:r>
          </a:p>
          <a:p>
            <a:r>
              <a:rPr lang="en-US" dirty="0"/>
              <a:t> </a:t>
            </a:r>
          </a:p>
          <a:p>
            <a:r>
              <a:rPr lang="en-US" b="1" dirty="0"/>
              <a:t>Transmission Cost Estimate:  </a:t>
            </a:r>
            <a:r>
              <a:rPr lang="en-US" dirty="0"/>
              <a:t>$169.1 M</a:t>
            </a:r>
          </a:p>
        </p:txBody>
      </p:sp>
      <p:pic>
        <p:nvPicPr>
          <p:cNvPr id="11" name="Picture 10">
            <a:extLst>
              <a:ext uri="{FF2B5EF4-FFF2-40B4-BE49-F238E27FC236}">
                <a16:creationId xmlns:a16="http://schemas.microsoft.com/office/drawing/2014/main" id="{1A7D3154-A379-4965-4430-DE02D4F9C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13" name="Rectangle 12"/>
          <p:cNvSpPr/>
          <p:nvPr/>
        </p:nvSpPr>
        <p:spPr>
          <a:xfrm>
            <a:off x="5919450" y="6400029"/>
            <a:ext cx="263213" cy="276999"/>
          </a:xfrm>
          <a:prstGeom prst="rect">
            <a:avLst/>
          </a:prstGeom>
        </p:spPr>
        <p:txBody>
          <a:bodyPr wrap="none">
            <a:spAutoFit/>
          </a:bodyPr>
          <a:lstStyle/>
          <a:p>
            <a:pPr algn="ctr"/>
            <a:fld id="{3B3A6CE7-D2AA-49F6-9CE7-1DD64EACA355}" type="slidenum">
              <a:rPr lang="en-US" sz="1200"/>
              <a:pPr algn="ctr"/>
              <a:t>3</a:t>
            </a:fld>
            <a:endParaRPr lang="en-US" sz="1200" dirty="0"/>
          </a:p>
        </p:txBody>
      </p:sp>
      <p:pic>
        <p:nvPicPr>
          <p:cNvPr id="102" name="Picture 101"/>
          <p:cNvPicPr>
            <a:picLocks noChangeAspect="1"/>
          </p:cNvPicPr>
          <p:nvPr/>
        </p:nvPicPr>
        <p:blipFill>
          <a:blip r:embed="rId4"/>
          <a:stretch>
            <a:fillRect/>
          </a:stretch>
        </p:blipFill>
        <p:spPr>
          <a:xfrm>
            <a:off x="6467905" y="1447801"/>
            <a:ext cx="5722508" cy="5379493"/>
          </a:xfrm>
          <a:prstGeom prst="rect">
            <a:avLst/>
          </a:prstGeom>
        </p:spPr>
      </p:pic>
      <p:pic>
        <p:nvPicPr>
          <p:cNvPr id="103" name="Picture 102"/>
          <p:cNvPicPr>
            <a:picLocks noChangeAspect="1"/>
          </p:cNvPicPr>
          <p:nvPr/>
        </p:nvPicPr>
        <p:blipFill>
          <a:blip r:embed="rId5"/>
          <a:stretch>
            <a:fillRect/>
          </a:stretch>
        </p:blipFill>
        <p:spPr>
          <a:xfrm>
            <a:off x="10346451" y="1066800"/>
            <a:ext cx="1843962" cy="1623466"/>
          </a:xfrm>
          <a:prstGeom prst="rect">
            <a:avLst/>
          </a:prstGeom>
        </p:spPr>
      </p:pic>
      <p:sp>
        <p:nvSpPr>
          <p:cNvPr id="4" name="Footer Placeholder 2">
            <a:extLst>
              <a:ext uri="{FF2B5EF4-FFF2-40B4-BE49-F238E27FC236}">
                <a16:creationId xmlns:a16="http://schemas.microsoft.com/office/drawing/2014/main" id="{70E0EF5E-2467-272A-905C-2000B6F2815B}"/>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385717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dirty="0"/>
              <a:t>AEP Transmission Zone M-3 Process</a:t>
            </a:r>
            <a:br>
              <a:rPr lang="en-US" sz="2000" dirty="0"/>
            </a:br>
            <a:r>
              <a:rPr lang="en-US" sz="2000" dirty="0"/>
              <a:t>New Haven, Indiana</a:t>
            </a:r>
          </a:p>
        </p:txBody>
      </p:sp>
      <p:sp>
        <p:nvSpPr>
          <p:cNvPr id="3" name="Content Placeholder 2"/>
          <p:cNvSpPr>
            <a:spLocks noGrp="1"/>
          </p:cNvSpPr>
          <p:nvPr>
            <p:ph sz="half" idx="1"/>
          </p:nvPr>
        </p:nvSpPr>
        <p:spPr>
          <a:xfrm>
            <a:off x="159876" y="878574"/>
            <a:ext cx="5187665" cy="5582157"/>
          </a:xfrm>
        </p:spPr>
        <p:txBody>
          <a:bodyPr anchor="t">
            <a:noAutofit/>
          </a:bodyPr>
          <a:lstStyle/>
          <a:p>
            <a:pPr>
              <a:spcBef>
                <a:spcPts val="0"/>
              </a:spcBef>
              <a:defRPr/>
            </a:pPr>
            <a:r>
              <a:rPr lang="en-US" sz="1400" b="1" dirty="0"/>
              <a:t>Need number(s):  </a:t>
            </a:r>
            <a:r>
              <a:rPr lang="en-US" sz="1400" dirty="0"/>
              <a:t>AEP-2023-IM026</a:t>
            </a:r>
          </a:p>
          <a:p>
            <a:pPr>
              <a:spcBef>
                <a:spcPts val="0"/>
              </a:spcBef>
              <a:defRPr/>
            </a:pPr>
            <a:r>
              <a:rPr lang="en-US" sz="1400" b="1" dirty="0"/>
              <a:t>Process Stage</a:t>
            </a:r>
            <a:r>
              <a:rPr lang="en-US" sz="1400" dirty="0"/>
              <a:t>:  Submission of Supplemental Project for inclusion in the Local Plan 01/09/2026</a:t>
            </a:r>
          </a:p>
          <a:p>
            <a:pPr>
              <a:spcBef>
                <a:spcPts val="0"/>
              </a:spcBef>
            </a:pPr>
            <a:endParaRPr lang="en-US" altLang="en-US" sz="1400" b="1" dirty="0">
              <a:solidFill>
                <a:srgbClr val="000000"/>
              </a:solidFill>
            </a:endParaRPr>
          </a:p>
          <a:p>
            <a:r>
              <a:rPr lang="en-US" sz="1400" b="1" dirty="0"/>
              <a:t>Alternatives Considered:  </a:t>
            </a:r>
            <a:endParaRPr lang="en-US" sz="1400" dirty="0"/>
          </a:p>
          <a:p>
            <a:r>
              <a:rPr lang="en-US" sz="1400" dirty="0"/>
              <a:t>A project alternate would be to serve the customer off 345kV at Allen station instead of the 138kV. This would ultimately include an Allen station expansion with 3x 345kV breakers, ~3.7 miles of greenfield double circuit 345kV from Allen station to Zodiac station. The greenfield Zodiac station would be comprised of a high side 8x 345kV breaker and a half, 4x 345/138kV step down transformers and 18x 138kV low side breaker and a half. Customer radials from Zodiac would still be required. Due to the time required for 345kV greenfield, the higher loadings on the 345k with this alternate, and the customer’s site location being adjacent to existing 138kV this alternate was not chosen. </a:t>
            </a:r>
          </a:p>
          <a:p>
            <a:r>
              <a:rPr lang="en-US" sz="1400" dirty="0"/>
              <a:t>Project Alternate Cost: $214M</a:t>
            </a:r>
          </a:p>
          <a:p>
            <a:endParaRPr lang="en-US" sz="1400" dirty="0"/>
          </a:p>
          <a:p>
            <a:r>
              <a:rPr lang="en-US" sz="1400" b="1" dirty="0"/>
              <a:t>Supplemental Project ID</a:t>
            </a:r>
            <a:r>
              <a:rPr lang="en-US" sz="1400" dirty="0"/>
              <a:t>: s3750.1-4</a:t>
            </a:r>
          </a:p>
          <a:p>
            <a:r>
              <a:rPr lang="en-US" sz="1400" b="1" dirty="0"/>
              <a:t>Projected In-Service:  </a:t>
            </a:r>
            <a:r>
              <a:rPr lang="en-US" sz="1400" dirty="0"/>
              <a:t>07/01/2029</a:t>
            </a:r>
          </a:p>
          <a:p>
            <a:r>
              <a:rPr lang="en-US" sz="1400" b="1" dirty="0"/>
              <a:t>Project Status:  </a:t>
            </a:r>
            <a:r>
              <a:rPr lang="en-US" sz="1400" dirty="0"/>
              <a:t>Scoping</a:t>
            </a:r>
          </a:p>
        </p:txBody>
      </p:sp>
      <p:pic>
        <p:nvPicPr>
          <p:cNvPr id="11" name="Picture 10">
            <a:extLst>
              <a:ext uri="{FF2B5EF4-FFF2-40B4-BE49-F238E27FC236}">
                <a16:creationId xmlns:a16="http://schemas.microsoft.com/office/drawing/2014/main" id="{1A7D3154-A379-4965-4430-DE02D4F9C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13" name="Rectangle 12"/>
          <p:cNvSpPr/>
          <p:nvPr/>
        </p:nvSpPr>
        <p:spPr>
          <a:xfrm>
            <a:off x="5919450" y="6400029"/>
            <a:ext cx="263213" cy="276999"/>
          </a:xfrm>
          <a:prstGeom prst="rect">
            <a:avLst/>
          </a:prstGeom>
        </p:spPr>
        <p:txBody>
          <a:bodyPr wrap="none">
            <a:spAutoFit/>
          </a:bodyPr>
          <a:lstStyle/>
          <a:p>
            <a:pPr algn="ctr"/>
            <a:fld id="{3B3A6CE7-D2AA-49F6-9CE7-1DD64EACA355}" type="slidenum">
              <a:rPr lang="en-US" sz="1200"/>
              <a:pPr algn="ctr"/>
              <a:t>4</a:t>
            </a:fld>
            <a:endParaRPr lang="en-US" sz="1200" dirty="0"/>
          </a:p>
        </p:txBody>
      </p:sp>
      <p:pic>
        <p:nvPicPr>
          <p:cNvPr id="14" name="Picture 13"/>
          <p:cNvPicPr>
            <a:picLocks noChangeAspect="1"/>
          </p:cNvPicPr>
          <p:nvPr/>
        </p:nvPicPr>
        <p:blipFill>
          <a:blip r:embed="rId4"/>
          <a:stretch>
            <a:fillRect/>
          </a:stretch>
        </p:blipFill>
        <p:spPr>
          <a:xfrm>
            <a:off x="6467905" y="1447801"/>
            <a:ext cx="5722508" cy="5379493"/>
          </a:xfrm>
          <a:prstGeom prst="rect">
            <a:avLst/>
          </a:prstGeom>
        </p:spPr>
      </p:pic>
      <p:pic>
        <p:nvPicPr>
          <p:cNvPr id="17" name="Picture 16"/>
          <p:cNvPicPr>
            <a:picLocks noChangeAspect="1"/>
          </p:cNvPicPr>
          <p:nvPr/>
        </p:nvPicPr>
        <p:blipFill>
          <a:blip r:embed="rId5"/>
          <a:stretch>
            <a:fillRect/>
          </a:stretch>
        </p:blipFill>
        <p:spPr>
          <a:xfrm>
            <a:off x="10346451" y="1066800"/>
            <a:ext cx="1843962" cy="1623466"/>
          </a:xfrm>
          <a:prstGeom prst="rect">
            <a:avLst/>
          </a:prstGeom>
        </p:spPr>
      </p:pic>
      <p:sp>
        <p:nvSpPr>
          <p:cNvPr id="4" name="Footer Placeholder 2">
            <a:extLst>
              <a:ext uri="{FF2B5EF4-FFF2-40B4-BE49-F238E27FC236}">
                <a16:creationId xmlns:a16="http://schemas.microsoft.com/office/drawing/2014/main" id="{A45C3D2B-1B42-B9E8-87E9-45F7CF08E2D9}"/>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395189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dirty="0"/>
              <a:t>AEP Transmission Zone M-3 Process</a:t>
            </a:r>
            <a:br>
              <a:rPr lang="en-US" sz="2000" dirty="0"/>
            </a:br>
            <a:r>
              <a:rPr lang="en-US" sz="2000" dirty="0"/>
              <a:t>Greentown, IN</a:t>
            </a:r>
          </a:p>
        </p:txBody>
      </p:sp>
      <p:sp>
        <p:nvSpPr>
          <p:cNvPr id="3" name="Content Placeholder 2"/>
          <p:cNvSpPr>
            <a:spLocks noGrp="1"/>
          </p:cNvSpPr>
          <p:nvPr>
            <p:ph sz="half" idx="1"/>
          </p:nvPr>
        </p:nvSpPr>
        <p:spPr>
          <a:xfrm>
            <a:off x="146334" y="788422"/>
            <a:ext cx="5949666" cy="5818589"/>
          </a:xfrm>
        </p:spPr>
        <p:txBody>
          <a:bodyPr anchor="ctr">
            <a:noAutofit/>
          </a:bodyPr>
          <a:lstStyle/>
          <a:p>
            <a:pPr>
              <a:spcBef>
                <a:spcPts val="0"/>
              </a:spcBef>
              <a:defRPr/>
            </a:pPr>
            <a:r>
              <a:rPr lang="en-US" sz="1200" b="1" dirty="0"/>
              <a:t>Need Number: </a:t>
            </a:r>
            <a:r>
              <a:rPr lang="en-US" sz="1200" dirty="0"/>
              <a:t>AEP-2024-IM018</a:t>
            </a:r>
          </a:p>
          <a:p>
            <a:pPr>
              <a:spcBef>
                <a:spcPts val="0"/>
              </a:spcBef>
              <a:defRPr/>
            </a:pPr>
            <a:r>
              <a:rPr lang="en-US" altLang="en-US" sz="1200" b="1" dirty="0"/>
              <a:t>Process Stage</a:t>
            </a:r>
            <a:r>
              <a:rPr lang="en-US" sz="1200" b="1" dirty="0"/>
              <a:t>: </a:t>
            </a:r>
            <a:r>
              <a:rPr lang="en-US" sz="1200" dirty="0"/>
              <a:t>Submission of Supplemental Project for inclusion in the Local Plan 1/22/2026</a:t>
            </a:r>
          </a:p>
          <a:p>
            <a:pPr>
              <a:spcBef>
                <a:spcPts val="0"/>
              </a:spcBef>
              <a:defRPr/>
            </a:pPr>
            <a:r>
              <a:rPr lang="en-US" sz="1200" b="1" dirty="0"/>
              <a:t>Previously Presented: </a:t>
            </a:r>
            <a:r>
              <a:rPr lang="en-US" sz="1200" dirty="0"/>
              <a:t>Need Meeting – 12/03/2024; Solutions Meeting: 03/04/2025</a:t>
            </a:r>
          </a:p>
          <a:p>
            <a:pPr>
              <a:spcBef>
                <a:spcPts val="0"/>
              </a:spcBef>
              <a:defRPr/>
            </a:pPr>
            <a:r>
              <a:rPr lang="en-US" altLang="en-US" sz="1200" b="1" dirty="0"/>
              <a:t>Supplemental Project Driver</a:t>
            </a:r>
            <a:r>
              <a:rPr lang="en-US" sz="1200" b="1" dirty="0"/>
              <a:t>: </a:t>
            </a:r>
            <a:r>
              <a:rPr lang="en-US" sz="1200" dirty="0">
                <a:latin typeface="Calibri" panose="020F0502020204030204" pitchFamily="34" charset="0"/>
                <a:ea typeface="Calibri" panose="020F0502020204030204" pitchFamily="34" charset="0"/>
                <a:cs typeface="Times New Roman" panose="02020603050405020304" pitchFamily="18" charset="0"/>
              </a:rPr>
              <a:t>Other</a:t>
            </a:r>
          </a:p>
          <a:p>
            <a:pPr>
              <a:spcBef>
                <a:spcPts val="0"/>
              </a:spcBef>
              <a:defRPr/>
            </a:pPr>
            <a:r>
              <a:rPr lang="en-US" altLang="en-US" sz="1200" b="1" dirty="0"/>
              <a:t>Specific Assumption Reference: </a:t>
            </a:r>
            <a:r>
              <a:rPr lang="en-US" sz="1200" dirty="0">
                <a:latin typeface="Calibri" panose="020F0502020204030204" pitchFamily="34" charset="0"/>
                <a:ea typeface="Calibri" panose="020F0502020204030204" pitchFamily="34" charset="0"/>
                <a:cs typeface="Times New Roman" panose="02020603050405020304" pitchFamily="18" charset="0"/>
              </a:rPr>
              <a:t>Other Requests - AEP Assumptions Slide 16 </a:t>
            </a:r>
            <a:endParaRPr lang="en-US" altLang="en-US" sz="1200" b="1" dirty="0">
              <a:solidFill>
                <a:srgbClr val="000000"/>
              </a:solidFill>
            </a:endParaRPr>
          </a:p>
          <a:p>
            <a:r>
              <a:rPr lang="en-US" altLang="en-US" sz="1200" b="1" dirty="0"/>
              <a:t>Problem Statement:</a:t>
            </a:r>
            <a:br>
              <a:rPr lang="en-US" altLang="en-US" sz="1200" b="1" u="sng" kern="0" dirty="0"/>
            </a:br>
            <a:r>
              <a:rPr lang="en-US" altLang="en-US" sz="1200" kern="0" dirty="0"/>
              <a:t>The following needs are the result of MISO’s request to connect certain portions of their Tranche 2 projects to the PJM transmission system via several AEP locations. Because these MISO requests may result in potential PJM system impacts, AEP is bringing these through the M-3 process to allow PJM to conduct do-no-harm analysis and identify potential planning criteria violations caused by the MISO requests. AEP at this point has not identified any large-scale issues resulting from the MISO proposals. </a:t>
            </a:r>
          </a:p>
          <a:p>
            <a:r>
              <a:rPr lang="en-US" sz="1200" dirty="0"/>
              <a:t>• MISO has requested two new 345kV line interconnections into AEP’s Sullivan station from Fairbanks 345kV and Dresser 345kV. To facilitate this, work will be needed at the PJM Sullivan 765/345kV station.</a:t>
            </a:r>
          </a:p>
          <a:p>
            <a:r>
              <a:rPr lang="en-US" sz="1200" dirty="0"/>
              <a:t>• MISO has requested two new 765kV line interconnections into AEP’s Sorenson station from Greentown 765kV and Lulu 765kV. To facilitate this, work will be needed at the PJM Sorenson 765/345/138kV station.</a:t>
            </a:r>
          </a:p>
          <a:p>
            <a:r>
              <a:rPr lang="en-US" sz="1200" dirty="0"/>
              <a:t>• MISO has requested a new 765KV substation on the Rockport – Sullivan 765kV line. To facilitate this station, work will be needed on the Rockport – Sullivan 765kV PJM asset.</a:t>
            </a:r>
          </a:p>
          <a:p>
            <a:r>
              <a:rPr lang="en-US" sz="1200" dirty="0"/>
              <a:t>• MISO has requested a new station to be constructed to tie the Jefferson – Greentown 765 and the Hanna – Tanners Creek 345kV lines together into a new “</a:t>
            </a:r>
            <a:r>
              <a:rPr lang="en-US" sz="1200" dirty="0" err="1"/>
              <a:t>Gwynneville</a:t>
            </a:r>
            <a:r>
              <a:rPr lang="en-US" sz="1200" dirty="0"/>
              <a:t>” 345kV substation. To facilitate this, work will be needed on the Jefferson – Greentown 765kV PJM asset and the Hanna – Tanners Creek 345kV PJM asset.</a:t>
            </a:r>
          </a:p>
          <a:p>
            <a:r>
              <a:rPr lang="en-US" sz="1200" dirty="0"/>
              <a:t>• MISO has requested cutting the Olive – University Park 345kV and Olive – Green Acres 345 kV lines into the existing Babcock 345kV substation. To facilitate this, work will be needed on the Olive – University Park/Green Acres double circuit 345kV line.</a:t>
            </a:r>
          </a:p>
          <a:p>
            <a:r>
              <a:rPr lang="en-US" sz="1200" dirty="0"/>
              <a:t>• MISO requested an in-service date of 06/01/2032.</a:t>
            </a:r>
          </a:p>
        </p:txBody>
      </p:sp>
      <p:pic>
        <p:nvPicPr>
          <p:cNvPr id="11" name="Picture 10">
            <a:extLst>
              <a:ext uri="{FF2B5EF4-FFF2-40B4-BE49-F238E27FC236}">
                <a16:creationId xmlns:a16="http://schemas.microsoft.com/office/drawing/2014/main" id="{1A7D3154-A379-4965-4430-DE02D4F9C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13" name="Rectangle 12"/>
          <p:cNvSpPr/>
          <p:nvPr/>
        </p:nvSpPr>
        <p:spPr>
          <a:xfrm>
            <a:off x="5919450" y="6400029"/>
            <a:ext cx="263213" cy="276999"/>
          </a:xfrm>
          <a:prstGeom prst="rect">
            <a:avLst/>
          </a:prstGeom>
        </p:spPr>
        <p:txBody>
          <a:bodyPr wrap="none">
            <a:spAutoFit/>
          </a:bodyPr>
          <a:lstStyle/>
          <a:p>
            <a:pPr algn="ctr"/>
            <a:fld id="{3B3A6CE7-D2AA-49F6-9CE7-1DD64EACA355}" type="slidenum">
              <a:rPr lang="en-US" sz="1200"/>
              <a:pPr algn="ctr"/>
              <a:t>5</a:t>
            </a:fld>
            <a:endParaRPr lang="en-US" sz="1200" dirty="0"/>
          </a:p>
        </p:txBody>
      </p:sp>
      <p:pic>
        <p:nvPicPr>
          <p:cNvPr id="4" name="Picture 3"/>
          <p:cNvPicPr>
            <a:picLocks noChangeAspect="1"/>
          </p:cNvPicPr>
          <p:nvPr/>
        </p:nvPicPr>
        <p:blipFill>
          <a:blip r:embed="rId4"/>
          <a:stretch>
            <a:fillRect/>
          </a:stretch>
        </p:blipFill>
        <p:spPr>
          <a:xfrm>
            <a:off x="6259921" y="886295"/>
            <a:ext cx="3402653" cy="5790660"/>
          </a:xfrm>
          <a:prstGeom prst="rect">
            <a:avLst/>
          </a:prstGeom>
        </p:spPr>
      </p:pic>
      <p:pic>
        <p:nvPicPr>
          <p:cNvPr id="8" name="Drawing 4" descr="Location Map.png"/>
          <p:cNvPicPr/>
          <p:nvPr/>
        </p:nvPicPr>
        <p:blipFill>
          <a:blip r:embed="rId5"/>
          <a:stretch>
            <a:fillRect/>
          </a:stretch>
        </p:blipFill>
        <p:spPr>
          <a:xfrm>
            <a:off x="9687782" y="2971800"/>
            <a:ext cx="2428019" cy="1447800"/>
          </a:xfrm>
          <a:prstGeom prst="rect">
            <a:avLst/>
          </a:prstGeom>
        </p:spPr>
      </p:pic>
      <p:sp>
        <p:nvSpPr>
          <p:cNvPr id="5" name="Footer Placeholder 2">
            <a:extLst>
              <a:ext uri="{FF2B5EF4-FFF2-40B4-BE49-F238E27FC236}">
                <a16:creationId xmlns:a16="http://schemas.microsoft.com/office/drawing/2014/main" id="{FD901C98-9F2F-08B4-AF96-B3770FC4BEFA}"/>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130793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C0DA09C-C6CD-94C4-97C3-BC7EA1E87587}"/>
              </a:ext>
            </a:extLst>
          </p:cNvPr>
          <p:cNvPicPr>
            <a:picLocks noChangeAspect="1"/>
          </p:cNvPicPr>
          <p:nvPr/>
        </p:nvPicPr>
        <p:blipFill>
          <a:blip r:embed="rId3"/>
          <a:stretch>
            <a:fillRect/>
          </a:stretch>
        </p:blipFill>
        <p:spPr>
          <a:xfrm>
            <a:off x="8452226" y="2903938"/>
            <a:ext cx="3760748" cy="2770102"/>
          </a:xfrm>
          <a:prstGeom prst="rect">
            <a:avLst/>
          </a:prstGeom>
        </p:spPr>
      </p:pic>
      <p:pic>
        <p:nvPicPr>
          <p:cNvPr id="9" name="Picture 8" descr="A blue and pink circle with a pink line&#10;&#10;AI-generated content may be incorrect.">
            <a:extLst>
              <a:ext uri="{FF2B5EF4-FFF2-40B4-BE49-F238E27FC236}">
                <a16:creationId xmlns:a16="http://schemas.microsoft.com/office/drawing/2014/main" id="{03D1D633-13E8-74A3-1CFB-1265EE9BBF06}"/>
              </a:ext>
            </a:extLst>
          </p:cNvPr>
          <p:cNvPicPr>
            <a:picLocks noChangeAspect="1"/>
          </p:cNvPicPr>
          <p:nvPr/>
        </p:nvPicPr>
        <p:blipFill>
          <a:blip r:embed="rId4"/>
          <a:stretch>
            <a:fillRect/>
          </a:stretch>
        </p:blipFill>
        <p:spPr>
          <a:xfrm>
            <a:off x="9169661" y="2053173"/>
            <a:ext cx="2333800" cy="843942"/>
          </a:xfrm>
          <a:prstGeom prst="rect">
            <a:avLst/>
          </a:prstGeom>
        </p:spPr>
      </p:pic>
      <p:pic>
        <p:nvPicPr>
          <p:cNvPr id="5" name="Picture 2">
            <a:extLst>
              <a:ext uri="{FF2B5EF4-FFF2-40B4-BE49-F238E27FC236}">
                <a16:creationId xmlns:a16="http://schemas.microsoft.com/office/drawing/2014/main" id="{876B6D55-D41A-610C-1E40-34B7FB280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055" y="5228334"/>
            <a:ext cx="167389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Content Placeholder 2"/>
          <p:cNvSpPr>
            <a:spLocks noGrp="1"/>
          </p:cNvSpPr>
          <p:nvPr>
            <p:ph sz="half" idx="1"/>
          </p:nvPr>
        </p:nvSpPr>
        <p:spPr>
          <a:xfrm>
            <a:off x="74819" y="538265"/>
            <a:ext cx="5544885" cy="6473071"/>
          </a:xfrm>
        </p:spPr>
        <p:txBody>
          <a:bodyPr>
            <a:noAutofit/>
          </a:bodyPr>
          <a:lstStyle/>
          <a:p>
            <a:pPr>
              <a:spcBef>
                <a:spcPts val="600"/>
              </a:spcBef>
              <a:defRPr/>
            </a:pPr>
            <a:r>
              <a:rPr lang="en-US" sz="1400" b="1" dirty="0"/>
              <a:t>Need Number: </a:t>
            </a:r>
            <a:r>
              <a:rPr lang="en-US" sz="1400" dirty="0"/>
              <a:t>AEP-2024-IM018</a:t>
            </a:r>
            <a:endParaRPr lang="en-US" sz="1400" dirty="0">
              <a:ea typeface="Calibri"/>
              <a:cs typeface="Calibri"/>
            </a:endParaRPr>
          </a:p>
          <a:p>
            <a:pPr>
              <a:spcBef>
                <a:spcPts val="0"/>
              </a:spcBef>
              <a:defRPr/>
            </a:pPr>
            <a:r>
              <a:rPr lang="en-US" altLang="en-US" sz="1400" b="1" dirty="0"/>
              <a:t>Process Stage</a:t>
            </a:r>
            <a:r>
              <a:rPr lang="en-US" sz="1400" b="1" dirty="0"/>
              <a:t>: </a:t>
            </a:r>
            <a:r>
              <a:rPr lang="en-US" sz="1400" dirty="0"/>
              <a:t>Submission of Supplemental Project for inclusion in the Local Plan 1/22/2026</a:t>
            </a:r>
          </a:p>
          <a:p>
            <a:pPr>
              <a:spcBef>
                <a:spcPts val="600"/>
              </a:spcBef>
            </a:pPr>
            <a:r>
              <a:rPr lang="en-US" altLang="en-US" sz="1400" b="1" dirty="0"/>
              <a:t>Proposed Solution:</a:t>
            </a:r>
            <a:endParaRPr lang="en-US" altLang="en-US" sz="1400" b="1" dirty="0">
              <a:ea typeface="Calibri"/>
              <a:cs typeface="Calibri"/>
            </a:endParaRPr>
          </a:p>
          <a:p>
            <a:pPr>
              <a:spcBef>
                <a:spcPts val="600"/>
              </a:spcBef>
            </a:pPr>
            <a:r>
              <a:rPr lang="en-US" altLang="en-US" sz="1400" b="1" u="sng" dirty="0"/>
              <a:t>Sorenson Station</a:t>
            </a:r>
            <a:endParaRPr lang="en-US" altLang="en-US" sz="1400" b="1" u="sng" dirty="0">
              <a:ea typeface="Calibri"/>
              <a:cs typeface="Calibri"/>
            </a:endParaRPr>
          </a:p>
          <a:p>
            <a:pPr>
              <a:spcBef>
                <a:spcPts val="600"/>
              </a:spcBef>
            </a:pPr>
            <a:r>
              <a:rPr lang="en-US" altLang="en-US" sz="1400" dirty="0"/>
              <a:t>At Sorenson 765kV Station, modify Sorenson station to interconnect new 765kV lines Sorenson-Greentown 765kV and Sorenson-Lulu 765kV.(s3608.5) </a:t>
            </a:r>
          </a:p>
          <a:p>
            <a:pPr>
              <a:spcBef>
                <a:spcPts val="600"/>
              </a:spcBef>
            </a:pPr>
            <a:r>
              <a:rPr lang="en-US" altLang="en-US" sz="1400" b="1" u="sng" dirty="0"/>
              <a:t>Sullivan Station</a:t>
            </a:r>
            <a:endParaRPr lang="en-US" altLang="en-US" sz="1400" b="1" u="sng" dirty="0">
              <a:ea typeface="Calibri"/>
              <a:cs typeface="Calibri"/>
            </a:endParaRPr>
          </a:p>
          <a:p>
            <a:pPr>
              <a:spcBef>
                <a:spcPts val="600"/>
              </a:spcBef>
            </a:pPr>
            <a:r>
              <a:rPr lang="en-US" altLang="en-US" sz="1400" dirty="0"/>
              <a:t>At Sullivan 345kV station, modify Sullivan 345kV to interconnect new 345kV lines Sullivan-Fairbanks 345kV #1, Sullivan-Fairbanks #2, Sullivan-Dresser 345kV #1, Sullivan-Dresser 345kV #2. (s3608.6)</a:t>
            </a:r>
            <a:endParaRPr lang="en-US" altLang="en-US" sz="1400" dirty="0">
              <a:ea typeface="Calibri"/>
              <a:cs typeface="Calibri"/>
            </a:endParaRPr>
          </a:p>
          <a:p>
            <a:pPr>
              <a:spcBef>
                <a:spcPts val="600"/>
              </a:spcBef>
            </a:pPr>
            <a:r>
              <a:rPr lang="en-US" altLang="en-US" sz="1400" b="1" u="sng" dirty="0"/>
              <a:t>Sullivan </a:t>
            </a:r>
            <a:r>
              <a:rPr lang="en-US" sz="1400" b="1" u="sng" dirty="0"/>
              <a:t>– </a:t>
            </a:r>
            <a:r>
              <a:rPr lang="en-US" altLang="en-US" sz="1400" b="1" u="sng" dirty="0"/>
              <a:t> Rockport 765kV Line</a:t>
            </a:r>
            <a:endParaRPr lang="en-US" altLang="en-US" sz="1400" b="1" u="sng" dirty="0">
              <a:ea typeface="Calibri"/>
              <a:cs typeface="Calibri"/>
            </a:endParaRPr>
          </a:p>
          <a:p>
            <a:pPr>
              <a:spcBef>
                <a:spcPts val="600"/>
              </a:spcBef>
            </a:pPr>
            <a:r>
              <a:rPr lang="en-US" altLang="en-US" sz="1400" dirty="0"/>
              <a:t>Modify the existing Sullivan-Rockport 765kV line for greenfield Pike County station to cut in. (s3608.1)</a:t>
            </a:r>
            <a:endParaRPr lang="en-US" altLang="en-US" sz="1400" dirty="0">
              <a:ea typeface="Calibri"/>
              <a:cs typeface="Calibri"/>
            </a:endParaRPr>
          </a:p>
          <a:p>
            <a:pPr>
              <a:spcBef>
                <a:spcPts val="600"/>
              </a:spcBef>
            </a:pPr>
            <a:r>
              <a:rPr lang="en-US" altLang="en-US" sz="1400" b="1" u="sng" dirty="0"/>
              <a:t>Jefferson </a:t>
            </a:r>
            <a:r>
              <a:rPr lang="en-US" sz="1400" b="1" u="sng" dirty="0"/>
              <a:t>– </a:t>
            </a:r>
            <a:r>
              <a:rPr lang="en-US" altLang="en-US" sz="1400" b="1" u="sng" dirty="0"/>
              <a:t> Greentown 765kV Line</a:t>
            </a:r>
            <a:endParaRPr lang="en-US" altLang="en-US" sz="1400" b="1" u="sng" dirty="0">
              <a:ea typeface="Calibri"/>
              <a:cs typeface="Calibri"/>
            </a:endParaRPr>
          </a:p>
          <a:p>
            <a:pPr>
              <a:spcBef>
                <a:spcPts val="600"/>
              </a:spcBef>
            </a:pPr>
            <a:r>
              <a:rPr lang="en-US" altLang="en-US" sz="1400" dirty="0"/>
              <a:t>Modify the existing Jefferson-Greentown 765kV line for </a:t>
            </a:r>
            <a:r>
              <a:rPr lang="en-US" altLang="en-US" sz="1400" dirty="0" err="1"/>
              <a:t>Gwynneville</a:t>
            </a:r>
            <a:r>
              <a:rPr lang="en-US" altLang="en-US" sz="1400" dirty="0"/>
              <a:t> station to cut in. (s3608.2)</a:t>
            </a:r>
            <a:endParaRPr lang="en-US" altLang="en-US" sz="1400" dirty="0">
              <a:ea typeface="Calibri"/>
              <a:cs typeface="Calibri"/>
            </a:endParaRPr>
          </a:p>
          <a:p>
            <a:pPr>
              <a:spcBef>
                <a:spcPts val="600"/>
              </a:spcBef>
            </a:pPr>
            <a:r>
              <a:rPr lang="en-US" altLang="en-US" sz="1400" b="1" u="sng" dirty="0"/>
              <a:t>Tanners Creek – Hanna  345kV Line</a:t>
            </a:r>
            <a:endParaRPr lang="en-US" altLang="en-US" sz="1400" b="1" u="sng" dirty="0">
              <a:ea typeface="Calibri"/>
              <a:cs typeface="Calibri"/>
            </a:endParaRPr>
          </a:p>
          <a:p>
            <a:pPr>
              <a:spcBef>
                <a:spcPts val="600"/>
              </a:spcBef>
            </a:pPr>
            <a:r>
              <a:rPr lang="en-US" altLang="en-US" sz="1400" dirty="0"/>
              <a:t>Modify the existing Tanners Creek - Hanna 345kV line for </a:t>
            </a:r>
            <a:r>
              <a:rPr lang="en-US" altLang="en-US" sz="1400" dirty="0" err="1"/>
              <a:t>Gwynneville</a:t>
            </a:r>
            <a:r>
              <a:rPr lang="en-US" altLang="en-US" sz="1400" dirty="0"/>
              <a:t> station to cut in. </a:t>
            </a:r>
            <a:endParaRPr lang="en-US" altLang="en-US" sz="1400" dirty="0">
              <a:ea typeface="Calibri"/>
              <a:cs typeface="Calibri"/>
            </a:endParaRPr>
          </a:p>
          <a:p>
            <a:pPr>
              <a:spcBef>
                <a:spcPts val="600"/>
              </a:spcBef>
            </a:pPr>
            <a:r>
              <a:rPr lang="en-US" sz="1400" dirty="0">
                <a:ea typeface="Calibri"/>
                <a:cs typeface="Calibri"/>
              </a:rPr>
              <a:t>Modify the future </a:t>
            </a:r>
            <a:r>
              <a:rPr lang="en-US" sz="1400" dirty="0" err="1">
                <a:ea typeface="Calibri"/>
                <a:cs typeface="Calibri"/>
              </a:rPr>
              <a:t>Gwynneville</a:t>
            </a:r>
            <a:r>
              <a:rPr lang="en-US" sz="1400" dirty="0">
                <a:ea typeface="Calibri"/>
                <a:cs typeface="Calibri"/>
              </a:rPr>
              <a:t>-Tanners Creek 345kV line for existing station Batesville to cut in. (s3608.3)  </a:t>
            </a:r>
          </a:p>
          <a:p>
            <a:pPr>
              <a:spcBef>
                <a:spcPts val="600"/>
              </a:spcBef>
            </a:pPr>
            <a:endParaRPr lang="en-US" altLang="en-US" dirty="0"/>
          </a:p>
        </p:txBody>
      </p:sp>
      <p:sp>
        <p:nvSpPr>
          <p:cNvPr id="79" name="Title 1"/>
          <p:cNvSpPr>
            <a:spLocks noGrp="1"/>
          </p:cNvSpPr>
          <p:nvPr>
            <p:ph type="title"/>
          </p:nvPr>
        </p:nvSpPr>
        <p:spPr>
          <a:xfrm>
            <a:off x="2118144" y="73768"/>
            <a:ext cx="9829800" cy="838200"/>
          </a:xfrm>
        </p:spPr>
        <p:txBody>
          <a:bodyPr>
            <a:normAutofit/>
          </a:bodyPr>
          <a:lstStyle/>
          <a:p>
            <a:pPr algn="r"/>
            <a:r>
              <a:rPr lang="en-US" sz="2000" dirty="0"/>
              <a:t>AEP Transmission Zone M-3 Process</a:t>
            </a:r>
            <a:br>
              <a:rPr lang="en-US" sz="2000" dirty="0"/>
            </a:br>
            <a:r>
              <a:rPr lang="en-US" sz="2000" dirty="0"/>
              <a:t>MISO Tranche 2 Projects</a:t>
            </a:r>
          </a:p>
        </p:txBody>
      </p:sp>
      <p:sp>
        <p:nvSpPr>
          <p:cNvPr id="12" name="Rectangle 11">
            <a:extLst>
              <a:ext uri="{FF2B5EF4-FFF2-40B4-BE49-F238E27FC236}">
                <a16:creationId xmlns:a16="http://schemas.microsoft.com/office/drawing/2014/main" id="{80E00220-10E9-802D-7807-4A0E44B4E80F}"/>
              </a:ext>
            </a:extLst>
          </p:cNvPr>
          <p:cNvSpPr/>
          <p:nvPr/>
        </p:nvSpPr>
        <p:spPr>
          <a:xfrm>
            <a:off x="8131086" y="5488663"/>
            <a:ext cx="915655" cy="97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2808D02A-BD41-32EC-05EF-CA0C85212DE2}"/>
              </a:ext>
            </a:extLst>
          </p:cNvPr>
          <p:cNvSpPr txBox="1"/>
          <p:nvPr/>
        </p:nvSpPr>
        <p:spPr>
          <a:xfrm>
            <a:off x="9843083" y="837539"/>
            <a:ext cx="1546047" cy="369332"/>
          </a:xfrm>
          <a:prstGeom prst="rect">
            <a:avLst/>
          </a:prstGeom>
          <a:noFill/>
        </p:spPr>
        <p:txBody>
          <a:bodyPr wrap="square" rtlCol="0">
            <a:spAutoFit/>
          </a:bodyPr>
          <a:lstStyle/>
          <a:p>
            <a:r>
              <a:rPr lang="en-US" u="sng"/>
              <a:t>Proposed</a:t>
            </a:r>
          </a:p>
        </p:txBody>
      </p:sp>
      <p:sp>
        <p:nvSpPr>
          <p:cNvPr id="4" name="Rectangle 3">
            <a:extLst>
              <a:ext uri="{FF2B5EF4-FFF2-40B4-BE49-F238E27FC236}">
                <a16:creationId xmlns:a16="http://schemas.microsoft.com/office/drawing/2014/main" id="{48392E8C-5FA3-1A69-72FF-76EC931ADA07}"/>
              </a:ext>
            </a:extLst>
          </p:cNvPr>
          <p:cNvSpPr/>
          <p:nvPr/>
        </p:nvSpPr>
        <p:spPr>
          <a:xfrm>
            <a:off x="5410200" y="457200"/>
            <a:ext cx="381000" cy="81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FB4A7F0-3290-6FE2-4763-FC844AA861B6}"/>
              </a:ext>
            </a:extLst>
          </p:cNvPr>
          <p:cNvSpPr/>
          <p:nvPr/>
        </p:nvSpPr>
        <p:spPr>
          <a:xfrm>
            <a:off x="7621311" y="5518328"/>
            <a:ext cx="447071" cy="677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6D28989-FDE3-2A79-E472-C965188DD28E}"/>
              </a:ext>
            </a:extLst>
          </p:cNvPr>
          <p:cNvSpPr txBox="1"/>
          <p:nvPr/>
        </p:nvSpPr>
        <p:spPr>
          <a:xfrm>
            <a:off x="7599733" y="5434681"/>
            <a:ext cx="457200" cy="215444"/>
          </a:xfrm>
          <a:prstGeom prst="rect">
            <a:avLst/>
          </a:prstGeom>
          <a:noFill/>
        </p:spPr>
        <p:txBody>
          <a:bodyPr wrap="square" rtlCol="0">
            <a:spAutoFit/>
          </a:bodyPr>
          <a:lstStyle/>
          <a:p>
            <a:r>
              <a:rPr lang="en-US" sz="800"/>
              <a:t>765kV</a:t>
            </a:r>
          </a:p>
        </p:txBody>
      </p:sp>
      <p:cxnSp>
        <p:nvCxnSpPr>
          <p:cNvPr id="7" name="Straight Connector 6">
            <a:extLst>
              <a:ext uri="{FF2B5EF4-FFF2-40B4-BE49-F238E27FC236}">
                <a16:creationId xmlns:a16="http://schemas.microsoft.com/office/drawing/2014/main" id="{8D28924D-9735-A712-5F54-D33D445E2202}"/>
              </a:ext>
            </a:extLst>
          </p:cNvPr>
          <p:cNvCxnSpPr>
            <a:cxnSpLocks/>
          </p:cNvCxnSpPr>
          <p:nvPr/>
        </p:nvCxnSpPr>
        <p:spPr>
          <a:xfrm>
            <a:off x="8282858" y="5532615"/>
            <a:ext cx="762000" cy="0"/>
          </a:xfrm>
          <a:prstGeom prst="line">
            <a:avLst/>
          </a:prstGeom>
          <a:ln w="57150">
            <a:solidFill>
              <a:srgbClr val="03D335"/>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C71E69B-9164-2C82-BC13-56558BDE194A}"/>
              </a:ext>
            </a:extLst>
          </p:cNvPr>
          <p:cNvPicPr>
            <a:picLocks noChangeAspect="1"/>
          </p:cNvPicPr>
          <p:nvPr/>
        </p:nvPicPr>
        <p:blipFill>
          <a:blip r:embed="rId6"/>
          <a:stretch>
            <a:fillRect/>
          </a:stretch>
        </p:blipFill>
        <p:spPr>
          <a:xfrm>
            <a:off x="9164500" y="1211075"/>
            <a:ext cx="2072068" cy="1198612"/>
          </a:xfrm>
          <a:prstGeom prst="rect">
            <a:avLst/>
          </a:prstGeom>
        </p:spPr>
      </p:pic>
      <p:pic>
        <p:nvPicPr>
          <p:cNvPr id="24" name="Picture 23">
            <a:extLst>
              <a:ext uri="{FF2B5EF4-FFF2-40B4-BE49-F238E27FC236}">
                <a16:creationId xmlns:a16="http://schemas.microsoft.com/office/drawing/2014/main" id="{38EB1F6F-B804-9C2B-D73B-1ABFF46331F2}"/>
              </a:ext>
            </a:extLst>
          </p:cNvPr>
          <p:cNvPicPr>
            <a:picLocks noChangeAspect="1"/>
          </p:cNvPicPr>
          <p:nvPr/>
        </p:nvPicPr>
        <p:blipFill>
          <a:blip r:embed="rId7"/>
          <a:stretch>
            <a:fillRect/>
          </a:stretch>
        </p:blipFill>
        <p:spPr>
          <a:xfrm>
            <a:off x="5323419" y="3038709"/>
            <a:ext cx="3286742" cy="2765038"/>
          </a:xfrm>
          <a:prstGeom prst="rect">
            <a:avLst/>
          </a:prstGeom>
        </p:spPr>
      </p:pic>
      <p:pic>
        <p:nvPicPr>
          <p:cNvPr id="27" name="Picture 26">
            <a:extLst>
              <a:ext uri="{FF2B5EF4-FFF2-40B4-BE49-F238E27FC236}">
                <a16:creationId xmlns:a16="http://schemas.microsoft.com/office/drawing/2014/main" id="{40959C8A-4113-99CD-ADB4-C93685F8E0E3}"/>
              </a:ext>
            </a:extLst>
          </p:cNvPr>
          <p:cNvPicPr>
            <a:picLocks noChangeAspect="1"/>
          </p:cNvPicPr>
          <p:nvPr/>
        </p:nvPicPr>
        <p:blipFill>
          <a:blip r:embed="rId8"/>
          <a:stretch>
            <a:fillRect/>
          </a:stretch>
        </p:blipFill>
        <p:spPr>
          <a:xfrm>
            <a:off x="5940752" y="1180347"/>
            <a:ext cx="2181732" cy="1262048"/>
          </a:xfrm>
          <a:prstGeom prst="rect">
            <a:avLst/>
          </a:prstGeom>
        </p:spPr>
      </p:pic>
      <p:sp>
        <p:nvSpPr>
          <p:cNvPr id="29" name="TextBox 28">
            <a:extLst>
              <a:ext uri="{FF2B5EF4-FFF2-40B4-BE49-F238E27FC236}">
                <a16:creationId xmlns:a16="http://schemas.microsoft.com/office/drawing/2014/main" id="{526B1D11-9420-2F29-4B74-5A7E934DACC2}"/>
              </a:ext>
            </a:extLst>
          </p:cNvPr>
          <p:cNvSpPr txBox="1"/>
          <p:nvPr/>
        </p:nvSpPr>
        <p:spPr>
          <a:xfrm>
            <a:off x="6549084" y="837539"/>
            <a:ext cx="1409700" cy="369332"/>
          </a:xfrm>
          <a:prstGeom prst="rect">
            <a:avLst/>
          </a:prstGeom>
          <a:noFill/>
        </p:spPr>
        <p:txBody>
          <a:bodyPr wrap="square" rtlCol="0">
            <a:spAutoFit/>
          </a:bodyPr>
          <a:lstStyle/>
          <a:p>
            <a:r>
              <a:rPr lang="en-US" u="sng"/>
              <a:t>Existing</a:t>
            </a:r>
          </a:p>
        </p:txBody>
      </p:sp>
      <p:pic>
        <p:nvPicPr>
          <p:cNvPr id="6" name="Picture 2">
            <a:extLst>
              <a:ext uri="{FF2B5EF4-FFF2-40B4-BE49-F238E27FC236}">
                <a16:creationId xmlns:a16="http://schemas.microsoft.com/office/drawing/2014/main" id="{5545678F-EFF7-5066-B0D8-0A1E7F4946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2884" y="5853350"/>
            <a:ext cx="1473684" cy="816251"/>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75353843-F0F0-F32B-FE46-3EB5EC240725}"/>
              </a:ext>
            </a:extLst>
          </p:cNvPr>
          <p:cNvSpPr/>
          <p:nvPr/>
        </p:nvSpPr>
        <p:spPr>
          <a:xfrm>
            <a:off x="9957482" y="5857149"/>
            <a:ext cx="246781" cy="52697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line on a white background&#10;&#10;AI-generated content may be incorrect.">
            <a:extLst>
              <a:ext uri="{FF2B5EF4-FFF2-40B4-BE49-F238E27FC236}">
                <a16:creationId xmlns:a16="http://schemas.microsoft.com/office/drawing/2014/main" id="{1646BB9E-4413-4082-3900-8BF967AE1944}"/>
              </a:ext>
            </a:extLst>
          </p:cNvPr>
          <p:cNvPicPr>
            <a:picLocks noChangeAspect="1"/>
          </p:cNvPicPr>
          <p:nvPr/>
        </p:nvPicPr>
        <p:blipFill>
          <a:blip r:embed="rId10"/>
          <a:stretch>
            <a:fillRect/>
          </a:stretch>
        </p:blipFill>
        <p:spPr>
          <a:xfrm>
            <a:off x="6085328" y="2406052"/>
            <a:ext cx="2396414" cy="493343"/>
          </a:xfrm>
          <a:prstGeom prst="rect">
            <a:avLst/>
          </a:prstGeom>
        </p:spPr>
      </p:pic>
      <p:pic>
        <p:nvPicPr>
          <p:cNvPr id="21" name="Picture 20">
            <a:extLst>
              <a:ext uri="{FF2B5EF4-FFF2-40B4-BE49-F238E27FC236}">
                <a16:creationId xmlns:a16="http://schemas.microsoft.com/office/drawing/2014/main" id="{1A7D3154-A379-4965-4430-DE02D4F9C2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3" name="Footer Placeholder 2">
            <a:extLst>
              <a:ext uri="{FF2B5EF4-FFF2-40B4-BE49-F238E27FC236}">
                <a16:creationId xmlns:a16="http://schemas.microsoft.com/office/drawing/2014/main" id="{5C9EC369-29D8-6A82-F09E-3E1F42325818}"/>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27781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C0DA09C-C6CD-94C4-97C3-BC7EA1E87587}"/>
              </a:ext>
            </a:extLst>
          </p:cNvPr>
          <p:cNvPicPr>
            <a:picLocks noChangeAspect="1"/>
          </p:cNvPicPr>
          <p:nvPr/>
        </p:nvPicPr>
        <p:blipFill>
          <a:blip r:embed="rId3"/>
          <a:stretch>
            <a:fillRect/>
          </a:stretch>
        </p:blipFill>
        <p:spPr>
          <a:xfrm>
            <a:off x="8452226" y="2903938"/>
            <a:ext cx="3760748" cy="2770102"/>
          </a:xfrm>
          <a:prstGeom prst="rect">
            <a:avLst/>
          </a:prstGeom>
        </p:spPr>
      </p:pic>
      <p:pic>
        <p:nvPicPr>
          <p:cNvPr id="9" name="Picture 8" descr="A blue and pink circle with a pink line&#10;&#10;AI-generated content may be incorrect.">
            <a:extLst>
              <a:ext uri="{FF2B5EF4-FFF2-40B4-BE49-F238E27FC236}">
                <a16:creationId xmlns:a16="http://schemas.microsoft.com/office/drawing/2014/main" id="{03D1D633-13E8-74A3-1CFB-1265EE9BBF06}"/>
              </a:ext>
            </a:extLst>
          </p:cNvPr>
          <p:cNvPicPr>
            <a:picLocks noChangeAspect="1"/>
          </p:cNvPicPr>
          <p:nvPr/>
        </p:nvPicPr>
        <p:blipFill>
          <a:blip r:embed="rId4"/>
          <a:stretch>
            <a:fillRect/>
          </a:stretch>
        </p:blipFill>
        <p:spPr>
          <a:xfrm>
            <a:off x="9169661" y="2053173"/>
            <a:ext cx="2333800" cy="843942"/>
          </a:xfrm>
          <a:prstGeom prst="rect">
            <a:avLst/>
          </a:prstGeom>
        </p:spPr>
      </p:pic>
      <p:pic>
        <p:nvPicPr>
          <p:cNvPr id="5" name="Picture 2">
            <a:extLst>
              <a:ext uri="{FF2B5EF4-FFF2-40B4-BE49-F238E27FC236}">
                <a16:creationId xmlns:a16="http://schemas.microsoft.com/office/drawing/2014/main" id="{876B6D55-D41A-610C-1E40-34B7FB280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055" y="5228334"/>
            <a:ext cx="167389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Content Placeholder 2"/>
          <p:cNvSpPr>
            <a:spLocks noGrp="1"/>
          </p:cNvSpPr>
          <p:nvPr>
            <p:ph sz="half" idx="1"/>
          </p:nvPr>
        </p:nvSpPr>
        <p:spPr>
          <a:xfrm>
            <a:off x="74819" y="1021867"/>
            <a:ext cx="5544885" cy="5989468"/>
          </a:xfrm>
        </p:spPr>
        <p:txBody>
          <a:bodyPr>
            <a:normAutofit/>
          </a:bodyPr>
          <a:lstStyle/>
          <a:p>
            <a:pPr>
              <a:spcBef>
                <a:spcPts val="600"/>
              </a:spcBef>
              <a:defRPr/>
            </a:pPr>
            <a:r>
              <a:rPr lang="en-US" sz="1400" b="1" dirty="0"/>
              <a:t>Need Number: </a:t>
            </a:r>
            <a:r>
              <a:rPr lang="en-US" sz="1400" dirty="0"/>
              <a:t>AEP-2024-IM018</a:t>
            </a:r>
            <a:endParaRPr lang="en-US" sz="1400" dirty="0">
              <a:ea typeface="Calibri"/>
              <a:cs typeface="Calibri"/>
            </a:endParaRPr>
          </a:p>
          <a:p>
            <a:pPr>
              <a:spcBef>
                <a:spcPts val="0"/>
              </a:spcBef>
              <a:defRPr/>
            </a:pPr>
            <a:r>
              <a:rPr lang="en-US" altLang="en-US" sz="1400" b="1" dirty="0"/>
              <a:t>Process Stage</a:t>
            </a:r>
            <a:r>
              <a:rPr lang="en-US" sz="1400" b="1" dirty="0"/>
              <a:t>: </a:t>
            </a:r>
            <a:r>
              <a:rPr lang="en-US" sz="1400" dirty="0"/>
              <a:t>Submission of Supplemental Project for inclusion in the Local Plan 1/22/2026</a:t>
            </a:r>
          </a:p>
          <a:p>
            <a:pPr>
              <a:spcBef>
                <a:spcPts val="600"/>
              </a:spcBef>
            </a:pPr>
            <a:r>
              <a:rPr lang="en-US" altLang="en-US" sz="1400" b="1" dirty="0"/>
              <a:t>Proposed Solution Continued:</a:t>
            </a:r>
            <a:endParaRPr lang="en-US" altLang="en-US" sz="1400" b="1" dirty="0">
              <a:ea typeface="Calibri"/>
              <a:cs typeface="Calibri"/>
            </a:endParaRPr>
          </a:p>
          <a:p>
            <a:pPr>
              <a:spcBef>
                <a:spcPts val="600"/>
              </a:spcBef>
            </a:pPr>
            <a:r>
              <a:rPr lang="en-US" sz="1400" b="1" u="sng" dirty="0">
                <a:ea typeface="Calibri"/>
                <a:cs typeface="Calibri"/>
              </a:rPr>
              <a:t>Fall Creek – Sunnyside 345kV Line</a:t>
            </a:r>
            <a:endParaRPr lang="en-US" sz="1400" dirty="0">
              <a:ea typeface="Calibri"/>
              <a:cs typeface="Calibri"/>
            </a:endParaRPr>
          </a:p>
          <a:p>
            <a:pPr>
              <a:spcBef>
                <a:spcPts val="600"/>
              </a:spcBef>
            </a:pPr>
            <a:r>
              <a:rPr lang="en-US" sz="1400" dirty="0">
                <a:ea typeface="Calibri"/>
                <a:cs typeface="Calibri"/>
              </a:rPr>
              <a:t>Modify the existing Fall Creek- Sunnyside 345kV line for greenfield Madison County station to cut in. (s3608.7) </a:t>
            </a:r>
          </a:p>
          <a:p>
            <a:pPr>
              <a:spcBef>
                <a:spcPts val="600"/>
              </a:spcBef>
            </a:pPr>
            <a:r>
              <a:rPr lang="en-US" altLang="en-US" sz="1400" b="1" u="sng" dirty="0"/>
              <a:t>Olive – University Park, Olive –Green Acres 345kV Line</a:t>
            </a:r>
            <a:endParaRPr lang="en-US" altLang="en-US" sz="1400" b="1" u="sng" dirty="0">
              <a:ea typeface="Calibri"/>
              <a:cs typeface="Calibri"/>
            </a:endParaRPr>
          </a:p>
          <a:p>
            <a:pPr>
              <a:spcBef>
                <a:spcPts val="600"/>
              </a:spcBef>
            </a:pPr>
            <a:r>
              <a:rPr lang="en-US" altLang="en-US" sz="1400" dirty="0"/>
              <a:t>Modify the existing double circuit 345kV line Olive-University Park and Olive-Green Acres 345kV to cut into Babcock 345kV station. (s3608.4)</a:t>
            </a:r>
            <a:endParaRPr lang="en-US" altLang="en-US" sz="1400" dirty="0">
              <a:ea typeface="Calibri"/>
              <a:cs typeface="Calibri"/>
            </a:endParaRPr>
          </a:p>
          <a:p>
            <a:pPr>
              <a:spcBef>
                <a:spcPts val="600"/>
              </a:spcBef>
            </a:pPr>
            <a:r>
              <a:rPr lang="en-US" altLang="en-US" sz="1400" b="1" dirty="0"/>
              <a:t>Total Cost:  $173M (MISO), $0M (PJM)</a:t>
            </a:r>
          </a:p>
          <a:p>
            <a:pPr>
              <a:spcBef>
                <a:spcPts val="0"/>
              </a:spcBef>
            </a:pPr>
            <a:endParaRPr lang="en-US" altLang="en-US" sz="1400" b="1" dirty="0">
              <a:ea typeface="Calibri"/>
              <a:cs typeface="Calibri"/>
            </a:endParaRPr>
          </a:p>
          <a:p>
            <a:pPr>
              <a:spcBef>
                <a:spcPts val="0"/>
              </a:spcBef>
            </a:pPr>
            <a:r>
              <a:rPr lang="en-US" altLang="en-US" sz="1400" b="1" dirty="0">
                <a:ea typeface="Calibri"/>
                <a:cs typeface="Calibri"/>
              </a:rPr>
              <a:t>Alternatives Considered: </a:t>
            </a:r>
            <a:r>
              <a:rPr lang="en-US" sz="1400" dirty="0">
                <a:latin typeface="Calibri" panose="020F0502020204030204" pitchFamily="34" charset="0"/>
                <a:ea typeface="Aptos" panose="020B0004020202020204" pitchFamily="34" charset="0"/>
                <a:cs typeface="Aptos" panose="020B0004020202020204" pitchFamily="34" charset="0"/>
              </a:rPr>
              <a:t>Alternatives considered as part of MISO LRTP process: </a:t>
            </a:r>
            <a:r>
              <a:rPr lang="en-US" sz="1400" u="sng" dirty="0">
                <a:solidFill>
                  <a:srgbClr val="467886"/>
                </a:solidFill>
                <a:latin typeface="Calibri" panose="020F0502020204030204" pitchFamily="34" charset="0"/>
                <a:ea typeface="Aptos" panose="020B0004020202020204" pitchFamily="34" charset="0"/>
                <a:cs typeface="Aptos" panose="020B0004020202020204" pitchFamily="34" charset="0"/>
                <a:hlinkClick r:id="rId6"/>
              </a:rPr>
              <a:t>MTEP24 Chapter 2 - Regional Long Range Transmission Planning658124.pdf</a:t>
            </a:r>
            <a:endParaRPr lang="en-US" sz="1400" dirty="0">
              <a:latin typeface="Aptos" panose="020B0004020202020204" pitchFamily="34" charset="0"/>
              <a:ea typeface="Aptos" panose="020B0004020202020204" pitchFamily="34" charset="0"/>
              <a:cs typeface="Aptos" panose="020B0004020202020204" pitchFamily="34" charset="0"/>
            </a:endParaRPr>
          </a:p>
          <a:p>
            <a:pPr>
              <a:spcBef>
                <a:spcPts val="600"/>
              </a:spcBef>
            </a:pPr>
            <a:endParaRPr lang="en-US" sz="1400" b="1" dirty="0"/>
          </a:p>
          <a:p>
            <a:pPr>
              <a:spcBef>
                <a:spcPts val="600"/>
              </a:spcBef>
            </a:pPr>
            <a:r>
              <a:rPr lang="en-US" sz="1400" b="1" dirty="0"/>
              <a:t>Supplemental Project ID</a:t>
            </a:r>
            <a:r>
              <a:rPr lang="en-US" sz="1400" dirty="0"/>
              <a:t>: </a:t>
            </a:r>
            <a:r>
              <a:rPr lang="en-US" sz="1400" dirty="0">
                <a:ea typeface="Calibri"/>
                <a:cs typeface="Calibri"/>
              </a:rPr>
              <a:t>s3608.1-7 </a:t>
            </a:r>
          </a:p>
          <a:p>
            <a:pPr>
              <a:spcBef>
                <a:spcPts val="600"/>
              </a:spcBef>
            </a:pPr>
            <a:r>
              <a:rPr lang="en-US" altLang="en-US" sz="1400" b="1" dirty="0"/>
              <a:t>Projected In-Service: </a:t>
            </a:r>
            <a:r>
              <a:rPr lang="en-US" altLang="en-US" sz="1400" dirty="0"/>
              <a:t>2032-2034</a:t>
            </a:r>
            <a:endParaRPr lang="en-US" altLang="en-US" sz="1400" dirty="0">
              <a:ea typeface="Calibri"/>
              <a:cs typeface="Calibri"/>
            </a:endParaRPr>
          </a:p>
          <a:p>
            <a:pPr>
              <a:spcBef>
                <a:spcPts val="600"/>
              </a:spcBef>
            </a:pPr>
            <a:r>
              <a:rPr lang="en-US" altLang="en-US" sz="1400" b="1" dirty="0"/>
              <a:t>Project Status: </a:t>
            </a:r>
            <a:r>
              <a:rPr lang="en-US" altLang="en-US" sz="1400" dirty="0"/>
              <a:t>Scoping</a:t>
            </a:r>
            <a:endParaRPr lang="en-US" altLang="en-US" sz="1400" dirty="0">
              <a:ea typeface="Calibri"/>
              <a:cs typeface="Calibri"/>
            </a:endParaRPr>
          </a:p>
          <a:p>
            <a:pPr>
              <a:spcBef>
                <a:spcPts val="600"/>
              </a:spcBef>
            </a:pPr>
            <a:endParaRPr lang="en-US" altLang="en-US" sz="1400" b="1" dirty="0"/>
          </a:p>
          <a:p>
            <a:pPr>
              <a:spcBef>
                <a:spcPts val="600"/>
              </a:spcBef>
            </a:pPr>
            <a:endParaRPr lang="en-US" altLang="en-US" sz="1400" b="1" dirty="0">
              <a:solidFill>
                <a:srgbClr val="92D050"/>
              </a:solidFill>
            </a:endParaRPr>
          </a:p>
          <a:p>
            <a:pPr>
              <a:spcBef>
                <a:spcPts val="600"/>
              </a:spcBef>
            </a:pPr>
            <a:endParaRPr lang="en-US" altLang="en-US" sz="1400" dirty="0"/>
          </a:p>
        </p:txBody>
      </p:sp>
      <p:sp>
        <p:nvSpPr>
          <p:cNvPr id="79" name="Title 1"/>
          <p:cNvSpPr>
            <a:spLocks noGrp="1"/>
          </p:cNvSpPr>
          <p:nvPr>
            <p:ph type="title"/>
          </p:nvPr>
        </p:nvSpPr>
        <p:spPr>
          <a:xfrm>
            <a:off x="2118144" y="73768"/>
            <a:ext cx="9829800" cy="838200"/>
          </a:xfrm>
        </p:spPr>
        <p:txBody>
          <a:bodyPr>
            <a:normAutofit/>
          </a:bodyPr>
          <a:lstStyle/>
          <a:p>
            <a:pPr algn="r"/>
            <a:r>
              <a:rPr lang="en-US" sz="2000"/>
              <a:t>AEP Transmission Zone M-3 Process</a:t>
            </a:r>
            <a:br>
              <a:rPr lang="en-US" sz="2000"/>
            </a:br>
            <a:r>
              <a:rPr lang="en-US" sz="2000"/>
              <a:t>MISO Tranche 2 Projects</a:t>
            </a:r>
          </a:p>
        </p:txBody>
      </p:sp>
      <p:sp>
        <p:nvSpPr>
          <p:cNvPr id="12" name="Rectangle 11">
            <a:extLst>
              <a:ext uri="{FF2B5EF4-FFF2-40B4-BE49-F238E27FC236}">
                <a16:creationId xmlns:a16="http://schemas.microsoft.com/office/drawing/2014/main" id="{80E00220-10E9-802D-7807-4A0E44B4E80F}"/>
              </a:ext>
            </a:extLst>
          </p:cNvPr>
          <p:cNvSpPr/>
          <p:nvPr/>
        </p:nvSpPr>
        <p:spPr>
          <a:xfrm>
            <a:off x="8131086" y="5488663"/>
            <a:ext cx="915655" cy="97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2808D02A-BD41-32EC-05EF-CA0C85212DE2}"/>
              </a:ext>
            </a:extLst>
          </p:cNvPr>
          <p:cNvSpPr txBox="1"/>
          <p:nvPr/>
        </p:nvSpPr>
        <p:spPr>
          <a:xfrm>
            <a:off x="9843083" y="837539"/>
            <a:ext cx="1546047" cy="369332"/>
          </a:xfrm>
          <a:prstGeom prst="rect">
            <a:avLst/>
          </a:prstGeom>
          <a:noFill/>
        </p:spPr>
        <p:txBody>
          <a:bodyPr wrap="square" rtlCol="0">
            <a:spAutoFit/>
          </a:bodyPr>
          <a:lstStyle/>
          <a:p>
            <a:r>
              <a:rPr lang="en-US" u="sng"/>
              <a:t>Proposed</a:t>
            </a:r>
          </a:p>
        </p:txBody>
      </p:sp>
      <p:sp>
        <p:nvSpPr>
          <p:cNvPr id="4" name="Rectangle 3">
            <a:extLst>
              <a:ext uri="{FF2B5EF4-FFF2-40B4-BE49-F238E27FC236}">
                <a16:creationId xmlns:a16="http://schemas.microsoft.com/office/drawing/2014/main" id="{48392E8C-5FA3-1A69-72FF-76EC931ADA07}"/>
              </a:ext>
            </a:extLst>
          </p:cNvPr>
          <p:cNvSpPr/>
          <p:nvPr/>
        </p:nvSpPr>
        <p:spPr>
          <a:xfrm>
            <a:off x="5410200" y="457200"/>
            <a:ext cx="381000" cy="81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FB4A7F0-3290-6FE2-4763-FC844AA861B6}"/>
              </a:ext>
            </a:extLst>
          </p:cNvPr>
          <p:cNvSpPr/>
          <p:nvPr/>
        </p:nvSpPr>
        <p:spPr>
          <a:xfrm>
            <a:off x="7621311" y="5518328"/>
            <a:ext cx="447071" cy="677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6D28989-FDE3-2A79-E472-C965188DD28E}"/>
              </a:ext>
            </a:extLst>
          </p:cNvPr>
          <p:cNvSpPr txBox="1"/>
          <p:nvPr/>
        </p:nvSpPr>
        <p:spPr>
          <a:xfrm>
            <a:off x="7599733" y="5434681"/>
            <a:ext cx="457200" cy="215444"/>
          </a:xfrm>
          <a:prstGeom prst="rect">
            <a:avLst/>
          </a:prstGeom>
          <a:noFill/>
        </p:spPr>
        <p:txBody>
          <a:bodyPr wrap="square" rtlCol="0">
            <a:spAutoFit/>
          </a:bodyPr>
          <a:lstStyle/>
          <a:p>
            <a:r>
              <a:rPr lang="en-US" sz="800"/>
              <a:t>765kV</a:t>
            </a:r>
          </a:p>
        </p:txBody>
      </p:sp>
      <p:cxnSp>
        <p:nvCxnSpPr>
          <p:cNvPr id="7" name="Straight Connector 6">
            <a:extLst>
              <a:ext uri="{FF2B5EF4-FFF2-40B4-BE49-F238E27FC236}">
                <a16:creationId xmlns:a16="http://schemas.microsoft.com/office/drawing/2014/main" id="{8D28924D-9735-A712-5F54-D33D445E2202}"/>
              </a:ext>
            </a:extLst>
          </p:cNvPr>
          <p:cNvCxnSpPr>
            <a:cxnSpLocks/>
          </p:cNvCxnSpPr>
          <p:nvPr/>
        </p:nvCxnSpPr>
        <p:spPr>
          <a:xfrm>
            <a:off x="8282858" y="5532615"/>
            <a:ext cx="762000" cy="0"/>
          </a:xfrm>
          <a:prstGeom prst="line">
            <a:avLst/>
          </a:prstGeom>
          <a:ln w="57150">
            <a:solidFill>
              <a:srgbClr val="03D335"/>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C71E69B-9164-2C82-BC13-56558BDE194A}"/>
              </a:ext>
            </a:extLst>
          </p:cNvPr>
          <p:cNvPicPr>
            <a:picLocks noChangeAspect="1"/>
          </p:cNvPicPr>
          <p:nvPr/>
        </p:nvPicPr>
        <p:blipFill>
          <a:blip r:embed="rId7"/>
          <a:stretch>
            <a:fillRect/>
          </a:stretch>
        </p:blipFill>
        <p:spPr>
          <a:xfrm>
            <a:off x="9164500" y="1211075"/>
            <a:ext cx="2072068" cy="1198612"/>
          </a:xfrm>
          <a:prstGeom prst="rect">
            <a:avLst/>
          </a:prstGeom>
        </p:spPr>
      </p:pic>
      <p:pic>
        <p:nvPicPr>
          <p:cNvPr id="24" name="Picture 23">
            <a:extLst>
              <a:ext uri="{FF2B5EF4-FFF2-40B4-BE49-F238E27FC236}">
                <a16:creationId xmlns:a16="http://schemas.microsoft.com/office/drawing/2014/main" id="{38EB1F6F-B804-9C2B-D73B-1ABFF46331F2}"/>
              </a:ext>
            </a:extLst>
          </p:cNvPr>
          <p:cNvPicPr>
            <a:picLocks noChangeAspect="1"/>
          </p:cNvPicPr>
          <p:nvPr/>
        </p:nvPicPr>
        <p:blipFill>
          <a:blip r:embed="rId8"/>
          <a:stretch>
            <a:fillRect/>
          </a:stretch>
        </p:blipFill>
        <p:spPr>
          <a:xfrm>
            <a:off x="5323419" y="3038709"/>
            <a:ext cx="3286742" cy="2765038"/>
          </a:xfrm>
          <a:prstGeom prst="rect">
            <a:avLst/>
          </a:prstGeom>
        </p:spPr>
      </p:pic>
      <p:pic>
        <p:nvPicPr>
          <p:cNvPr id="27" name="Picture 26">
            <a:extLst>
              <a:ext uri="{FF2B5EF4-FFF2-40B4-BE49-F238E27FC236}">
                <a16:creationId xmlns:a16="http://schemas.microsoft.com/office/drawing/2014/main" id="{40959C8A-4113-99CD-ADB4-C93685F8E0E3}"/>
              </a:ext>
            </a:extLst>
          </p:cNvPr>
          <p:cNvPicPr>
            <a:picLocks noChangeAspect="1"/>
          </p:cNvPicPr>
          <p:nvPr/>
        </p:nvPicPr>
        <p:blipFill>
          <a:blip r:embed="rId9"/>
          <a:stretch>
            <a:fillRect/>
          </a:stretch>
        </p:blipFill>
        <p:spPr>
          <a:xfrm>
            <a:off x="5940752" y="1180347"/>
            <a:ext cx="2181732" cy="1262048"/>
          </a:xfrm>
          <a:prstGeom prst="rect">
            <a:avLst/>
          </a:prstGeom>
        </p:spPr>
      </p:pic>
      <p:sp>
        <p:nvSpPr>
          <p:cNvPr id="29" name="TextBox 28">
            <a:extLst>
              <a:ext uri="{FF2B5EF4-FFF2-40B4-BE49-F238E27FC236}">
                <a16:creationId xmlns:a16="http://schemas.microsoft.com/office/drawing/2014/main" id="{526B1D11-9420-2F29-4B74-5A7E934DACC2}"/>
              </a:ext>
            </a:extLst>
          </p:cNvPr>
          <p:cNvSpPr txBox="1"/>
          <p:nvPr/>
        </p:nvSpPr>
        <p:spPr>
          <a:xfrm>
            <a:off x="6549084" y="837539"/>
            <a:ext cx="1409700" cy="369332"/>
          </a:xfrm>
          <a:prstGeom prst="rect">
            <a:avLst/>
          </a:prstGeom>
          <a:noFill/>
        </p:spPr>
        <p:txBody>
          <a:bodyPr wrap="square" rtlCol="0">
            <a:spAutoFit/>
          </a:bodyPr>
          <a:lstStyle/>
          <a:p>
            <a:r>
              <a:rPr lang="en-US" u="sng"/>
              <a:t>Existing</a:t>
            </a:r>
          </a:p>
        </p:txBody>
      </p:sp>
      <p:pic>
        <p:nvPicPr>
          <p:cNvPr id="10" name="Picture 9" descr="A blue line on a white background&#10;&#10;AI-generated content may be incorrect.">
            <a:extLst>
              <a:ext uri="{FF2B5EF4-FFF2-40B4-BE49-F238E27FC236}">
                <a16:creationId xmlns:a16="http://schemas.microsoft.com/office/drawing/2014/main" id="{1646BB9E-4413-4082-3900-8BF967AE1944}"/>
              </a:ext>
            </a:extLst>
          </p:cNvPr>
          <p:cNvPicPr>
            <a:picLocks noChangeAspect="1"/>
          </p:cNvPicPr>
          <p:nvPr/>
        </p:nvPicPr>
        <p:blipFill>
          <a:blip r:embed="rId10"/>
          <a:stretch>
            <a:fillRect/>
          </a:stretch>
        </p:blipFill>
        <p:spPr>
          <a:xfrm>
            <a:off x="6085328" y="2406052"/>
            <a:ext cx="2396414" cy="493343"/>
          </a:xfrm>
          <a:prstGeom prst="rect">
            <a:avLst/>
          </a:prstGeom>
        </p:spPr>
      </p:pic>
      <p:pic>
        <p:nvPicPr>
          <p:cNvPr id="21" name="Picture 20">
            <a:extLst>
              <a:ext uri="{FF2B5EF4-FFF2-40B4-BE49-F238E27FC236}">
                <a16:creationId xmlns:a16="http://schemas.microsoft.com/office/drawing/2014/main" id="{1A7D3154-A379-4965-4430-DE02D4F9C2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pic>
        <p:nvPicPr>
          <p:cNvPr id="23" name="Picture 2">
            <a:extLst>
              <a:ext uri="{FF2B5EF4-FFF2-40B4-BE49-F238E27FC236}">
                <a16:creationId xmlns:a16="http://schemas.microsoft.com/office/drawing/2014/main" id="{5545678F-EFF7-5066-B0D8-0A1E7F4946A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62884" y="5853350"/>
            <a:ext cx="1473684" cy="816251"/>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6" name="Rectangle 25">
            <a:extLst>
              <a:ext uri="{FF2B5EF4-FFF2-40B4-BE49-F238E27FC236}">
                <a16:creationId xmlns:a16="http://schemas.microsoft.com/office/drawing/2014/main" id="{75353843-F0F0-F32B-FE46-3EB5EC240725}"/>
              </a:ext>
            </a:extLst>
          </p:cNvPr>
          <p:cNvSpPr/>
          <p:nvPr/>
        </p:nvSpPr>
        <p:spPr>
          <a:xfrm>
            <a:off x="9957482" y="5857149"/>
            <a:ext cx="246781" cy="52697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947175D-3030-CAA5-1555-EB7777743E31}"/>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35186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dirty="0"/>
              <a:t>AEP Transmission Zone M-3 Process</a:t>
            </a:r>
            <a:br>
              <a:rPr lang="en-US" sz="2000" dirty="0"/>
            </a:br>
            <a:r>
              <a:rPr lang="en-US" sz="2000" dirty="0"/>
              <a:t>New Carlisle, IN</a:t>
            </a:r>
          </a:p>
        </p:txBody>
      </p:sp>
      <p:sp>
        <p:nvSpPr>
          <p:cNvPr id="3" name="Content Placeholder 2"/>
          <p:cNvSpPr>
            <a:spLocks noGrp="1"/>
          </p:cNvSpPr>
          <p:nvPr>
            <p:ph sz="half" idx="1"/>
          </p:nvPr>
        </p:nvSpPr>
        <p:spPr>
          <a:xfrm>
            <a:off x="228601" y="990600"/>
            <a:ext cx="5486400" cy="3276600"/>
          </a:xfrm>
        </p:spPr>
        <p:txBody>
          <a:bodyPr anchor="t">
            <a:noAutofit/>
          </a:bodyPr>
          <a:lstStyle/>
          <a:p>
            <a:pPr>
              <a:spcBef>
                <a:spcPts val="0"/>
              </a:spcBef>
              <a:defRPr/>
            </a:pPr>
            <a:r>
              <a:rPr lang="en-US" b="1" dirty="0"/>
              <a:t>Need Number: </a:t>
            </a:r>
            <a:r>
              <a:rPr lang="en-US" dirty="0"/>
              <a:t>AEP-2024-IM016</a:t>
            </a:r>
          </a:p>
          <a:p>
            <a:pPr>
              <a:spcBef>
                <a:spcPts val="0"/>
              </a:spcBef>
              <a:defRPr/>
            </a:pPr>
            <a:r>
              <a:rPr lang="en-US" altLang="en-US" b="1" dirty="0"/>
              <a:t>Process Stage</a:t>
            </a:r>
            <a:r>
              <a:rPr lang="en-US" b="1" dirty="0"/>
              <a:t>: </a:t>
            </a:r>
            <a:r>
              <a:rPr lang="en-US" dirty="0"/>
              <a:t>Submission of Supplemental Project for inclusion in the Local Plan 2/12/2026</a:t>
            </a:r>
          </a:p>
          <a:p>
            <a:pPr>
              <a:spcBef>
                <a:spcPts val="0"/>
              </a:spcBef>
              <a:defRPr/>
            </a:pPr>
            <a:r>
              <a:rPr lang="en-US" b="1" dirty="0"/>
              <a:t>Previously Presented: </a:t>
            </a:r>
            <a:r>
              <a:rPr lang="en-US" dirty="0"/>
              <a:t>Need Meeting 11/06/2024, Solution Meeting TEAC - 04/01/2025</a:t>
            </a:r>
          </a:p>
          <a:p>
            <a:pPr>
              <a:spcBef>
                <a:spcPts val="0"/>
              </a:spcBef>
              <a:defRPr/>
            </a:pPr>
            <a:r>
              <a:rPr lang="en-US" altLang="en-US" b="1" dirty="0"/>
              <a:t>Project Driver</a:t>
            </a:r>
            <a:r>
              <a:rPr lang="en-US" b="1" dirty="0"/>
              <a:t>: </a:t>
            </a:r>
            <a:r>
              <a:rPr lang="en-US" dirty="0">
                <a:cs typeface="Arial" panose="020B0604020202020204" pitchFamily="34" charset="0"/>
              </a:rPr>
              <a:t>Customer Service</a:t>
            </a:r>
          </a:p>
          <a:p>
            <a:pPr>
              <a:spcBef>
                <a:spcPts val="600"/>
              </a:spcBef>
            </a:pPr>
            <a:r>
              <a:rPr lang="en-US" altLang="en-US" b="1" dirty="0"/>
              <a:t>Specific Assumption Reference: </a:t>
            </a:r>
            <a:r>
              <a:rPr lang="en-US" altLang="en-US" dirty="0">
                <a:solidFill>
                  <a:srgbClr val="000000"/>
                </a:solidFill>
              </a:rPr>
              <a:t>AEP Interconnection Guidelines </a:t>
            </a:r>
            <a:r>
              <a:rPr lang="en-US" dirty="0">
                <a:cs typeface="Arial" panose="020B0604020202020204" pitchFamily="34" charset="0"/>
              </a:rPr>
              <a:t>(AEP Assumptions Slide 12)</a:t>
            </a:r>
          </a:p>
          <a:p>
            <a:pPr>
              <a:spcBef>
                <a:spcPts val="600"/>
              </a:spcBef>
            </a:pPr>
            <a:endParaRPr lang="en-US" altLang="en-US" b="1" dirty="0">
              <a:solidFill>
                <a:srgbClr val="000000"/>
              </a:solidFill>
            </a:endParaRPr>
          </a:p>
          <a:p>
            <a:pPr>
              <a:spcBef>
                <a:spcPts val="0"/>
              </a:spcBef>
            </a:pPr>
            <a:r>
              <a:rPr lang="en-US" altLang="en-US" b="1" dirty="0"/>
              <a:t>Problem Statement:</a:t>
            </a:r>
            <a:endParaRPr lang="en-US" altLang="en-US" b="1" u="sng" kern="0" dirty="0"/>
          </a:p>
          <a:p>
            <a:r>
              <a:rPr lang="en-US" dirty="0"/>
              <a:t>A customer has requested new service for 437MW of load in the New Carlisle, IN area. Initial service is requested by 3/15/2027.</a:t>
            </a:r>
          </a:p>
        </p:txBody>
      </p:sp>
      <p:pic>
        <p:nvPicPr>
          <p:cNvPr id="11" name="Picture 10">
            <a:extLst>
              <a:ext uri="{FF2B5EF4-FFF2-40B4-BE49-F238E27FC236}">
                <a16:creationId xmlns:a16="http://schemas.microsoft.com/office/drawing/2014/main" id="{1A7D3154-A379-4965-4430-DE02D4F9C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sp>
        <p:nvSpPr>
          <p:cNvPr id="13" name="Rectangle 12"/>
          <p:cNvSpPr/>
          <p:nvPr/>
        </p:nvSpPr>
        <p:spPr>
          <a:xfrm>
            <a:off x="5919450" y="6400029"/>
            <a:ext cx="263213" cy="276999"/>
          </a:xfrm>
          <a:prstGeom prst="rect">
            <a:avLst/>
          </a:prstGeom>
        </p:spPr>
        <p:txBody>
          <a:bodyPr wrap="none">
            <a:spAutoFit/>
          </a:bodyPr>
          <a:lstStyle/>
          <a:p>
            <a:pPr algn="ctr"/>
            <a:fld id="{3B3A6CE7-D2AA-49F6-9CE7-1DD64EACA355}" type="slidenum">
              <a:rPr lang="en-US" sz="1200"/>
              <a:pPr algn="ctr"/>
              <a:t>8</a:t>
            </a:fld>
            <a:endParaRPr lang="en-US" sz="1200" dirty="0"/>
          </a:p>
        </p:txBody>
      </p:sp>
      <p:pic>
        <p:nvPicPr>
          <p:cNvPr id="4" name="Picture 3"/>
          <p:cNvPicPr>
            <a:picLocks noChangeAspect="1"/>
          </p:cNvPicPr>
          <p:nvPr/>
        </p:nvPicPr>
        <p:blipFill>
          <a:blip r:embed="rId4"/>
          <a:stretch>
            <a:fillRect/>
          </a:stretch>
        </p:blipFill>
        <p:spPr>
          <a:xfrm>
            <a:off x="6225164" y="990600"/>
            <a:ext cx="5849279" cy="4466004"/>
          </a:xfrm>
          <a:prstGeom prst="rect">
            <a:avLst/>
          </a:prstGeom>
        </p:spPr>
      </p:pic>
      <p:pic>
        <p:nvPicPr>
          <p:cNvPr id="17" name="Picture 16">
            <a:extLst>
              <a:ext uri="{FF2B5EF4-FFF2-40B4-BE49-F238E27FC236}">
                <a16:creationId xmlns:a16="http://schemas.microsoft.com/office/drawing/2014/main" id="{5992001D-26E2-6404-C41C-48C52FA235A1}"/>
              </a:ext>
            </a:extLst>
          </p:cNvPr>
          <p:cNvPicPr>
            <a:picLocks noChangeAspect="1"/>
          </p:cNvPicPr>
          <p:nvPr/>
        </p:nvPicPr>
        <p:blipFill>
          <a:blip r:embed="rId5"/>
          <a:stretch>
            <a:fillRect/>
          </a:stretch>
        </p:blipFill>
        <p:spPr>
          <a:xfrm>
            <a:off x="6225164" y="4335224"/>
            <a:ext cx="2074553" cy="1121380"/>
          </a:xfrm>
          <a:prstGeom prst="rect">
            <a:avLst/>
          </a:prstGeom>
        </p:spPr>
      </p:pic>
      <p:sp>
        <p:nvSpPr>
          <p:cNvPr id="5" name="Footer Placeholder 2">
            <a:extLst>
              <a:ext uri="{FF2B5EF4-FFF2-40B4-BE49-F238E27FC236}">
                <a16:creationId xmlns:a16="http://schemas.microsoft.com/office/drawing/2014/main" id="{D1081C16-6C1D-8B9D-C1CE-F0C0D2DEB773}"/>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271329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2"/>
          <p:cNvSpPr>
            <a:spLocks noGrp="1"/>
          </p:cNvSpPr>
          <p:nvPr>
            <p:ph sz="half" idx="1"/>
          </p:nvPr>
        </p:nvSpPr>
        <p:spPr>
          <a:xfrm>
            <a:off x="339950" y="796061"/>
            <a:ext cx="5544885" cy="5715935"/>
          </a:xfrm>
        </p:spPr>
        <p:txBody>
          <a:bodyPr>
            <a:noAutofit/>
          </a:bodyPr>
          <a:lstStyle/>
          <a:p>
            <a:r>
              <a:rPr lang="en-US" b="1" dirty="0"/>
              <a:t>Need number(s):  </a:t>
            </a:r>
            <a:r>
              <a:rPr lang="en-US" dirty="0"/>
              <a:t>AEP-2024-IM016</a:t>
            </a:r>
          </a:p>
          <a:p>
            <a:r>
              <a:rPr lang="en-US" b="1" dirty="0"/>
              <a:t>Process Stage: </a:t>
            </a:r>
            <a:r>
              <a:rPr lang="en-US" dirty="0"/>
              <a:t>Submission of Supplemental Project for inclusion in the Local Plan 2/12/2026</a:t>
            </a:r>
          </a:p>
          <a:p>
            <a:r>
              <a:rPr lang="en-US" b="1" dirty="0"/>
              <a:t>Proposed Solution:  </a:t>
            </a:r>
            <a:endParaRPr lang="en-US" dirty="0"/>
          </a:p>
          <a:p>
            <a:r>
              <a:rPr lang="en-US" b="1" dirty="0"/>
              <a:t>Navistar 345kV Station: </a:t>
            </a:r>
            <a:r>
              <a:rPr lang="en-US" dirty="0"/>
              <a:t>Construct a new station in a breaker and a half configuration consisting of eleven (11) 345kV 5000A 63kA breakers, two (2) 345kV meters, and station fiber cable to serve 437MW of new load. Construct two (2) 345kV bus ties from AEP's Navistar 345kV station to the customer station. Cut in the Dumont - New Prairie #1 and #2 345kV circuits into the new station.. Estimated Cost: $50.364 M (s3763.1)</a:t>
            </a:r>
          </a:p>
          <a:p>
            <a:r>
              <a:rPr lang="en-US" b="1" dirty="0"/>
              <a:t>Transmission Cost Estimate:  </a:t>
            </a:r>
            <a:r>
              <a:rPr lang="en-US" dirty="0"/>
              <a:t>$50.364 M</a:t>
            </a:r>
          </a:p>
          <a:p>
            <a:r>
              <a:rPr lang="en-US" b="1" dirty="0"/>
              <a:t>Alternatives Considered:  </a:t>
            </a:r>
            <a:endParaRPr lang="en-US" dirty="0"/>
          </a:p>
          <a:p>
            <a:r>
              <a:rPr lang="en-US" dirty="0"/>
              <a:t>Considering the location of the requested load and availability of land on the customer site, no other alternates were viable. Expanding other stations in the area to accommodate the additional load was not viable due to customer plans for the space around the other stations.</a:t>
            </a:r>
          </a:p>
          <a:p>
            <a:r>
              <a:rPr lang="en-US" b="1" dirty="0"/>
              <a:t>Supplemental Project ID</a:t>
            </a:r>
            <a:r>
              <a:rPr lang="en-US" dirty="0"/>
              <a:t>: s3763.1</a:t>
            </a:r>
          </a:p>
          <a:p>
            <a:r>
              <a:rPr lang="en-US" b="1" dirty="0"/>
              <a:t>Projected In-Service:  </a:t>
            </a:r>
            <a:r>
              <a:rPr lang="en-US" dirty="0"/>
              <a:t>03/15/2027</a:t>
            </a:r>
          </a:p>
          <a:p>
            <a:r>
              <a:rPr lang="en-US" b="1" dirty="0"/>
              <a:t>Project Status:  </a:t>
            </a:r>
            <a:r>
              <a:rPr lang="en-US" dirty="0"/>
              <a:t>Scoping</a:t>
            </a:r>
          </a:p>
        </p:txBody>
      </p:sp>
      <p:sp>
        <p:nvSpPr>
          <p:cNvPr id="79" name="Title 1"/>
          <p:cNvSpPr>
            <a:spLocks noGrp="1"/>
          </p:cNvSpPr>
          <p:nvPr>
            <p:ph type="title"/>
          </p:nvPr>
        </p:nvSpPr>
        <p:spPr>
          <a:xfrm>
            <a:off x="2118144" y="73768"/>
            <a:ext cx="9829800" cy="838200"/>
          </a:xfrm>
        </p:spPr>
        <p:txBody>
          <a:bodyPr>
            <a:normAutofit/>
          </a:bodyPr>
          <a:lstStyle/>
          <a:p>
            <a:pPr algn="r"/>
            <a:r>
              <a:rPr lang="en-US" sz="2000" dirty="0"/>
              <a:t>AEP Transmission Zone M-3 Process</a:t>
            </a:r>
            <a:br>
              <a:rPr lang="en-US" sz="2000" dirty="0"/>
            </a:br>
            <a:r>
              <a:rPr lang="en-US" sz="2000" dirty="0"/>
              <a:t>New Carlisle, IN</a:t>
            </a:r>
          </a:p>
        </p:txBody>
      </p:sp>
      <p:pic>
        <p:nvPicPr>
          <p:cNvPr id="21" name="Picture 20">
            <a:extLst>
              <a:ext uri="{FF2B5EF4-FFF2-40B4-BE49-F238E27FC236}">
                <a16:creationId xmlns:a16="http://schemas.microsoft.com/office/drawing/2014/main" id="{1A7D3154-A379-4965-4430-DE02D4F9C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 y="77074"/>
            <a:ext cx="990557" cy="609441"/>
          </a:xfrm>
          <a:prstGeom prst="rect">
            <a:avLst/>
          </a:prstGeom>
        </p:spPr>
      </p:pic>
      <p:pic>
        <p:nvPicPr>
          <p:cNvPr id="26" name="Picture 2">
            <a:extLst>
              <a:ext uri="{FF2B5EF4-FFF2-40B4-BE49-F238E27FC236}">
                <a16:creationId xmlns:a16="http://schemas.microsoft.com/office/drawing/2014/main" id="{402602F6-00BE-B852-A6E4-C937F7C1E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6202" y="4810601"/>
            <a:ext cx="1507609"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a:extLst>
              <a:ext uri="{FF2B5EF4-FFF2-40B4-BE49-F238E27FC236}">
                <a16:creationId xmlns:a16="http://schemas.microsoft.com/office/drawing/2014/main" id="{CB48FB57-A693-D168-B8D1-8259B0CCA61A}"/>
              </a:ext>
            </a:extLst>
          </p:cNvPr>
          <p:cNvSpPr/>
          <p:nvPr/>
        </p:nvSpPr>
        <p:spPr>
          <a:xfrm>
            <a:off x="6629400" y="1295401"/>
            <a:ext cx="4800601" cy="52165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204FF641-2C8B-6F35-FA83-0CEEC2FCC760}"/>
              </a:ext>
            </a:extLst>
          </p:cNvPr>
          <p:cNvSpPr txBox="1"/>
          <p:nvPr/>
        </p:nvSpPr>
        <p:spPr>
          <a:xfrm>
            <a:off x="6713351" y="1377346"/>
            <a:ext cx="914400" cy="369332"/>
          </a:xfrm>
          <a:prstGeom prst="rect">
            <a:avLst/>
          </a:prstGeom>
          <a:noFill/>
        </p:spPr>
        <p:txBody>
          <a:bodyPr wrap="square" rtlCol="0">
            <a:spAutoFit/>
          </a:bodyPr>
          <a:lstStyle/>
          <a:p>
            <a:r>
              <a:rPr lang="en-US" dirty="0"/>
              <a:t>Existing</a:t>
            </a:r>
          </a:p>
        </p:txBody>
      </p:sp>
      <p:sp>
        <p:nvSpPr>
          <p:cNvPr id="31" name="TextBox 30">
            <a:extLst>
              <a:ext uri="{FF2B5EF4-FFF2-40B4-BE49-F238E27FC236}">
                <a16:creationId xmlns:a16="http://schemas.microsoft.com/office/drawing/2014/main" id="{FFBF7AA6-2F19-9A80-E063-01B0425DC6D6}"/>
              </a:ext>
            </a:extLst>
          </p:cNvPr>
          <p:cNvSpPr txBox="1"/>
          <p:nvPr/>
        </p:nvSpPr>
        <p:spPr>
          <a:xfrm>
            <a:off x="6681743" y="3650196"/>
            <a:ext cx="1066800" cy="369332"/>
          </a:xfrm>
          <a:prstGeom prst="rect">
            <a:avLst/>
          </a:prstGeom>
          <a:noFill/>
        </p:spPr>
        <p:txBody>
          <a:bodyPr wrap="square" rtlCol="0">
            <a:spAutoFit/>
          </a:bodyPr>
          <a:lstStyle/>
          <a:p>
            <a:r>
              <a:rPr lang="en-US" dirty="0"/>
              <a:t>Proposed</a:t>
            </a:r>
          </a:p>
        </p:txBody>
      </p:sp>
      <p:sp>
        <p:nvSpPr>
          <p:cNvPr id="32" name="Oval 31">
            <a:extLst>
              <a:ext uri="{FF2B5EF4-FFF2-40B4-BE49-F238E27FC236}">
                <a16:creationId xmlns:a16="http://schemas.microsoft.com/office/drawing/2014/main" id="{FA133AD1-A817-E5E5-F95D-9EBBB50B6F11}"/>
              </a:ext>
            </a:extLst>
          </p:cNvPr>
          <p:cNvSpPr/>
          <p:nvPr/>
        </p:nvSpPr>
        <p:spPr>
          <a:xfrm>
            <a:off x="9006601" y="3317950"/>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89D384E-261D-90BC-1C7E-2AAF6BAC12BC}"/>
              </a:ext>
            </a:extLst>
          </p:cNvPr>
          <p:cNvSpPr/>
          <p:nvPr/>
        </p:nvSpPr>
        <p:spPr>
          <a:xfrm>
            <a:off x="8915400" y="1967114"/>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4CBA72B-8778-816D-A09E-09ECF13190CC}"/>
              </a:ext>
            </a:extLst>
          </p:cNvPr>
          <p:cNvSpPr/>
          <p:nvPr/>
        </p:nvSpPr>
        <p:spPr>
          <a:xfrm>
            <a:off x="7883689" y="1533430"/>
            <a:ext cx="598116" cy="26937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Olive</a:t>
            </a:r>
          </a:p>
        </p:txBody>
      </p:sp>
      <p:sp>
        <p:nvSpPr>
          <p:cNvPr id="35" name="Rectangle 34">
            <a:extLst>
              <a:ext uri="{FF2B5EF4-FFF2-40B4-BE49-F238E27FC236}">
                <a16:creationId xmlns:a16="http://schemas.microsoft.com/office/drawing/2014/main" id="{BDB4368E-5258-9795-F717-795FD5775853}"/>
              </a:ext>
            </a:extLst>
          </p:cNvPr>
          <p:cNvSpPr/>
          <p:nvPr/>
        </p:nvSpPr>
        <p:spPr>
          <a:xfrm>
            <a:off x="7872495" y="2040833"/>
            <a:ext cx="832809" cy="19877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Elderberry</a:t>
            </a:r>
          </a:p>
        </p:txBody>
      </p:sp>
      <p:sp>
        <p:nvSpPr>
          <p:cNvPr id="36" name="Rectangle 35">
            <a:extLst>
              <a:ext uri="{FF2B5EF4-FFF2-40B4-BE49-F238E27FC236}">
                <a16:creationId xmlns:a16="http://schemas.microsoft.com/office/drawing/2014/main" id="{F4389C3B-F476-5453-B78F-0135CE8DB2D3}"/>
              </a:ext>
            </a:extLst>
          </p:cNvPr>
          <p:cNvSpPr/>
          <p:nvPr/>
        </p:nvSpPr>
        <p:spPr>
          <a:xfrm>
            <a:off x="7872494" y="3437511"/>
            <a:ext cx="734304" cy="248969"/>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Dumont</a:t>
            </a:r>
          </a:p>
        </p:txBody>
      </p:sp>
      <p:sp>
        <p:nvSpPr>
          <p:cNvPr id="37" name="Line 75">
            <a:extLst>
              <a:ext uri="{FF2B5EF4-FFF2-40B4-BE49-F238E27FC236}">
                <a16:creationId xmlns:a16="http://schemas.microsoft.com/office/drawing/2014/main" id="{D489095B-7697-50FD-3C6B-F0F0062FFA88}"/>
              </a:ext>
            </a:extLst>
          </p:cNvPr>
          <p:cNvSpPr>
            <a:spLocks noChangeShapeType="1"/>
          </p:cNvSpPr>
          <p:nvPr/>
        </p:nvSpPr>
        <p:spPr bwMode="auto">
          <a:xfrm flipH="1">
            <a:off x="9102993" y="1693126"/>
            <a:ext cx="0" cy="874039"/>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 name="Line 75">
            <a:extLst>
              <a:ext uri="{FF2B5EF4-FFF2-40B4-BE49-F238E27FC236}">
                <a16:creationId xmlns:a16="http://schemas.microsoft.com/office/drawing/2014/main" id="{BD3F7060-79F9-2BA8-05AD-9B57AA5E32AC}"/>
              </a:ext>
            </a:extLst>
          </p:cNvPr>
          <p:cNvSpPr>
            <a:spLocks noChangeShapeType="1"/>
          </p:cNvSpPr>
          <p:nvPr/>
        </p:nvSpPr>
        <p:spPr bwMode="auto">
          <a:xfrm flipH="1">
            <a:off x="9102993" y="2639610"/>
            <a:ext cx="0" cy="874039"/>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75">
            <a:extLst>
              <a:ext uri="{FF2B5EF4-FFF2-40B4-BE49-F238E27FC236}">
                <a16:creationId xmlns:a16="http://schemas.microsoft.com/office/drawing/2014/main" id="{F37DCA09-62C4-43C2-5B8A-F209C2E298CF}"/>
              </a:ext>
            </a:extLst>
          </p:cNvPr>
          <p:cNvSpPr>
            <a:spLocks noChangeShapeType="1"/>
          </p:cNvSpPr>
          <p:nvPr/>
        </p:nvSpPr>
        <p:spPr bwMode="auto">
          <a:xfrm flipH="1">
            <a:off x="9112496" y="2158118"/>
            <a:ext cx="286532" cy="397687"/>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Line 75">
            <a:extLst>
              <a:ext uri="{FF2B5EF4-FFF2-40B4-BE49-F238E27FC236}">
                <a16:creationId xmlns:a16="http://schemas.microsoft.com/office/drawing/2014/main" id="{2197BE05-4471-7CD2-EACC-BF6E93F1A88C}"/>
              </a:ext>
            </a:extLst>
          </p:cNvPr>
          <p:cNvSpPr>
            <a:spLocks noChangeShapeType="1"/>
          </p:cNvSpPr>
          <p:nvPr/>
        </p:nvSpPr>
        <p:spPr bwMode="auto">
          <a:xfrm flipH="1">
            <a:off x="9206496" y="2619703"/>
            <a:ext cx="0" cy="874039"/>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 name="Rectangle 40">
            <a:extLst>
              <a:ext uri="{FF2B5EF4-FFF2-40B4-BE49-F238E27FC236}">
                <a16:creationId xmlns:a16="http://schemas.microsoft.com/office/drawing/2014/main" id="{FD89D8E8-2A41-99AC-6A16-EEBBF7F0B7C3}"/>
              </a:ext>
            </a:extLst>
          </p:cNvPr>
          <p:cNvSpPr/>
          <p:nvPr/>
        </p:nvSpPr>
        <p:spPr>
          <a:xfrm>
            <a:off x="7872494" y="2496232"/>
            <a:ext cx="734304" cy="28061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Larrison</a:t>
            </a:r>
            <a:r>
              <a:rPr lang="en-US" sz="1000" dirty="0">
                <a:solidFill>
                  <a:schemeClr val="tx1"/>
                </a:solidFill>
              </a:rPr>
              <a:t> Drive</a:t>
            </a:r>
          </a:p>
        </p:txBody>
      </p:sp>
      <p:sp>
        <p:nvSpPr>
          <p:cNvPr id="42" name="Rectangle 41">
            <a:extLst>
              <a:ext uri="{FF2B5EF4-FFF2-40B4-BE49-F238E27FC236}">
                <a16:creationId xmlns:a16="http://schemas.microsoft.com/office/drawing/2014/main" id="{0F3ED18E-664B-C904-EBBA-D3CA57BB18ED}"/>
              </a:ext>
            </a:extLst>
          </p:cNvPr>
          <p:cNvSpPr/>
          <p:nvPr/>
        </p:nvSpPr>
        <p:spPr>
          <a:xfrm>
            <a:off x="7872494" y="2916173"/>
            <a:ext cx="734304" cy="29126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New Prairie</a:t>
            </a:r>
          </a:p>
        </p:txBody>
      </p:sp>
      <p:sp>
        <p:nvSpPr>
          <p:cNvPr id="43" name="Line 75">
            <a:extLst>
              <a:ext uri="{FF2B5EF4-FFF2-40B4-BE49-F238E27FC236}">
                <a16:creationId xmlns:a16="http://schemas.microsoft.com/office/drawing/2014/main" id="{4745AFA7-D88F-DA5F-6E12-C4E66294A730}"/>
              </a:ext>
            </a:extLst>
          </p:cNvPr>
          <p:cNvSpPr>
            <a:spLocks noChangeShapeType="1"/>
          </p:cNvSpPr>
          <p:nvPr/>
        </p:nvSpPr>
        <p:spPr bwMode="auto">
          <a:xfrm>
            <a:off x="9161079" y="1788669"/>
            <a:ext cx="246715" cy="387692"/>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4" name="Oval 43">
            <a:extLst>
              <a:ext uri="{FF2B5EF4-FFF2-40B4-BE49-F238E27FC236}">
                <a16:creationId xmlns:a16="http://schemas.microsoft.com/office/drawing/2014/main" id="{BEBDC122-9A36-646B-C5FD-EF06498C5C83}"/>
              </a:ext>
            </a:extLst>
          </p:cNvPr>
          <p:cNvSpPr/>
          <p:nvPr/>
        </p:nvSpPr>
        <p:spPr>
          <a:xfrm>
            <a:off x="8960096" y="1500812"/>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4FF6325-6253-8E48-60A3-3EBFC658C35A}"/>
              </a:ext>
            </a:extLst>
          </p:cNvPr>
          <p:cNvSpPr/>
          <p:nvPr/>
        </p:nvSpPr>
        <p:spPr>
          <a:xfrm>
            <a:off x="9000911" y="2889088"/>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9AD6112-85BD-5325-2C13-371DAD340EAB}"/>
              </a:ext>
            </a:extLst>
          </p:cNvPr>
          <p:cNvSpPr/>
          <p:nvPr/>
        </p:nvSpPr>
        <p:spPr>
          <a:xfrm>
            <a:off x="8992066" y="2442007"/>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39F7DD-8173-F510-C32C-302D99E952BA}"/>
              </a:ext>
            </a:extLst>
          </p:cNvPr>
          <p:cNvSpPr/>
          <p:nvPr/>
        </p:nvSpPr>
        <p:spPr>
          <a:xfrm>
            <a:off x="9033073" y="6109346"/>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2E971F2-7AF3-E188-3F1F-4EF35C670377}"/>
              </a:ext>
            </a:extLst>
          </p:cNvPr>
          <p:cNvSpPr/>
          <p:nvPr/>
        </p:nvSpPr>
        <p:spPr>
          <a:xfrm>
            <a:off x="8956407" y="4364877"/>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08D8E3F-C20D-A68D-1D10-CB1D56013F26}"/>
              </a:ext>
            </a:extLst>
          </p:cNvPr>
          <p:cNvSpPr/>
          <p:nvPr/>
        </p:nvSpPr>
        <p:spPr>
          <a:xfrm>
            <a:off x="7884581" y="3945921"/>
            <a:ext cx="598116" cy="26937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Olive</a:t>
            </a:r>
          </a:p>
        </p:txBody>
      </p:sp>
      <p:sp>
        <p:nvSpPr>
          <p:cNvPr id="50" name="Rectangle 49">
            <a:extLst>
              <a:ext uri="{FF2B5EF4-FFF2-40B4-BE49-F238E27FC236}">
                <a16:creationId xmlns:a16="http://schemas.microsoft.com/office/drawing/2014/main" id="{CF28C107-2EA1-5767-2200-6E828DBED8DC}"/>
              </a:ext>
            </a:extLst>
          </p:cNvPr>
          <p:cNvSpPr/>
          <p:nvPr/>
        </p:nvSpPr>
        <p:spPr>
          <a:xfrm>
            <a:off x="7872495" y="4474737"/>
            <a:ext cx="832809" cy="19877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Elderberry</a:t>
            </a:r>
          </a:p>
        </p:txBody>
      </p:sp>
      <p:sp>
        <p:nvSpPr>
          <p:cNvPr id="51" name="Rectangle 50">
            <a:extLst>
              <a:ext uri="{FF2B5EF4-FFF2-40B4-BE49-F238E27FC236}">
                <a16:creationId xmlns:a16="http://schemas.microsoft.com/office/drawing/2014/main" id="{0DDB0A86-A73F-9FD0-BC8E-7F777642772B}"/>
              </a:ext>
            </a:extLst>
          </p:cNvPr>
          <p:cNvSpPr/>
          <p:nvPr/>
        </p:nvSpPr>
        <p:spPr>
          <a:xfrm>
            <a:off x="7872494" y="6195906"/>
            <a:ext cx="734304" cy="248969"/>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Dumont</a:t>
            </a:r>
          </a:p>
        </p:txBody>
      </p:sp>
      <p:sp>
        <p:nvSpPr>
          <p:cNvPr id="52" name="Line 75">
            <a:extLst>
              <a:ext uri="{FF2B5EF4-FFF2-40B4-BE49-F238E27FC236}">
                <a16:creationId xmlns:a16="http://schemas.microsoft.com/office/drawing/2014/main" id="{1D0FDEB7-D75C-B45C-CF5B-253B71762F2B}"/>
              </a:ext>
            </a:extLst>
          </p:cNvPr>
          <p:cNvSpPr>
            <a:spLocks noChangeShapeType="1"/>
          </p:cNvSpPr>
          <p:nvPr/>
        </p:nvSpPr>
        <p:spPr bwMode="auto">
          <a:xfrm flipH="1">
            <a:off x="9144000" y="4090889"/>
            <a:ext cx="0" cy="874039"/>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 name="Line 75">
            <a:extLst>
              <a:ext uri="{FF2B5EF4-FFF2-40B4-BE49-F238E27FC236}">
                <a16:creationId xmlns:a16="http://schemas.microsoft.com/office/drawing/2014/main" id="{809DCAD1-F2E1-6311-C2B6-8E08060837C0}"/>
              </a:ext>
            </a:extLst>
          </p:cNvPr>
          <p:cNvSpPr>
            <a:spLocks noChangeShapeType="1"/>
          </p:cNvSpPr>
          <p:nvPr/>
        </p:nvSpPr>
        <p:spPr bwMode="auto">
          <a:xfrm flipH="1">
            <a:off x="9144000" y="5037372"/>
            <a:ext cx="0" cy="1224374"/>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 name="Line 75">
            <a:extLst>
              <a:ext uri="{FF2B5EF4-FFF2-40B4-BE49-F238E27FC236}">
                <a16:creationId xmlns:a16="http://schemas.microsoft.com/office/drawing/2014/main" id="{DC2EB0ED-05DD-EF16-B24C-728419847933}"/>
              </a:ext>
            </a:extLst>
          </p:cNvPr>
          <p:cNvSpPr>
            <a:spLocks noChangeShapeType="1"/>
          </p:cNvSpPr>
          <p:nvPr/>
        </p:nvSpPr>
        <p:spPr bwMode="auto">
          <a:xfrm flipH="1">
            <a:off x="9153503" y="4555881"/>
            <a:ext cx="286532" cy="397687"/>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5" name="Line 75">
            <a:extLst>
              <a:ext uri="{FF2B5EF4-FFF2-40B4-BE49-F238E27FC236}">
                <a16:creationId xmlns:a16="http://schemas.microsoft.com/office/drawing/2014/main" id="{ACB0D3E0-C61E-6342-A5E0-1B2A1EB69E04}"/>
              </a:ext>
            </a:extLst>
          </p:cNvPr>
          <p:cNvSpPr>
            <a:spLocks noChangeShapeType="1"/>
          </p:cNvSpPr>
          <p:nvPr/>
        </p:nvSpPr>
        <p:spPr bwMode="auto">
          <a:xfrm flipH="1">
            <a:off x="9247503" y="5017466"/>
            <a:ext cx="0" cy="1244281"/>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 name="Rectangle 55">
            <a:extLst>
              <a:ext uri="{FF2B5EF4-FFF2-40B4-BE49-F238E27FC236}">
                <a16:creationId xmlns:a16="http://schemas.microsoft.com/office/drawing/2014/main" id="{D409E72E-39B5-1D1C-A4AD-A34DF4B67567}"/>
              </a:ext>
            </a:extLst>
          </p:cNvPr>
          <p:cNvSpPr/>
          <p:nvPr/>
        </p:nvSpPr>
        <p:spPr>
          <a:xfrm>
            <a:off x="7872494" y="4893995"/>
            <a:ext cx="734304" cy="28061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Larrison</a:t>
            </a:r>
            <a:r>
              <a:rPr lang="en-US" sz="1000" dirty="0">
                <a:solidFill>
                  <a:schemeClr val="tx1"/>
                </a:solidFill>
              </a:rPr>
              <a:t> Drive</a:t>
            </a:r>
          </a:p>
        </p:txBody>
      </p:sp>
      <p:sp>
        <p:nvSpPr>
          <p:cNvPr id="57" name="Rectangle 56">
            <a:extLst>
              <a:ext uri="{FF2B5EF4-FFF2-40B4-BE49-F238E27FC236}">
                <a16:creationId xmlns:a16="http://schemas.microsoft.com/office/drawing/2014/main" id="{AA639EAE-3AD7-C88C-0BBB-88E227FFE491}"/>
              </a:ext>
            </a:extLst>
          </p:cNvPr>
          <p:cNvSpPr/>
          <p:nvPr/>
        </p:nvSpPr>
        <p:spPr>
          <a:xfrm>
            <a:off x="7872494" y="5313936"/>
            <a:ext cx="734304" cy="29126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New Prairie</a:t>
            </a:r>
          </a:p>
        </p:txBody>
      </p:sp>
      <p:sp>
        <p:nvSpPr>
          <p:cNvPr id="58" name="Line 75">
            <a:extLst>
              <a:ext uri="{FF2B5EF4-FFF2-40B4-BE49-F238E27FC236}">
                <a16:creationId xmlns:a16="http://schemas.microsoft.com/office/drawing/2014/main" id="{E8A0EAFF-84AB-42F6-A36D-5604CA7E811A}"/>
              </a:ext>
            </a:extLst>
          </p:cNvPr>
          <p:cNvSpPr>
            <a:spLocks noChangeShapeType="1"/>
          </p:cNvSpPr>
          <p:nvPr/>
        </p:nvSpPr>
        <p:spPr bwMode="auto">
          <a:xfrm>
            <a:off x="9202086" y="4186432"/>
            <a:ext cx="246715" cy="387692"/>
          </a:xfrm>
          <a:prstGeom prst="line">
            <a:avLst/>
          </a:prstGeom>
          <a:noFill/>
          <a:ln w="38100">
            <a:solidFill>
              <a:srgbClr val="303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9" name="Oval 58">
            <a:extLst>
              <a:ext uri="{FF2B5EF4-FFF2-40B4-BE49-F238E27FC236}">
                <a16:creationId xmlns:a16="http://schemas.microsoft.com/office/drawing/2014/main" id="{034F573A-62D9-AD85-8FBC-EBDEB3F7E79D}"/>
              </a:ext>
            </a:extLst>
          </p:cNvPr>
          <p:cNvSpPr/>
          <p:nvPr/>
        </p:nvSpPr>
        <p:spPr>
          <a:xfrm>
            <a:off x="9001103" y="3898575"/>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2C0AC5B-D9F4-CE17-2763-E4C38438F545}"/>
              </a:ext>
            </a:extLst>
          </p:cNvPr>
          <p:cNvSpPr/>
          <p:nvPr/>
        </p:nvSpPr>
        <p:spPr>
          <a:xfrm>
            <a:off x="9041918" y="5286851"/>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178E862-DC90-01BF-AF43-393097C6FC8C}"/>
              </a:ext>
            </a:extLst>
          </p:cNvPr>
          <p:cNvSpPr/>
          <p:nvPr/>
        </p:nvSpPr>
        <p:spPr>
          <a:xfrm>
            <a:off x="9033073" y="4839770"/>
            <a:ext cx="304800" cy="304800"/>
          </a:xfrm>
          <a:prstGeom prst="ellipse">
            <a:avLst/>
          </a:prstGeom>
          <a:solidFill>
            <a:srgbClr val="3030FF"/>
          </a:solidFill>
          <a:ln>
            <a:solidFill>
              <a:srgbClr val="303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E45939C-9FD6-E8BC-1933-4552C13CC3E0}"/>
              </a:ext>
            </a:extLst>
          </p:cNvPr>
          <p:cNvSpPr/>
          <p:nvPr/>
        </p:nvSpPr>
        <p:spPr>
          <a:xfrm>
            <a:off x="9030458" y="5716645"/>
            <a:ext cx="304800" cy="304800"/>
          </a:xfrm>
          <a:prstGeom prst="ellipse">
            <a:avLst/>
          </a:prstGeom>
          <a:solidFill>
            <a:srgbClr val="CC1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6F49A45-6AC2-F69B-9A14-ED251861EC96}"/>
              </a:ext>
            </a:extLst>
          </p:cNvPr>
          <p:cNvSpPr/>
          <p:nvPr/>
        </p:nvSpPr>
        <p:spPr>
          <a:xfrm>
            <a:off x="7872494" y="5765315"/>
            <a:ext cx="734304" cy="248969"/>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Navistar</a:t>
            </a:r>
          </a:p>
        </p:txBody>
      </p:sp>
      <p:sp>
        <p:nvSpPr>
          <p:cNvPr id="2" name="Footer Placeholder 2">
            <a:extLst>
              <a:ext uri="{FF2B5EF4-FFF2-40B4-BE49-F238E27FC236}">
                <a16:creationId xmlns:a16="http://schemas.microsoft.com/office/drawing/2014/main" id="{AF5170A1-CC30-E10D-C96B-5F4D5D3E6088}"/>
              </a:ext>
            </a:extLst>
          </p:cNvPr>
          <p:cNvSpPr txBox="1">
            <a:spLocks/>
          </p:cNvSpPr>
          <p:nvPr/>
        </p:nvSpPr>
        <p:spPr>
          <a:xfrm>
            <a:off x="1" y="6400800"/>
            <a:ext cx="243840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100" dirty="0"/>
              <a:t>AEP Local Plan 2026</a:t>
            </a:r>
          </a:p>
        </p:txBody>
      </p:sp>
    </p:spTree>
    <p:extLst>
      <p:ext uri="{BB962C8B-B14F-4D97-AF65-F5344CB8AC3E}">
        <p14:creationId xmlns:p14="http://schemas.microsoft.com/office/powerpoint/2010/main" val="1514099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d="http://www.w3.org/2001/XMLSchema" xmlns:xsi="http://www.w3.org/2001/XMLSchema-instance" xmlns="http://www.boldonjames.com/2008/01/sie/internal/label" sislVersion="0" policy="e9c0b8d7-bdb4-4fd3-b62a-f50327aaefce" origin="userSelected">
  <element uid="936e22d5-45a7-4cb7-95ab-1aa8c7c88789"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wvc2lzbD48VXNlck5hbWU+Q09SUFxzMjkwODk0PC9Vc2VyTmFtZT48RGF0ZVRpbWU+Mi8yMy8yMDIyIDY6NTE6MjggUE08L0RhdGVUaW1lPjxMYWJlbFN0cmluZz5VbmNhdGVnb3JpemVkPC9MYWJlbFN0cmluZz48L2l0ZW0+PC9sYWJlbEhpc3Rvcnk+</Value>
</WrappedLabelHistory>
</file>

<file path=customXml/itemProps1.xml><?xml version="1.0" encoding="utf-8"?>
<ds:datastoreItem xmlns:ds="http://schemas.openxmlformats.org/officeDocument/2006/customXml" ds:itemID="{355673DE-87FD-40D8-A850-0617FC559ED1}">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587F6900-2A8E-4FF5-AC5F-643286EF6238}">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9600</TotalTime>
  <Words>2270</Words>
  <Application>Microsoft Office PowerPoint</Application>
  <PresentationFormat>Widescreen</PresentationFormat>
  <Paragraphs>235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Calibri Light</vt:lpstr>
      <vt:lpstr>1_Office Theme</vt:lpstr>
      <vt:lpstr>Submission of Supplemental Projects for  Inclusion in the Local Plan</vt:lpstr>
      <vt:lpstr>AEP Transmission Zone M-3 Process New Haven, Indiana</vt:lpstr>
      <vt:lpstr>AEP Transmission Zone M-3 Process New Haven, Indiana</vt:lpstr>
      <vt:lpstr>AEP Transmission Zone M-3 Process New Haven, Indiana</vt:lpstr>
      <vt:lpstr>AEP Transmission Zone M-3 Process Greentown, IN</vt:lpstr>
      <vt:lpstr>AEP Transmission Zone M-3 Process MISO Tranche 2 Projects</vt:lpstr>
      <vt:lpstr>AEP Transmission Zone M-3 Process MISO Tranche 2 Projects</vt:lpstr>
      <vt:lpstr>AEP Transmission Zone M-3 Process New Carlisle, IN</vt:lpstr>
      <vt:lpstr>AEP Transmission Zone M-3 Process New Carlisle, IN</vt:lpstr>
      <vt:lpstr>PowerPoint Presentation</vt:lpstr>
      <vt:lpstr>PowerPoint Presentation</vt:lpstr>
      <vt:lpstr>AEP Transmission Zone M-3 Process Dowagiac, MI</vt:lpstr>
      <vt:lpstr>AEP Transmission Zone M-3 Process Dowagiac, MI</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Transmission Zone M-3 Process Riverside Station</dc:title>
  <dc:creator>s300021</dc:creator>
  <cp:keywords/>
  <cp:lastModifiedBy>Golicz, Katie</cp:lastModifiedBy>
  <cp:revision>374</cp:revision>
  <dcterms:created xsi:type="dcterms:W3CDTF">2020-02-24T15:07:57Z</dcterms:created>
  <dcterms:modified xsi:type="dcterms:W3CDTF">2026-03-10T14:23:10Z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6cbcc5cd-222d-43d0-9001-97efc3bf0ca3</vt:lpwstr>
  </property>
  <property fmtid="{D5CDD505-2E9C-101B-9397-08002B2CF9AE}" pid="3" name="bjSaver">
    <vt:lpwstr>lyh14SfezuJgiJLbGhVkFcVXavsbz/dV</vt:lpwstr>
  </property>
  <property fmtid="{D5CDD505-2E9C-101B-9397-08002B2CF9AE}" pid="4" name="bjDocumentSecurityLabel">
    <vt:lpwstr>Uncategorized</vt:lpwstr>
  </property>
  <property fmtid="{D5CDD505-2E9C-101B-9397-08002B2CF9AE}" pid="5" name="bjLabelHistoryID">
    <vt:lpwstr>{587F6900-2A8E-4FF5-AC5F-643286EF6238}</vt:lpwstr>
  </property>
  <property fmtid="{D5CDD505-2E9C-101B-9397-08002B2CF9AE}" pid="6" name="bjClsUserRVM">
    <vt:lpwstr>[]</vt:lpwstr>
  </property>
  <property fmtid="{D5CDD505-2E9C-101B-9397-08002B2CF9AE}" pid="7" name="bjDocumentLabelXML">
    <vt:lpwstr>&lt;?xml version="1.0" encoding="us-ascii"?&gt;&lt;sisl xmlns:xsd="http://www.w3.org/2001/XMLSchema" xmlns:xsi="http://www.w3.org/2001/XMLSchema-instance" sislVersion="0" policy="e9c0b8d7-bdb4-4fd3-b62a-f50327aaefce" origin="userSelected" xmlns="http://www.boldonj</vt:lpwstr>
  </property>
  <property fmtid="{D5CDD505-2E9C-101B-9397-08002B2CF9AE}" pid="8" name="bjDocumentLabelXML-0">
    <vt:lpwstr>ames.com/2008/01/sie/internal/label"&gt;&lt;element uid="936e22d5-45a7-4cb7-95ab-1aa8c7c88789" value="" /&gt;&lt;/sisl&gt;</vt:lpwstr>
  </property>
  <property fmtid="{D5CDD505-2E9C-101B-9397-08002B2CF9AE}" pid="9" name="MSIP_Label_574d496c-7ac4-4b13-81fd-698eca66b217_SiteId">
    <vt:lpwstr>15f3c881-6b03-4ff6-8559-77bf5177818f</vt:lpwstr>
  </property>
  <property fmtid="{D5CDD505-2E9C-101B-9397-08002B2CF9AE}" pid="10" name="MSIP_Label_574d496c-7ac4-4b13-81fd-698eca66b217_Name">
    <vt:lpwstr>Uncategorized</vt:lpwstr>
  </property>
  <property fmtid="{D5CDD505-2E9C-101B-9397-08002B2CF9AE}" pid="11" name="MSIP_Label_574d496c-7ac4-4b13-81fd-698eca66b217_Enabled">
    <vt:lpwstr>true</vt:lpwstr>
  </property>
</Properties>
</file>