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69" r:id="rId1"/>
  </p:sldMasterIdLst>
  <p:notesMasterIdLst>
    <p:notesMasterId r:id="rId34"/>
  </p:notesMasterIdLst>
  <p:sldIdLst>
    <p:sldId id="294" r:id="rId2"/>
    <p:sldId id="295" r:id="rId3"/>
    <p:sldId id="296" r:id="rId4"/>
    <p:sldId id="297" r:id="rId5"/>
    <p:sldId id="298" r:id="rId6"/>
    <p:sldId id="299" r:id="rId7"/>
    <p:sldId id="334" r:id="rId8"/>
    <p:sldId id="300" r:id="rId9"/>
    <p:sldId id="318" r:id="rId10"/>
    <p:sldId id="301" r:id="rId11"/>
    <p:sldId id="319" r:id="rId12"/>
    <p:sldId id="302" r:id="rId13"/>
    <p:sldId id="320" r:id="rId14"/>
    <p:sldId id="303" r:id="rId15"/>
    <p:sldId id="321" r:id="rId16"/>
    <p:sldId id="304" r:id="rId17"/>
    <p:sldId id="322" r:id="rId18"/>
    <p:sldId id="305" r:id="rId19"/>
    <p:sldId id="323" r:id="rId20"/>
    <p:sldId id="306" r:id="rId21"/>
    <p:sldId id="324" r:id="rId22"/>
    <p:sldId id="307" r:id="rId23"/>
    <p:sldId id="325" r:id="rId24"/>
    <p:sldId id="309" r:id="rId25"/>
    <p:sldId id="327" r:id="rId26"/>
    <p:sldId id="308" r:id="rId27"/>
    <p:sldId id="326" r:id="rId28"/>
    <p:sldId id="331" r:id="rId29"/>
    <p:sldId id="332" r:id="rId30"/>
    <p:sldId id="333" r:id="rId31"/>
    <p:sldId id="328" r:id="rId32"/>
    <p:sldId id="330" r:id="rId33"/>
  </p:sldIdLst>
  <p:sldSz cx="12188825" cy="6858000"/>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608013" indent="-150813" algn="l" rtl="0" fontAlgn="base">
      <a:spcBef>
        <a:spcPct val="0"/>
      </a:spcBef>
      <a:spcAft>
        <a:spcPct val="0"/>
      </a:spcAft>
      <a:defRPr kern="1200">
        <a:solidFill>
          <a:schemeClr val="tx1"/>
        </a:solidFill>
        <a:latin typeface="Arial" charset="0"/>
        <a:ea typeface="+mn-ea"/>
        <a:cs typeface="+mn-cs"/>
      </a:defRPr>
    </a:lvl2pPr>
    <a:lvl3pPr marL="1217613" indent="-303213" algn="l" rtl="0" fontAlgn="base">
      <a:spcBef>
        <a:spcPct val="0"/>
      </a:spcBef>
      <a:spcAft>
        <a:spcPct val="0"/>
      </a:spcAft>
      <a:defRPr kern="1200">
        <a:solidFill>
          <a:schemeClr val="tx1"/>
        </a:solidFill>
        <a:latin typeface="Arial" charset="0"/>
        <a:ea typeface="+mn-ea"/>
        <a:cs typeface="+mn-cs"/>
      </a:defRPr>
    </a:lvl3pPr>
    <a:lvl4pPr marL="1827213" indent="-455613" algn="l" rtl="0" fontAlgn="base">
      <a:spcBef>
        <a:spcPct val="0"/>
      </a:spcBef>
      <a:spcAft>
        <a:spcPct val="0"/>
      </a:spcAft>
      <a:defRPr kern="1200">
        <a:solidFill>
          <a:schemeClr val="tx1"/>
        </a:solidFill>
        <a:latin typeface="Arial" charset="0"/>
        <a:ea typeface="+mn-ea"/>
        <a:cs typeface="+mn-cs"/>
      </a:defRPr>
    </a:lvl4pPr>
    <a:lvl5pPr marL="2436813" indent="-608013"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FFCC99"/>
    <a:srgbClr val="FF9966"/>
    <a:srgbClr val="66CCFF"/>
    <a:srgbClr val="99CCFF"/>
    <a:srgbClr val="FF9999"/>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3066" y="-2028"/>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577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977531" y="0"/>
            <a:ext cx="3043979" cy="465773"/>
          </a:xfrm>
          <a:prstGeom prst="rect">
            <a:avLst/>
          </a:prstGeom>
        </p:spPr>
        <p:txBody>
          <a:bodyPr vert="horz" lIns="91577" tIns="45789" rIns="91577" bIns="45789" rtlCol="0"/>
          <a:lstStyle>
            <a:lvl1pPr algn="r">
              <a:defRPr sz="1200"/>
            </a:lvl1pPr>
          </a:lstStyle>
          <a:p>
            <a:fld id="{F903E89D-EC8F-4660-BD13-9A845FD77D8C}" type="datetimeFigureOut">
              <a:rPr lang="en-US" smtClean="0"/>
              <a:t>8/20/2015</a:t>
            </a:fld>
            <a:endParaRPr lang="en-US"/>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702946" y="4422459"/>
            <a:ext cx="5617208" cy="4188778"/>
          </a:xfrm>
          <a:prstGeom prst="rect">
            <a:avLst/>
          </a:prstGeom>
        </p:spPr>
        <p:txBody>
          <a:bodyPr vert="horz" lIns="91577" tIns="45789" rIns="91577" bIns="457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1738"/>
            <a:ext cx="3043979" cy="465773"/>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977531" y="8841738"/>
            <a:ext cx="3043979" cy="465773"/>
          </a:xfrm>
          <a:prstGeom prst="rect">
            <a:avLst/>
          </a:prstGeom>
        </p:spPr>
        <p:txBody>
          <a:bodyPr vert="horz" lIns="91577" tIns="45789" rIns="91577" bIns="45789" rtlCol="0" anchor="b"/>
          <a:lstStyle>
            <a:lvl1pPr algn="r">
              <a:defRPr sz="1200"/>
            </a:lvl1pPr>
          </a:lstStyle>
          <a:p>
            <a:fld id="{158357D3-2CAC-43B1-BB9E-8849B7C6A0CB}" type="slidenum">
              <a:rPr lang="en-US" smtClean="0"/>
              <a:t>‹#›</a:t>
            </a:fld>
            <a:endParaRPr lang="en-US"/>
          </a:p>
        </p:txBody>
      </p:sp>
    </p:spTree>
    <p:extLst>
      <p:ext uri="{BB962C8B-B14F-4D97-AF65-F5344CB8AC3E}">
        <p14:creationId xmlns:p14="http://schemas.microsoft.com/office/powerpoint/2010/main" val="3860253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8357D3-2CAC-43B1-BB9E-8849B7C6A0CB}" type="slidenum">
              <a:rPr lang="en-US" smtClean="0"/>
              <a:t>32</a:t>
            </a:fld>
            <a:endParaRPr lang="en-US"/>
          </a:p>
        </p:txBody>
      </p:sp>
    </p:spTree>
    <p:extLst>
      <p:ext uri="{BB962C8B-B14F-4D97-AF65-F5344CB8AC3E}">
        <p14:creationId xmlns:p14="http://schemas.microsoft.com/office/powerpoint/2010/main" val="6402248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G:\Corporate\PJM templates and standards\new ppt templates\2012-16-9Ratio-TemplateElements-03.jpg"/>
          <p:cNvPicPr>
            <a:picLocks noChangeAspect="1" noChangeArrowheads="1"/>
          </p:cNvPicPr>
          <p:nvPr userDrawn="1"/>
        </p:nvPicPr>
        <p:blipFill>
          <a:blip r:embed="rId2">
            <a:extLst>
              <a:ext uri="{28A0092B-C50C-407E-A947-70E740481C1C}">
                <a14:useLocalDpi xmlns:a14="http://schemas.microsoft.com/office/drawing/2010/main" val="0"/>
              </a:ext>
            </a:extLst>
          </a:blip>
          <a:srcRect b="24283"/>
          <a:stretch>
            <a:fillRect/>
          </a:stretch>
        </p:blipFill>
        <p:spPr bwMode="auto">
          <a:xfrm>
            <a:off x="0" y="6145213"/>
            <a:ext cx="12188825"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G:\Corporate\PJM templates and standards\new ppt templates\2012-16-9Ratio-TemplateElements-02.jpg"/>
          <p:cNvPicPr>
            <a:picLocks noChangeAspect="1" noChangeArrowheads="1"/>
          </p:cNvPicPr>
          <p:nvPr userDrawn="1"/>
        </p:nvPicPr>
        <p:blipFill>
          <a:blip r:embed="rId3">
            <a:extLst>
              <a:ext uri="{28A0092B-C50C-407E-A947-70E740481C1C}">
                <a14:useLocalDpi xmlns:a14="http://schemas.microsoft.com/office/drawing/2010/main" val="0"/>
              </a:ext>
            </a:extLst>
          </a:blip>
          <a:srcRect t="5946"/>
          <a:stretch>
            <a:fillRect/>
          </a:stretch>
        </p:blipFill>
        <p:spPr bwMode="auto">
          <a:xfrm>
            <a:off x="0" y="0"/>
            <a:ext cx="121888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10836275" y="6381750"/>
            <a:ext cx="9461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99" tIns="60949" rIns="121899" bIns="60949">
            <a:spAutoFit/>
          </a:bodyPr>
          <a:lstStyle/>
          <a:p>
            <a:pPr algn="r"/>
            <a:r>
              <a:rPr lang="en-US" altLang="en-US" sz="1100">
                <a:solidFill>
                  <a:schemeClr val="bg1"/>
                </a:solidFill>
              </a:rPr>
              <a:t>PJM</a:t>
            </a:r>
            <a:r>
              <a:rPr lang="en-US" altLang="en-US" sz="1100">
                <a:solidFill>
                  <a:schemeClr val="bg1"/>
                </a:solidFill>
                <a:cs typeface="Arial" charset="0"/>
              </a:rPr>
              <a:t>©2015</a:t>
            </a:r>
          </a:p>
        </p:txBody>
      </p:sp>
      <p:sp>
        <p:nvSpPr>
          <p:cNvPr id="14340" name="Rectangle 4"/>
          <p:cNvSpPr>
            <a:spLocks noGrp="1" noChangeArrowheads="1"/>
          </p:cNvSpPr>
          <p:nvPr>
            <p:ph type="ctrTitle"/>
          </p:nvPr>
        </p:nvSpPr>
        <p:spPr>
          <a:xfrm>
            <a:off x="914162" y="2130428"/>
            <a:ext cx="10360501" cy="1470025"/>
          </a:xfrm>
        </p:spPr>
        <p:txBody>
          <a:bodyPr/>
          <a:lstStyle>
            <a:lvl1pPr algn="ctr">
              <a:defRPr sz="3600"/>
            </a:lvl1pPr>
          </a:lstStyle>
          <a:p>
            <a:r>
              <a:rPr lang="en-US" smtClean="0"/>
              <a:t>Click to edit Master title style</a:t>
            </a:r>
            <a:endParaRPr lang="en-US" dirty="0"/>
          </a:p>
        </p:txBody>
      </p:sp>
      <p:sp>
        <p:nvSpPr>
          <p:cNvPr id="14341" name="Rectangle 5"/>
          <p:cNvSpPr>
            <a:spLocks noGrp="1" noChangeArrowheads="1"/>
          </p:cNvSpPr>
          <p:nvPr>
            <p:ph type="subTitle" idx="1"/>
          </p:nvPr>
        </p:nvSpPr>
        <p:spPr>
          <a:xfrm>
            <a:off x="6907001" y="3810000"/>
            <a:ext cx="4367662" cy="1752600"/>
          </a:xfrm>
        </p:spPr>
        <p:txBody>
          <a:bodyPr/>
          <a:lstStyle>
            <a:lvl1pPr marL="0" indent="0">
              <a:buFontTx/>
              <a:buNone/>
              <a:defRPr sz="2000"/>
            </a:lvl1pPr>
          </a:lstStyle>
          <a:p>
            <a:r>
              <a:rPr lang="en-US" smtClean="0"/>
              <a:t>Click to edit Master subtitle style</a:t>
            </a:r>
            <a:endParaRPr lang="en-US" dirty="0"/>
          </a:p>
        </p:txBody>
      </p:sp>
      <p:sp>
        <p:nvSpPr>
          <p:cNvPr id="7" name="Rectangle 6"/>
          <p:cNvSpPr>
            <a:spLocks noGrp="1" noChangeArrowheads="1"/>
          </p:cNvSpPr>
          <p:nvPr>
            <p:ph type="ftr" sz="quarter" idx="10"/>
          </p:nvPr>
        </p:nvSpPr>
        <p:spPr/>
        <p:txBody>
          <a:bodyPr/>
          <a:lstStyle>
            <a:lvl1pPr>
              <a:defRPr/>
            </a:lvl1pPr>
          </a:lstStyle>
          <a:p>
            <a:pPr>
              <a:defRPr/>
            </a:pPr>
            <a:r>
              <a:rPr lang="en-US"/>
              <a:t>www.pjm.com</a:t>
            </a:r>
          </a:p>
        </p:txBody>
      </p:sp>
    </p:spTree>
    <p:extLst>
      <p:ext uri="{BB962C8B-B14F-4D97-AF65-F5344CB8AC3E}">
        <p14:creationId xmlns:p14="http://schemas.microsoft.com/office/powerpoint/2010/main" val="210671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5pPr>
              <a:defRPr sz="1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a:t>www.pjm.com</a:t>
            </a:r>
          </a:p>
        </p:txBody>
      </p:sp>
    </p:spTree>
    <p:extLst>
      <p:ext uri="{BB962C8B-B14F-4D97-AF65-F5344CB8AC3E}">
        <p14:creationId xmlns:p14="http://schemas.microsoft.com/office/powerpoint/2010/main" val="1086022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a:ln/>
        </p:spPr>
        <p:txBody>
          <a:bodyPr/>
          <a:lstStyle>
            <a:lvl1pPr>
              <a:defRPr/>
            </a:lvl1pPr>
          </a:lstStyle>
          <a:p>
            <a:pPr>
              <a:defRPr/>
            </a:pPr>
            <a:r>
              <a:rPr lang="en-US"/>
              <a:t>www.pjm.com</a:t>
            </a:r>
          </a:p>
        </p:txBody>
      </p:sp>
    </p:spTree>
    <p:extLst>
      <p:ext uri="{BB962C8B-B14F-4D97-AF65-F5344CB8AC3E}">
        <p14:creationId xmlns:p14="http://schemas.microsoft.com/office/powerpoint/2010/main" val="180332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09441" y="1143000"/>
            <a:ext cx="5383398" cy="472440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143000"/>
            <a:ext cx="5383398" cy="4724400"/>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www.pjm.com</a:t>
            </a:r>
          </a:p>
        </p:txBody>
      </p:sp>
    </p:spTree>
    <p:extLst>
      <p:ext uri="{BB962C8B-B14F-4D97-AF65-F5344CB8AC3E}">
        <p14:creationId xmlns:p14="http://schemas.microsoft.com/office/powerpoint/2010/main" val="25005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41" y="274637"/>
            <a:ext cx="10969943"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441" y="2057400"/>
            <a:ext cx="538339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5986" y="2057400"/>
            <a:ext cx="538339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5986" y="4191000"/>
            <a:ext cx="538339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r>
              <a:rPr lang="en-US"/>
              <a:t>www.pjm.com</a:t>
            </a:r>
          </a:p>
        </p:txBody>
      </p:sp>
    </p:spTree>
    <p:extLst>
      <p:ext uri="{BB962C8B-B14F-4D97-AF65-F5344CB8AC3E}">
        <p14:creationId xmlns:p14="http://schemas.microsoft.com/office/powerpoint/2010/main" val="2160468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1" descr="G:\Corporate\PJM templates and standards\new ppt templates\2012-16-9Ratio-TemplateElements-03.jpg"/>
          <p:cNvPicPr>
            <a:picLocks noChangeAspect="1" noChangeArrowheads="1"/>
          </p:cNvPicPr>
          <p:nvPr/>
        </p:nvPicPr>
        <p:blipFill>
          <a:blip r:embed="rId7">
            <a:extLst>
              <a:ext uri="{28A0092B-C50C-407E-A947-70E740481C1C}">
                <a14:useLocalDpi xmlns:a14="http://schemas.microsoft.com/office/drawing/2010/main" val="0"/>
              </a:ext>
            </a:extLst>
          </a:blip>
          <a:srcRect b="24283"/>
          <a:stretch>
            <a:fillRect/>
          </a:stretch>
        </p:blipFill>
        <p:spPr bwMode="auto">
          <a:xfrm>
            <a:off x="0" y="6145213"/>
            <a:ext cx="12188825"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0" descr="G:\Corporate\PJM templates and standards\new ppt templates\2012-16-9Ratio-TemplateElements-02.jpg"/>
          <p:cNvPicPr>
            <a:picLocks noChangeAspect="1" noChangeArrowheads="1"/>
          </p:cNvPicPr>
          <p:nvPr/>
        </p:nvPicPr>
        <p:blipFill>
          <a:blip r:embed="rId8">
            <a:extLst>
              <a:ext uri="{28A0092B-C50C-407E-A947-70E740481C1C}">
                <a14:useLocalDpi xmlns:a14="http://schemas.microsoft.com/office/drawing/2010/main" val="0"/>
              </a:ext>
            </a:extLst>
          </a:blip>
          <a:srcRect t="6487"/>
          <a:stretch>
            <a:fillRect/>
          </a:stretch>
        </p:blipFill>
        <p:spPr bwMode="auto">
          <a:xfrm>
            <a:off x="0" y="0"/>
            <a:ext cx="12188825"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609600" y="152400"/>
            <a:ext cx="1096962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899" tIns="60949" rIns="121899" bIns="60949" numCol="1" anchor="ctr" anchorCtr="0" compatLnSpc="1">
            <a:prstTxWarp prst="textNoShape">
              <a:avLst/>
            </a:prstTxWarp>
          </a:bodyPr>
          <a:lstStyle/>
          <a:p>
            <a:pPr lvl="0"/>
            <a:r>
              <a:rPr lang="en-US" altLang="en-US" dirty="0" smtClean="0"/>
              <a:t>Click to edit Master title style</a:t>
            </a:r>
          </a:p>
        </p:txBody>
      </p:sp>
      <p:sp>
        <p:nvSpPr>
          <p:cNvPr id="1029" name="Rectangle 3"/>
          <p:cNvSpPr>
            <a:spLocks noGrp="1" noChangeArrowheads="1"/>
          </p:cNvSpPr>
          <p:nvPr>
            <p:ph type="body" idx="1"/>
          </p:nvPr>
        </p:nvSpPr>
        <p:spPr bwMode="auto">
          <a:xfrm>
            <a:off x="609600" y="1600200"/>
            <a:ext cx="1096962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899" tIns="60949" rIns="121899" bIns="6094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Text Box 9"/>
          <p:cNvSpPr txBox="1">
            <a:spLocks noChangeArrowheads="1"/>
          </p:cNvSpPr>
          <p:nvPr/>
        </p:nvSpPr>
        <p:spPr bwMode="auto">
          <a:xfrm>
            <a:off x="10836275" y="6381750"/>
            <a:ext cx="9461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99" tIns="60949" rIns="121899" bIns="60949">
            <a:spAutoFit/>
          </a:bodyPr>
          <a:lstStyle/>
          <a:p>
            <a:pPr algn="r"/>
            <a:r>
              <a:rPr lang="en-US" altLang="en-US" sz="1100">
                <a:solidFill>
                  <a:schemeClr val="bg1"/>
                </a:solidFill>
              </a:rPr>
              <a:t>PJM</a:t>
            </a:r>
            <a:r>
              <a:rPr lang="en-US" altLang="en-US" sz="1100">
                <a:solidFill>
                  <a:schemeClr val="bg1"/>
                </a:solidFill>
                <a:cs typeface="Arial" charset="0"/>
              </a:rPr>
              <a:t>©2015</a:t>
            </a:r>
          </a:p>
        </p:txBody>
      </p:sp>
      <p:sp>
        <p:nvSpPr>
          <p:cNvPr id="1031" name="Text Box 10"/>
          <p:cNvSpPr txBox="1">
            <a:spLocks noChangeArrowheads="1"/>
          </p:cNvSpPr>
          <p:nvPr/>
        </p:nvSpPr>
        <p:spPr bwMode="auto">
          <a:xfrm>
            <a:off x="5891213" y="6381750"/>
            <a:ext cx="4508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99" tIns="60949" rIns="121899" bIns="60949">
            <a:spAutoFit/>
          </a:bodyPr>
          <a:lstStyle/>
          <a:p>
            <a:fld id="{D0A9EF66-B759-4028-8EC0-388D1F2AD705}" type="slidenum">
              <a:rPr lang="en-US" altLang="en-US" sz="1300">
                <a:solidFill>
                  <a:schemeClr val="bg1"/>
                </a:solidFill>
              </a:rPr>
              <a:pPr/>
              <a:t>‹#›</a:t>
            </a:fld>
            <a:endParaRPr lang="en-US" altLang="en-US" sz="1300">
              <a:solidFill>
                <a:schemeClr val="bg1"/>
              </a:solidFill>
            </a:endParaRPr>
          </a:p>
        </p:txBody>
      </p:sp>
      <p:sp>
        <p:nvSpPr>
          <p:cNvPr id="9" name="Rectangle 5"/>
          <p:cNvSpPr>
            <a:spLocks noGrp="1" noChangeArrowheads="1"/>
          </p:cNvSpPr>
          <p:nvPr>
            <p:ph type="ftr" sz="quarter" idx="3"/>
          </p:nvPr>
        </p:nvSpPr>
        <p:spPr bwMode="auto">
          <a:xfrm>
            <a:off x="711200" y="6381750"/>
            <a:ext cx="3859213" cy="476250"/>
          </a:xfrm>
          <a:prstGeom prst="rect">
            <a:avLst/>
          </a:prstGeom>
          <a:noFill/>
          <a:ln w="9525">
            <a:noFill/>
            <a:miter lim="800000"/>
            <a:headEnd/>
            <a:tailEnd/>
          </a:ln>
          <a:effectLst/>
        </p:spPr>
        <p:txBody>
          <a:bodyPr vert="horz" wrap="square" lIns="121899" tIns="60949" rIns="121899" bIns="60949" numCol="1" anchor="t" anchorCtr="0" compatLnSpc="1">
            <a:prstTxWarp prst="textNoShape">
              <a:avLst/>
            </a:prstTxWarp>
          </a:bodyPr>
          <a:lstStyle>
            <a:lvl1pPr algn="l">
              <a:defRPr sz="1100">
                <a:solidFill>
                  <a:schemeClr val="bg1"/>
                </a:solidFill>
                <a:latin typeface="Arial" charset="0"/>
              </a:defRPr>
            </a:lvl1pPr>
          </a:lstStyle>
          <a:p>
            <a:pPr>
              <a:defRPr/>
            </a:pPr>
            <a:r>
              <a:rPr lang="en-US"/>
              <a:t>www.pjm.com</a:t>
            </a:r>
          </a:p>
        </p:txBody>
      </p:sp>
    </p:spTree>
  </p:cSld>
  <p:clrMap bg1="lt1" tx1="dk1" bg2="lt2" tx2="dk2" accent1="accent1" accent2="accent2" accent3="accent3" accent4="accent4" accent5="accent5" accent6="accent6" hlink="hlink" folHlink="folHlink"/>
  <p:sldLayoutIdLst>
    <p:sldLayoutId id="2147485832" r:id="rId1"/>
    <p:sldLayoutId id="2147485828" r:id="rId2"/>
    <p:sldLayoutId id="2147485829" r:id="rId3"/>
    <p:sldLayoutId id="2147485830" r:id="rId4"/>
    <p:sldLayoutId id="2147485831" r:id="rId5"/>
  </p:sldLayoutIdLst>
  <p:hf sldNum="0" hdr="0" dt="0"/>
  <p:txStyles>
    <p:titleStyle>
      <a:lvl1pPr algn="r" rtl="0" eaLnBrk="1" fontAlgn="base" hangingPunct="1">
        <a:spcBef>
          <a:spcPct val="0"/>
        </a:spcBef>
        <a:spcAft>
          <a:spcPct val="0"/>
        </a:spcAft>
        <a:defRPr lang="en-US" altLang="en-US" sz="2400" dirty="0">
          <a:solidFill>
            <a:srgbClr val="454545"/>
          </a:solidFill>
          <a:latin typeface="Arial Narrow" panose="020B0606020202030204" pitchFamily="34" charset="0"/>
          <a:ea typeface="+mj-ea"/>
          <a:cs typeface="+mj-cs"/>
        </a:defRPr>
      </a:lvl1pPr>
      <a:lvl2pPr algn="r" rtl="0" eaLnBrk="1" fontAlgn="base" hangingPunct="1">
        <a:spcBef>
          <a:spcPct val="0"/>
        </a:spcBef>
        <a:spcAft>
          <a:spcPct val="0"/>
        </a:spcAft>
        <a:defRPr sz="2800">
          <a:solidFill>
            <a:srgbClr val="454545"/>
          </a:solidFill>
          <a:latin typeface="Arial" charset="0"/>
        </a:defRPr>
      </a:lvl2pPr>
      <a:lvl3pPr algn="r" rtl="0" eaLnBrk="1" fontAlgn="base" hangingPunct="1">
        <a:spcBef>
          <a:spcPct val="0"/>
        </a:spcBef>
        <a:spcAft>
          <a:spcPct val="0"/>
        </a:spcAft>
        <a:defRPr sz="2800">
          <a:solidFill>
            <a:srgbClr val="454545"/>
          </a:solidFill>
          <a:latin typeface="Arial" charset="0"/>
        </a:defRPr>
      </a:lvl3pPr>
      <a:lvl4pPr algn="r" rtl="0" eaLnBrk="1" fontAlgn="base" hangingPunct="1">
        <a:spcBef>
          <a:spcPct val="0"/>
        </a:spcBef>
        <a:spcAft>
          <a:spcPct val="0"/>
        </a:spcAft>
        <a:defRPr sz="2800">
          <a:solidFill>
            <a:srgbClr val="454545"/>
          </a:solidFill>
          <a:latin typeface="Arial" charset="0"/>
        </a:defRPr>
      </a:lvl4pPr>
      <a:lvl5pPr algn="r" rtl="0" eaLnBrk="1" fontAlgn="base" hangingPunct="1">
        <a:spcBef>
          <a:spcPct val="0"/>
        </a:spcBef>
        <a:spcAft>
          <a:spcPct val="0"/>
        </a:spcAft>
        <a:defRPr sz="2800">
          <a:solidFill>
            <a:srgbClr val="454545"/>
          </a:solidFill>
          <a:latin typeface="Arial" charset="0"/>
        </a:defRPr>
      </a:lvl5pPr>
      <a:lvl6pPr marL="609493" algn="r" rtl="0" eaLnBrk="1" fontAlgn="base" hangingPunct="1">
        <a:spcBef>
          <a:spcPct val="0"/>
        </a:spcBef>
        <a:spcAft>
          <a:spcPct val="0"/>
        </a:spcAft>
        <a:defRPr sz="3700">
          <a:solidFill>
            <a:srgbClr val="454545"/>
          </a:solidFill>
          <a:latin typeface="Arial" charset="0"/>
        </a:defRPr>
      </a:lvl6pPr>
      <a:lvl7pPr marL="1218987" algn="r" rtl="0" eaLnBrk="1" fontAlgn="base" hangingPunct="1">
        <a:spcBef>
          <a:spcPct val="0"/>
        </a:spcBef>
        <a:spcAft>
          <a:spcPct val="0"/>
        </a:spcAft>
        <a:defRPr sz="3700">
          <a:solidFill>
            <a:srgbClr val="454545"/>
          </a:solidFill>
          <a:latin typeface="Arial" charset="0"/>
        </a:defRPr>
      </a:lvl7pPr>
      <a:lvl8pPr marL="1828480" algn="r" rtl="0" eaLnBrk="1" fontAlgn="base" hangingPunct="1">
        <a:spcBef>
          <a:spcPct val="0"/>
        </a:spcBef>
        <a:spcAft>
          <a:spcPct val="0"/>
        </a:spcAft>
        <a:defRPr sz="3700">
          <a:solidFill>
            <a:srgbClr val="454545"/>
          </a:solidFill>
          <a:latin typeface="Arial" charset="0"/>
        </a:defRPr>
      </a:lvl8pPr>
      <a:lvl9pPr marL="2437973" algn="r" rtl="0" eaLnBrk="1" fontAlgn="base" hangingPunct="1">
        <a:spcBef>
          <a:spcPct val="0"/>
        </a:spcBef>
        <a:spcAft>
          <a:spcPct val="0"/>
        </a:spcAft>
        <a:defRPr sz="3700">
          <a:solidFill>
            <a:srgbClr val="454545"/>
          </a:solidFill>
          <a:latin typeface="Arial" charset="0"/>
        </a:defRPr>
      </a:lvl9pPr>
    </p:titleStyle>
    <p:bodyStyle>
      <a:lvl1pPr marL="455613" indent="-455613" algn="l" rtl="0" eaLnBrk="1" fontAlgn="base" hangingPunct="1">
        <a:spcBef>
          <a:spcPct val="20000"/>
        </a:spcBef>
        <a:spcAft>
          <a:spcPct val="0"/>
        </a:spcAft>
        <a:buChar char="•"/>
        <a:defRPr lang="en-US" altLang="en-US" sz="2800" dirty="0">
          <a:solidFill>
            <a:schemeClr val="tx1"/>
          </a:solidFill>
          <a:latin typeface="+mj-lt"/>
          <a:ea typeface="+mn-ea"/>
          <a:cs typeface="+mn-cs"/>
        </a:defRPr>
      </a:lvl1pPr>
      <a:lvl2pPr marL="989013" indent="-379413" algn="l" rtl="0" eaLnBrk="1" fontAlgn="base" hangingPunct="1">
        <a:spcBef>
          <a:spcPct val="20000"/>
        </a:spcBef>
        <a:spcAft>
          <a:spcPct val="0"/>
        </a:spcAft>
        <a:buChar char="–"/>
        <a:defRPr sz="2600">
          <a:solidFill>
            <a:schemeClr val="tx1"/>
          </a:solidFill>
          <a:latin typeface="+mn-lt"/>
        </a:defRPr>
      </a:lvl2pPr>
      <a:lvl3pPr marL="1522413" indent="-303213" algn="l" rtl="0" eaLnBrk="1" fontAlgn="base" hangingPunct="1">
        <a:spcBef>
          <a:spcPct val="20000"/>
        </a:spcBef>
        <a:spcAft>
          <a:spcPct val="0"/>
        </a:spcAft>
        <a:buChar char="•"/>
        <a:defRPr sz="2400">
          <a:solidFill>
            <a:schemeClr val="tx1"/>
          </a:solidFill>
          <a:latin typeface="+mn-lt"/>
        </a:defRPr>
      </a:lvl3pPr>
      <a:lvl4pPr marL="2132013" indent="-303213" algn="l" rtl="0" eaLnBrk="1" fontAlgn="base" hangingPunct="1">
        <a:spcBef>
          <a:spcPct val="20000"/>
        </a:spcBef>
        <a:spcAft>
          <a:spcPct val="0"/>
        </a:spcAft>
        <a:buChar char="–"/>
        <a:defRPr sz="2000">
          <a:solidFill>
            <a:schemeClr val="tx1"/>
          </a:solidFill>
          <a:latin typeface="+mn-lt"/>
        </a:defRPr>
      </a:lvl4pPr>
      <a:lvl5pPr marL="2741613" indent="-303213" algn="l" rtl="0" eaLnBrk="1" fontAlgn="base" hangingPunct="1">
        <a:spcBef>
          <a:spcPct val="20000"/>
        </a:spcBef>
        <a:spcAft>
          <a:spcPct val="0"/>
        </a:spcAft>
        <a:buChar char="»"/>
        <a:defRPr sz="1900">
          <a:solidFill>
            <a:schemeClr val="tx1"/>
          </a:solidFill>
          <a:latin typeface="+mn-lt"/>
        </a:defRPr>
      </a:lvl5pPr>
      <a:lvl6pPr marL="3352213" indent="-304747" algn="l" rtl="0" eaLnBrk="1" fontAlgn="base" hangingPunct="1">
        <a:spcBef>
          <a:spcPct val="20000"/>
        </a:spcBef>
        <a:spcAft>
          <a:spcPct val="0"/>
        </a:spcAft>
        <a:buChar char="»"/>
        <a:defRPr sz="2100">
          <a:solidFill>
            <a:schemeClr val="tx1"/>
          </a:solidFill>
          <a:latin typeface="+mn-lt"/>
        </a:defRPr>
      </a:lvl6pPr>
      <a:lvl7pPr marL="3961707" indent="-304747" algn="l" rtl="0" eaLnBrk="1" fontAlgn="base" hangingPunct="1">
        <a:spcBef>
          <a:spcPct val="20000"/>
        </a:spcBef>
        <a:spcAft>
          <a:spcPct val="0"/>
        </a:spcAft>
        <a:buChar char="»"/>
        <a:defRPr sz="2100">
          <a:solidFill>
            <a:schemeClr val="tx1"/>
          </a:solidFill>
          <a:latin typeface="+mn-lt"/>
        </a:defRPr>
      </a:lvl7pPr>
      <a:lvl8pPr marL="4571200" indent="-304747" algn="l" rtl="0" eaLnBrk="1" fontAlgn="base" hangingPunct="1">
        <a:spcBef>
          <a:spcPct val="20000"/>
        </a:spcBef>
        <a:spcAft>
          <a:spcPct val="0"/>
        </a:spcAft>
        <a:buChar char="»"/>
        <a:defRPr sz="2100">
          <a:solidFill>
            <a:schemeClr val="tx1"/>
          </a:solidFill>
          <a:latin typeface="+mn-lt"/>
        </a:defRPr>
      </a:lvl8pPr>
      <a:lvl9pPr marL="5180693" indent="-304747" algn="l" rtl="0" eaLnBrk="1" fontAlgn="base" hangingPunct="1">
        <a:spcBef>
          <a:spcPct val="20000"/>
        </a:spcBef>
        <a:spcAft>
          <a:spcPct val="0"/>
        </a:spcAft>
        <a:buChar char="»"/>
        <a:defRPr sz="2100">
          <a:solidFill>
            <a:schemeClr val="tx1"/>
          </a:solidFill>
          <a:latin typeface="+mn-lt"/>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Worksheet2.xls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Hourly Offers Schedule Update Examples</a:t>
            </a:r>
            <a:endParaRPr lang="en-US" dirty="0"/>
          </a:p>
        </p:txBody>
      </p:sp>
      <p:sp>
        <p:nvSpPr>
          <p:cNvPr id="6" name="Subtitle 5"/>
          <p:cNvSpPr>
            <a:spLocks noGrp="1"/>
          </p:cNvSpPr>
          <p:nvPr>
            <p:ph type="subTitle" idx="1"/>
          </p:nvPr>
        </p:nvSpPr>
        <p:spPr/>
        <p:txBody>
          <a:bodyPr/>
          <a:lstStyle/>
          <a:p>
            <a:r>
              <a:rPr lang="en-US" dirty="0" smtClean="0"/>
              <a:t>GOFSTF</a:t>
            </a:r>
          </a:p>
          <a:p>
            <a:r>
              <a:rPr lang="en-US" dirty="0" smtClean="0"/>
              <a:t>August 21, 2015</a:t>
            </a:r>
            <a:endParaRPr lang="en-US"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2" name="TextBox 1"/>
          <p:cNvSpPr txBox="1"/>
          <p:nvPr/>
        </p:nvSpPr>
        <p:spPr>
          <a:xfrm>
            <a:off x="2741612" y="5029200"/>
            <a:ext cx="6705600" cy="646331"/>
          </a:xfrm>
          <a:prstGeom prst="rect">
            <a:avLst/>
          </a:prstGeom>
          <a:noFill/>
        </p:spPr>
        <p:txBody>
          <a:bodyPr wrap="square" rtlCol="0">
            <a:spAutoFit/>
          </a:bodyPr>
          <a:lstStyle/>
          <a:p>
            <a:pPr algn="ctr"/>
            <a:r>
              <a:rPr lang="en-US" b="1" i="1" dirty="0" smtClean="0">
                <a:solidFill>
                  <a:srgbClr val="FF0000"/>
                </a:solidFill>
              </a:rPr>
              <a:t>Note:  Due to shading &amp; animation please view in “presentation” mode</a:t>
            </a:r>
            <a:endParaRPr lang="en-US" b="1" i="1" dirty="0">
              <a:solidFill>
                <a:srgbClr val="FF0000"/>
              </a:solidFill>
            </a:endParaRPr>
          </a:p>
        </p:txBody>
      </p:sp>
    </p:spTree>
    <p:extLst>
      <p:ext uri="{BB962C8B-B14F-4D97-AF65-F5344CB8AC3E}">
        <p14:creationId xmlns:p14="http://schemas.microsoft.com/office/powerpoint/2010/main" val="3240379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L-Shape 88"/>
          <p:cNvSpPr/>
          <p:nvPr/>
        </p:nvSpPr>
        <p:spPr>
          <a:xfrm flipH="1">
            <a:off x="3199272" y="1971926"/>
            <a:ext cx="2189240" cy="1523999"/>
          </a:xfrm>
          <a:prstGeom prst="corner">
            <a:avLst>
              <a:gd name="adj1" fmla="val 52880"/>
              <a:gd name="adj2" fmla="val 69759"/>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28600"/>
            <a:ext cx="10969625" cy="639763"/>
          </a:xfrm>
        </p:spPr>
        <p:txBody>
          <a:bodyPr/>
          <a:lstStyle/>
          <a:p>
            <a:r>
              <a:rPr lang="en-US" dirty="0" smtClean="0"/>
              <a:t>Example 2a: Committed </a:t>
            </a:r>
            <a:r>
              <a:rPr lang="en-US" dirty="0"/>
              <a:t>on Price – </a:t>
            </a:r>
            <a:r>
              <a:rPr lang="en-US" dirty="0" smtClean="0"/>
              <a:t>Decrease </a:t>
            </a:r>
            <a:r>
              <a:rPr lang="en-US" dirty="0"/>
              <a:t>to Offer in RT</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63" name="Straight Arrow Connector 62"/>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L-Shape 66"/>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71" name="TextBox 7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72" name="TextBox 7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73" name="TextBox 7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74" name="TextBox 7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75" name="TextBox 7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76" name="TextBox 7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77" name="TextBox 7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78" name="TextBox 7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79" name="TextBox 7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80" name="TextBox 7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82" name="TextBox 8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83" name="TextBox 8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86" name="Straight Arrow Connector 85"/>
          <p:cNvCxnSpPr>
            <a:stCxn id="61" idx="3"/>
          </p:cNvCxnSpPr>
          <p:nvPr/>
        </p:nvCxnSpPr>
        <p:spPr>
          <a:xfrm>
            <a:off x="1522412" y="40400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1293812" y="58951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4106441" y="5895201"/>
            <a:ext cx="374904" cy="276999"/>
          </a:xfrm>
          <a:prstGeom prst="rect">
            <a:avLst/>
          </a:prstGeom>
          <a:noFill/>
        </p:spPr>
        <p:txBody>
          <a:bodyPr wrap="square" rtlCol="0">
            <a:spAutoFit/>
          </a:bodyPr>
          <a:lstStyle/>
          <a:p>
            <a:r>
              <a:rPr lang="en-US" sz="1200" dirty="0" smtClean="0"/>
              <a:t>10</a:t>
            </a:r>
          </a:p>
        </p:txBody>
      </p:sp>
      <p:sp>
        <p:nvSpPr>
          <p:cNvPr id="91" name="TextBox 90"/>
          <p:cNvSpPr txBox="1"/>
          <p:nvPr/>
        </p:nvSpPr>
        <p:spPr>
          <a:xfrm>
            <a:off x="1917201" y="5895201"/>
            <a:ext cx="374904" cy="276999"/>
          </a:xfrm>
          <a:prstGeom prst="rect">
            <a:avLst/>
          </a:prstGeom>
          <a:noFill/>
        </p:spPr>
        <p:txBody>
          <a:bodyPr wrap="square" rtlCol="0">
            <a:spAutoFit/>
          </a:bodyPr>
          <a:lstStyle/>
          <a:p>
            <a:r>
              <a:rPr lang="en-US" sz="1200" dirty="0" smtClean="0"/>
              <a:t>2</a:t>
            </a:r>
          </a:p>
        </p:txBody>
      </p:sp>
      <p:sp>
        <p:nvSpPr>
          <p:cNvPr id="92" name="TextBox 91"/>
          <p:cNvSpPr txBox="1"/>
          <p:nvPr/>
        </p:nvSpPr>
        <p:spPr>
          <a:xfrm>
            <a:off x="2464511" y="5895201"/>
            <a:ext cx="374904" cy="276999"/>
          </a:xfrm>
          <a:prstGeom prst="rect">
            <a:avLst/>
          </a:prstGeom>
          <a:noFill/>
        </p:spPr>
        <p:txBody>
          <a:bodyPr wrap="square" rtlCol="0">
            <a:spAutoFit/>
          </a:bodyPr>
          <a:lstStyle/>
          <a:p>
            <a:r>
              <a:rPr lang="en-US" sz="1200" dirty="0" smtClean="0"/>
              <a:t>4</a:t>
            </a:r>
          </a:p>
        </p:txBody>
      </p:sp>
      <p:sp>
        <p:nvSpPr>
          <p:cNvPr id="93" name="TextBox 92"/>
          <p:cNvSpPr txBox="1"/>
          <p:nvPr/>
        </p:nvSpPr>
        <p:spPr>
          <a:xfrm>
            <a:off x="3011821" y="5895201"/>
            <a:ext cx="374904" cy="276999"/>
          </a:xfrm>
          <a:prstGeom prst="rect">
            <a:avLst/>
          </a:prstGeom>
          <a:noFill/>
        </p:spPr>
        <p:txBody>
          <a:bodyPr wrap="square" rtlCol="0">
            <a:spAutoFit/>
          </a:bodyPr>
          <a:lstStyle/>
          <a:p>
            <a:r>
              <a:rPr lang="en-US" sz="1200" dirty="0" smtClean="0"/>
              <a:t>6</a:t>
            </a:r>
          </a:p>
        </p:txBody>
      </p:sp>
      <p:sp>
        <p:nvSpPr>
          <p:cNvPr id="94" name="TextBox 93"/>
          <p:cNvSpPr txBox="1"/>
          <p:nvPr/>
        </p:nvSpPr>
        <p:spPr>
          <a:xfrm>
            <a:off x="3559131" y="5895201"/>
            <a:ext cx="374904" cy="276999"/>
          </a:xfrm>
          <a:prstGeom prst="rect">
            <a:avLst/>
          </a:prstGeom>
          <a:noFill/>
        </p:spPr>
        <p:txBody>
          <a:bodyPr wrap="square" rtlCol="0">
            <a:spAutoFit/>
          </a:bodyPr>
          <a:lstStyle/>
          <a:p>
            <a:r>
              <a:rPr lang="en-US" sz="1200" dirty="0" smtClean="0"/>
              <a:t>8</a:t>
            </a:r>
          </a:p>
        </p:txBody>
      </p:sp>
      <p:sp>
        <p:nvSpPr>
          <p:cNvPr id="95" name="TextBox 94"/>
          <p:cNvSpPr txBox="1"/>
          <p:nvPr/>
        </p:nvSpPr>
        <p:spPr>
          <a:xfrm>
            <a:off x="4653751" y="5895201"/>
            <a:ext cx="374904" cy="276999"/>
          </a:xfrm>
          <a:prstGeom prst="rect">
            <a:avLst/>
          </a:prstGeom>
          <a:noFill/>
        </p:spPr>
        <p:txBody>
          <a:bodyPr wrap="square" rtlCol="0">
            <a:spAutoFit/>
          </a:bodyPr>
          <a:lstStyle/>
          <a:p>
            <a:r>
              <a:rPr lang="en-US" sz="1200" dirty="0" smtClean="0"/>
              <a:t>12</a:t>
            </a:r>
          </a:p>
        </p:txBody>
      </p:sp>
      <p:sp>
        <p:nvSpPr>
          <p:cNvPr id="96" name="TextBox 95"/>
          <p:cNvSpPr txBox="1"/>
          <p:nvPr/>
        </p:nvSpPr>
        <p:spPr>
          <a:xfrm>
            <a:off x="5201061" y="5895201"/>
            <a:ext cx="374904" cy="276999"/>
          </a:xfrm>
          <a:prstGeom prst="rect">
            <a:avLst/>
          </a:prstGeom>
          <a:noFill/>
        </p:spPr>
        <p:txBody>
          <a:bodyPr wrap="square" rtlCol="0">
            <a:spAutoFit/>
          </a:bodyPr>
          <a:lstStyle/>
          <a:p>
            <a:r>
              <a:rPr lang="en-US" sz="1200" dirty="0" smtClean="0"/>
              <a:t>14</a:t>
            </a:r>
          </a:p>
        </p:txBody>
      </p:sp>
      <p:sp>
        <p:nvSpPr>
          <p:cNvPr id="97" name="TextBox 96"/>
          <p:cNvSpPr txBox="1"/>
          <p:nvPr/>
        </p:nvSpPr>
        <p:spPr>
          <a:xfrm>
            <a:off x="5748371" y="5895201"/>
            <a:ext cx="376305" cy="276999"/>
          </a:xfrm>
          <a:prstGeom prst="rect">
            <a:avLst/>
          </a:prstGeom>
          <a:noFill/>
        </p:spPr>
        <p:txBody>
          <a:bodyPr wrap="square" rtlCol="0">
            <a:spAutoFit/>
          </a:bodyPr>
          <a:lstStyle/>
          <a:p>
            <a:r>
              <a:rPr lang="en-US" sz="1200" dirty="0" smtClean="0"/>
              <a:t>16</a:t>
            </a:r>
          </a:p>
        </p:txBody>
      </p:sp>
      <p:sp>
        <p:nvSpPr>
          <p:cNvPr id="98" name="TextBox 97"/>
          <p:cNvSpPr txBox="1"/>
          <p:nvPr/>
        </p:nvSpPr>
        <p:spPr>
          <a:xfrm>
            <a:off x="6297082" y="5895201"/>
            <a:ext cx="376305" cy="276999"/>
          </a:xfrm>
          <a:prstGeom prst="rect">
            <a:avLst/>
          </a:prstGeom>
          <a:noFill/>
        </p:spPr>
        <p:txBody>
          <a:bodyPr wrap="square" rtlCol="0">
            <a:spAutoFit/>
          </a:bodyPr>
          <a:lstStyle/>
          <a:p>
            <a:r>
              <a:rPr lang="en-US" sz="1200" dirty="0" smtClean="0"/>
              <a:t>18</a:t>
            </a:r>
          </a:p>
        </p:txBody>
      </p:sp>
      <p:sp>
        <p:nvSpPr>
          <p:cNvPr id="99" name="TextBox 98"/>
          <p:cNvSpPr txBox="1"/>
          <p:nvPr/>
        </p:nvSpPr>
        <p:spPr>
          <a:xfrm>
            <a:off x="6845793" y="5895201"/>
            <a:ext cx="376305" cy="276999"/>
          </a:xfrm>
          <a:prstGeom prst="rect">
            <a:avLst/>
          </a:prstGeom>
          <a:noFill/>
        </p:spPr>
        <p:txBody>
          <a:bodyPr wrap="square" rtlCol="0">
            <a:spAutoFit/>
          </a:bodyPr>
          <a:lstStyle/>
          <a:p>
            <a:r>
              <a:rPr lang="en-US" sz="1200" dirty="0" smtClean="0"/>
              <a:t>20</a:t>
            </a:r>
          </a:p>
        </p:txBody>
      </p:sp>
      <p:sp>
        <p:nvSpPr>
          <p:cNvPr id="100" name="TextBox 99"/>
          <p:cNvSpPr txBox="1"/>
          <p:nvPr/>
        </p:nvSpPr>
        <p:spPr>
          <a:xfrm>
            <a:off x="7394507" y="5895201"/>
            <a:ext cx="376305" cy="276999"/>
          </a:xfrm>
          <a:prstGeom prst="rect">
            <a:avLst/>
          </a:prstGeom>
          <a:noFill/>
        </p:spPr>
        <p:txBody>
          <a:bodyPr wrap="square" rtlCol="0">
            <a:spAutoFit/>
          </a:bodyPr>
          <a:lstStyle/>
          <a:p>
            <a:r>
              <a:rPr lang="en-US" sz="1200" dirty="0" smtClean="0"/>
              <a:t>22</a:t>
            </a:r>
          </a:p>
        </p:txBody>
      </p:sp>
      <p:sp>
        <p:nvSpPr>
          <p:cNvPr id="104" name="TextBox 103"/>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05" name="TextBox 104"/>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110" name="TextBox 109"/>
          <p:cNvSpPr txBox="1"/>
          <p:nvPr/>
        </p:nvSpPr>
        <p:spPr>
          <a:xfrm>
            <a:off x="989012" y="4876800"/>
            <a:ext cx="533400" cy="307777"/>
          </a:xfrm>
          <a:prstGeom prst="rect">
            <a:avLst/>
          </a:prstGeom>
          <a:noFill/>
        </p:spPr>
        <p:txBody>
          <a:bodyPr wrap="square" rtlCol="0">
            <a:spAutoFit/>
          </a:bodyPr>
          <a:lstStyle/>
          <a:p>
            <a:r>
              <a:rPr lang="en-US" sz="1400" dirty="0" smtClean="0"/>
              <a:t>$30</a:t>
            </a:r>
            <a:endParaRPr lang="en-US" sz="1400" dirty="0"/>
          </a:p>
        </p:txBody>
      </p:sp>
      <p:sp>
        <p:nvSpPr>
          <p:cNvPr id="111" name="TextBox 110"/>
          <p:cNvSpPr txBox="1"/>
          <p:nvPr/>
        </p:nvSpPr>
        <p:spPr>
          <a:xfrm>
            <a:off x="989012" y="4191000"/>
            <a:ext cx="533400" cy="307777"/>
          </a:xfrm>
          <a:prstGeom prst="rect">
            <a:avLst/>
          </a:prstGeom>
          <a:noFill/>
        </p:spPr>
        <p:txBody>
          <a:bodyPr wrap="square" rtlCol="0">
            <a:spAutoFit/>
          </a:bodyPr>
          <a:lstStyle/>
          <a:p>
            <a:r>
              <a:rPr lang="en-US" sz="1400" dirty="0" smtClean="0"/>
              <a:t>$50</a:t>
            </a:r>
            <a:endParaRPr lang="en-US" sz="1400" dirty="0"/>
          </a:p>
        </p:txBody>
      </p:sp>
      <p:sp>
        <p:nvSpPr>
          <p:cNvPr id="112" name="TextBox 111"/>
          <p:cNvSpPr txBox="1"/>
          <p:nvPr/>
        </p:nvSpPr>
        <p:spPr>
          <a:xfrm>
            <a:off x="989012" y="5254823"/>
            <a:ext cx="533400" cy="307777"/>
          </a:xfrm>
          <a:prstGeom prst="rect">
            <a:avLst/>
          </a:prstGeom>
          <a:noFill/>
        </p:spPr>
        <p:txBody>
          <a:bodyPr wrap="square" rtlCol="0">
            <a:spAutoFit/>
          </a:bodyPr>
          <a:lstStyle/>
          <a:p>
            <a:r>
              <a:rPr lang="en-US" sz="1400" dirty="0" smtClean="0"/>
              <a:t>$20</a:t>
            </a:r>
            <a:endParaRPr lang="en-US" sz="1400" dirty="0"/>
          </a:p>
        </p:txBody>
      </p:sp>
      <p:sp>
        <p:nvSpPr>
          <p:cNvPr id="113" name="TextBox 112"/>
          <p:cNvSpPr txBox="1"/>
          <p:nvPr/>
        </p:nvSpPr>
        <p:spPr>
          <a:xfrm>
            <a:off x="989012" y="4535425"/>
            <a:ext cx="533400" cy="307777"/>
          </a:xfrm>
          <a:prstGeom prst="rect">
            <a:avLst/>
          </a:prstGeom>
          <a:noFill/>
        </p:spPr>
        <p:txBody>
          <a:bodyPr wrap="square" rtlCol="0">
            <a:spAutoFit/>
          </a:bodyPr>
          <a:lstStyle/>
          <a:p>
            <a:r>
              <a:rPr lang="en-US" sz="1400" dirty="0" smtClean="0"/>
              <a:t>$40</a:t>
            </a:r>
            <a:endParaRPr lang="en-US" sz="1400" dirty="0"/>
          </a:p>
        </p:txBody>
      </p:sp>
      <p:sp>
        <p:nvSpPr>
          <p:cNvPr id="60" name="TextBox 59"/>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61" name="TextBox 60"/>
          <p:cNvSpPr txBox="1"/>
          <p:nvPr/>
        </p:nvSpPr>
        <p:spPr>
          <a:xfrm>
            <a:off x="989012" y="3886200"/>
            <a:ext cx="533400" cy="307777"/>
          </a:xfrm>
          <a:prstGeom prst="rect">
            <a:avLst/>
          </a:prstGeom>
          <a:noFill/>
        </p:spPr>
        <p:txBody>
          <a:bodyPr wrap="square" rtlCol="0">
            <a:spAutoFit/>
          </a:bodyPr>
          <a:lstStyle/>
          <a:p>
            <a:r>
              <a:rPr lang="en-US" sz="1400" dirty="0" smtClean="0"/>
              <a:t>$60</a:t>
            </a:r>
            <a:endParaRPr lang="en-US" sz="1400" dirty="0"/>
          </a:p>
        </p:txBody>
      </p:sp>
      <p:sp>
        <p:nvSpPr>
          <p:cNvPr id="103" name="L-Shape 102"/>
          <p:cNvSpPr/>
          <p:nvPr/>
        </p:nvSpPr>
        <p:spPr>
          <a:xfrm flipH="1">
            <a:off x="1522412" y="4752201"/>
            <a:ext cx="6477000" cy="1142999"/>
          </a:xfrm>
          <a:prstGeom prst="corner">
            <a:avLst>
              <a:gd name="adj1" fmla="val 44240"/>
              <a:gd name="adj2" fmla="val 32271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2412" y="914400"/>
            <a:ext cx="9982200" cy="707886"/>
          </a:xfrm>
          <a:prstGeom prst="rect">
            <a:avLst/>
          </a:prstGeom>
          <a:noFill/>
        </p:spPr>
        <p:txBody>
          <a:bodyPr wrap="square" rtlCol="0">
            <a:spAutoFit/>
          </a:bodyPr>
          <a:lstStyle/>
          <a:p>
            <a:r>
              <a:rPr lang="en-US" sz="2000" dirty="0" smtClean="0">
                <a:latin typeface="Arial Narrow" panose="020B0606020202030204" pitchFamily="34" charset="0"/>
              </a:rPr>
              <a:t>Assume CT was committed DA and not called on in RT.  In RT unit decreases offer to increase chance of being called on.</a:t>
            </a:r>
          </a:p>
        </p:txBody>
      </p:sp>
      <p:sp>
        <p:nvSpPr>
          <p:cNvPr id="13" name="TextBox 12"/>
          <p:cNvSpPr txBox="1"/>
          <p:nvPr/>
        </p:nvSpPr>
        <p:spPr>
          <a:xfrm>
            <a:off x="5561012" y="2096207"/>
            <a:ext cx="2284056"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decreased for committed and uncommitted hours</a:t>
            </a:r>
            <a:endParaRPr lang="en-US" sz="1400" dirty="0">
              <a:latin typeface="Arial Narrow" panose="020B0606020202030204" pitchFamily="34" charset="0"/>
            </a:endParaRPr>
          </a:p>
        </p:txBody>
      </p:sp>
      <p:sp>
        <p:nvSpPr>
          <p:cNvPr id="133" name="TextBox 132"/>
          <p:cNvSpPr txBox="1"/>
          <p:nvPr/>
        </p:nvSpPr>
        <p:spPr>
          <a:xfrm>
            <a:off x="2970212" y="36208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5" name="Elbow Connector 4"/>
          <p:cNvCxnSpPr/>
          <p:nvPr/>
        </p:nvCxnSpPr>
        <p:spPr>
          <a:xfrm>
            <a:off x="3455462" y="2678668"/>
            <a:ext cx="4543950" cy="173042"/>
          </a:xfrm>
          <a:prstGeom prst="bentConnector3">
            <a:avLst>
              <a:gd name="adj1" fmla="val -99"/>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575964" y="5030688"/>
            <a:ext cx="2269103" cy="523220"/>
          </a:xfrm>
          <a:prstGeom prst="rect">
            <a:avLst/>
          </a:prstGeom>
          <a:noFill/>
        </p:spPr>
        <p:txBody>
          <a:bodyPr wrap="square" rtlCol="0">
            <a:spAutoFit/>
          </a:bodyPr>
          <a:lstStyle/>
          <a:p>
            <a:pPr algn="ctr"/>
            <a:r>
              <a:rPr lang="en-US" sz="1400" dirty="0" smtClean="0">
                <a:latin typeface="Arial Narrow" panose="020B0606020202030204" pitchFamily="34" charset="0"/>
              </a:rPr>
              <a:t>No decrease to cost schedule needed if cost didn’t decrease</a:t>
            </a:r>
            <a:endParaRPr lang="en-US" sz="1400" dirty="0">
              <a:latin typeface="Arial Narrow" panose="020B0606020202030204" pitchFamily="34" charset="0"/>
            </a:endParaRPr>
          </a:p>
        </p:txBody>
      </p:sp>
      <p:sp>
        <p:nvSpPr>
          <p:cNvPr id="56" name="TextBox 55"/>
          <p:cNvSpPr txBox="1"/>
          <p:nvPr/>
        </p:nvSpPr>
        <p:spPr>
          <a:xfrm>
            <a:off x="9294812" y="4752201"/>
            <a:ext cx="2362200" cy="276999"/>
          </a:xfrm>
          <a:prstGeom prst="rect">
            <a:avLst/>
          </a:prstGeom>
          <a:noFill/>
        </p:spPr>
        <p:txBody>
          <a:bodyPr wrap="square" rtlCol="0">
            <a:spAutoFit/>
          </a:bodyPr>
          <a:lstStyle/>
          <a:p>
            <a:r>
              <a:rPr lang="en-US" sz="1200" dirty="0" smtClean="0"/>
              <a:t>Cost schedule submitted DA</a:t>
            </a:r>
            <a:endParaRPr lang="en-US" sz="1200" dirty="0"/>
          </a:p>
        </p:txBody>
      </p:sp>
      <p:cxnSp>
        <p:nvCxnSpPr>
          <p:cNvPr id="57" name="Straight Connector 56"/>
          <p:cNvCxnSpPr/>
          <p:nvPr/>
        </p:nvCxnSpPr>
        <p:spPr>
          <a:xfrm>
            <a:off x="8456612" y="48972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sp>
        <p:nvSpPr>
          <p:cNvPr id="58" name="Rectangle 57"/>
          <p:cNvSpPr/>
          <p:nvPr/>
        </p:nvSpPr>
        <p:spPr>
          <a:xfrm>
            <a:off x="8380412" y="1701307"/>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9294812" y="1600200"/>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62" name="Straight Connector 61"/>
          <p:cNvCxnSpPr/>
          <p:nvPr/>
        </p:nvCxnSpPr>
        <p:spPr>
          <a:xfrm>
            <a:off x="8456612" y="2463307"/>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64" name="Straight Connector 63"/>
          <p:cNvCxnSpPr/>
          <p:nvPr/>
        </p:nvCxnSpPr>
        <p:spPr>
          <a:xfrm>
            <a:off x="8456612" y="2082307"/>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65" name="TextBox 64"/>
          <p:cNvSpPr txBox="1"/>
          <p:nvPr/>
        </p:nvSpPr>
        <p:spPr>
          <a:xfrm>
            <a:off x="9294812" y="1957708"/>
            <a:ext cx="2209800" cy="276999"/>
          </a:xfrm>
          <a:prstGeom prst="rect">
            <a:avLst/>
          </a:prstGeom>
          <a:noFill/>
        </p:spPr>
        <p:txBody>
          <a:bodyPr wrap="square" rtlCol="0">
            <a:spAutoFit/>
          </a:bodyPr>
          <a:lstStyle/>
          <a:p>
            <a:r>
              <a:rPr lang="en-US" sz="1200" dirty="0" smtClean="0"/>
              <a:t>Price schedule submitted DA </a:t>
            </a:r>
            <a:endParaRPr lang="en-US" sz="1200" dirty="0"/>
          </a:p>
        </p:txBody>
      </p:sp>
      <p:sp>
        <p:nvSpPr>
          <p:cNvPr id="68" name="TextBox 67"/>
          <p:cNvSpPr txBox="1"/>
          <p:nvPr/>
        </p:nvSpPr>
        <p:spPr>
          <a:xfrm>
            <a:off x="9294812" y="2310907"/>
            <a:ext cx="2362200" cy="461665"/>
          </a:xfrm>
          <a:prstGeom prst="rect">
            <a:avLst/>
          </a:prstGeom>
          <a:noFill/>
        </p:spPr>
        <p:txBody>
          <a:bodyPr wrap="square" rtlCol="0">
            <a:spAutoFit/>
          </a:bodyPr>
          <a:lstStyle/>
          <a:p>
            <a:r>
              <a:rPr lang="en-US" sz="1200" dirty="0" smtClean="0"/>
              <a:t>Price schedule update</a:t>
            </a:r>
          </a:p>
          <a:p>
            <a:r>
              <a:rPr lang="en-US" sz="1200" dirty="0" smtClean="0"/>
              <a:t>submitted in RT @ </a:t>
            </a:r>
            <a:r>
              <a:rPr lang="en-US" sz="1200" dirty="0"/>
              <a:t>6</a:t>
            </a:r>
            <a:r>
              <a:rPr lang="en-US" sz="1200" dirty="0" smtClean="0"/>
              <a:t>:00</a:t>
            </a:r>
            <a:endParaRPr lang="en-US" sz="1200" dirty="0"/>
          </a:p>
        </p:txBody>
      </p:sp>
    </p:spTree>
    <p:extLst>
      <p:ext uri="{BB962C8B-B14F-4D97-AF65-F5344CB8AC3E}">
        <p14:creationId xmlns:p14="http://schemas.microsoft.com/office/powerpoint/2010/main" val="1938004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 name="Group 115"/>
          <p:cNvGrpSpPr/>
          <p:nvPr/>
        </p:nvGrpSpPr>
        <p:grpSpPr>
          <a:xfrm>
            <a:off x="989012" y="1339290"/>
            <a:ext cx="10668000" cy="2775510"/>
            <a:chOff x="989012" y="1491690"/>
            <a:chExt cx="10668000" cy="2775510"/>
          </a:xfrm>
        </p:grpSpPr>
        <p:sp>
          <p:nvSpPr>
            <p:cNvPr id="117" name="L-Shape 116"/>
            <p:cNvSpPr/>
            <p:nvPr/>
          </p:nvSpPr>
          <p:spPr>
            <a:xfrm flipH="1">
              <a:off x="3199272" y="1971926"/>
              <a:ext cx="2189240" cy="1523999"/>
            </a:xfrm>
            <a:prstGeom prst="corner">
              <a:avLst>
                <a:gd name="adj1" fmla="val 52880"/>
                <a:gd name="adj2" fmla="val 69759"/>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8" name="Straight Arrow Connector 117"/>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0" name="L-Shape 119"/>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122" name="TextBox 121"/>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123" name="TextBox 122"/>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124" name="TextBox 123"/>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125" name="TextBox 124"/>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126" name="TextBox 125"/>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127" name="TextBox 126"/>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128" name="TextBox 127"/>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129" name="TextBox 128"/>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130" name="TextBox 129"/>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131" name="TextBox 130"/>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132" name="TextBox 13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134" name="TextBox 133"/>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sp>
          <p:nvSpPr>
            <p:cNvPr id="135" name="TextBox 134"/>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36" name="TextBox 135"/>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137" name="TextBox 136"/>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138" name="TextBox 137"/>
            <p:cNvSpPr txBox="1"/>
            <p:nvPr/>
          </p:nvSpPr>
          <p:spPr>
            <a:xfrm>
              <a:off x="5561012" y="2096207"/>
              <a:ext cx="2284056"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decreased for committed and uncommitted hours</a:t>
              </a:r>
              <a:endParaRPr lang="en-US" sz="1400" dirty="0">
                <a:latin typeface="Arial Narrow" panose="020B0606020202030204" pitchFamily="34" charset="0"/>
              </a:endParaRPr>
            </a:p>
          </p:txBody>
        </p:sp>
        <p:sp>
          <p:nvSpPr>
            <p:cNvPr id="139" name="TextBox 138"/>
            <p:cNvSpPr txBox="1"/>
            <p:nvPr/>
          </p:nvSpPr>
          <p:spPr>
            <a:xfrm>
              <a:off x="2970212" y="36208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140" name="Elbow Connector 139"/>
            <p:cNvCxnSpPr/>
            <p:nvPr/>
          </p:nvCxnSpPr>
          <p:spPr>
            <a:xfrm>
              <a:off x="3455462" y="2678668"/>
              <a:ext cx="4543950" cy="173042"/>
            </a:xfrm>
            <a:prstGeom prst="bentConnector3">
              <a:avLst>
                <a:gd name="adj1" fmla="val -99"/>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41" name="Rectangle 140"/>
            <p:cNvSpPr/>
            <p:nvPr/>
          </p:nvSpPr>
          <p:spPr>
            <a:xfrm>
              <a:off x="8380412" y="1701307"/>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TextBox 141"/>
            <p:cNvSpPr txBox="1"/>
            <p:nvPr/>
          </p:nvSpPr>
          <p:spPr>
            <a:xfrm>
              <a:off x="9294812" y="1600200"/>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143" name="Straight Connector 142"/>
            <p:cNvCxnSpPr/>
            <p:nvPr/>
          </p:nvCxnSpPr>
          <p:spPr>
            <a:xfrm>
              <a:off x="8456612" y="2463307"/>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44" name="Straight Connector 143"/>
            <p:cNvCxnSpPr/>
            <p:nvPr/>
          </p:nvCxnSpPr>
          <p:spPr>
            <a:xfrm>
              <a:off x="8456612" y="2082307"/>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145" name="TextBox 144"/>
            <p:cNvSpPr txBox="1"/>
            <p:nvPr/>
          </p:nvSpPr>
          <p:spPr>
            <a:xfrm>
              <a:off x="9294812" y="1957708"/>
              <a:ext cx="2209800" cy="276999"/>
            </a:xfrm>
            <a:prstGeom prst="rect">
              <a:avLst/>
            </a:prstGeom>
            <a:noFill/>
          </p:spPr>
          <p:txBody>
            <a:bodyPr wrap="square" rtlCol="0">
              <a:spAutoFit/>
            </a:bodyPr>
            <a:lstStyle/>
            <a:p>
              <a:r>
                <a:rPr lang="en-US" sz="1200" dirty="0" smtClean="0"/>
                <a:t>Price schedule submitted DA </a:t>
              </a:r>
              <a:endParaRPr lang="en-US" sz="1200" dirty="0"/>
            </a:p>
          </p:txBody>
        </p:sp>
        <p:sp>
          <p:nvSpPr>
            <p:cNvPr id="146" name="TextBox 145"/>
            <p:cNvSpPr txBox="1"/>
            <p:nvPr/>
          </p:nvSpPr>
          <p:spPr>
            <a:xfrm>
              <a:off x="9294812" y="2310907"/>
              <a:ext cx="2362200" cy="461665"/>
            </a:xfrm>
            <a:prstGeom prst="rect">
              <a:avLst/>
            </a:prstGeom>
            <a:noFill/>
          </p:spPr>
          <p:txBody>
            <a:bodyPr wrap="square" rtlCol="0">
              <a:spAutoFit/>
            </a:bodyPr>
            <a:lstStyle/>
            <a:p>
              <a:r>
                <a:rPr lang="en-US" sz="1200" dirty="0" smtClean="0"/>
                <a:t>Price schedule update</a:t>
              </a:r>
            </a:p>
            <a:p>
              <a:r>
                <a:rPr lang="en-US" sz="1200" dirty="0" smtClean="0"/>
                <a:t>submitted in RT @ </a:t>
              </a:r>
              <a:r>
                <a:rPr lang="en-US" sz="1200" dirty="0"/>
                <a:t>6</a:t>
              </a:r>
              <a:r>
                <a:rPr lang="en-US" sz="1200" dirty="0" smtClean="0"/>
                <a:t>:00</a:t>
              </a:r>
              <a:endParaRPr lang="en-US" sz="1200" dirty="0"/>
            </a:p>
          </p:txBody>
        </p:sp>
      </p:gr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3138936"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For HB 6 – 10 the offer used is $30</a:t>
            </a:r>
            <a:endParaRPr lang="en-US" sz="1400" dirty="0"/>
          </a:p>
        </p:txBody>
      </p:sp>
      <p:sp>
        <p:nvSpPr>
          <p:cNvPr id="15" name="TextBox 14"/>
          <p:cNvSpPr txBox="1"/>
          <p:nvPr/>
        </p:nvSpPr>
        <p:spPr>
          <a:xfrm>
            <a:off x="2215904" y="4664333"/>
            <a:ext cx="3345108"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14 the offer used is $50</a:t>
            </a:r>
            <a:endParaRPr lang="en-US" sz="1400" dirty="0"/>
          </a:p>
        </p:txBody>
      </p:sp>
      <p:sp>
        <p:nvSpPr>
          <p:cNvPr id="48" name="TextBox 47"/>
          <p:cNvSpPr txBox="1"/>
          <p:nvPr/>
        </p:nvSpPr>
        <p:spPr>
          <a:xfrm>
            <a:off x="2026639" y="4969133"/>
            <a:ext cx="4320350" cy="307777"/>
          </a:xfrm>
          <a:prstGeom prst="rect">
            <a:avLst/>
          </a:prstGeom>
          <a:noFill/>
        </p:spPr>
        <p:txBody>
          <a:bodyPr wrap="none" rtlCol="0">
            <a:spAutoFit/>
          </a:bodyPr>
          <a:lstStyle/>
          <a:p>
            <a:r>
              <a:rPr lang="en-US" sz="1400" dirty="0" smtClean="0"/>
              <a:t>Offer Used for Balancing (If the unit is called online):</a:t>
            </a:r>
            <a:endParaRPr lang="en-US" sz="1400" dirty="0"/>
          </a:p>
        </p:txBody>
      </p:sp>
      <p:sp>
        <p:nvSpPr>
          <p:cNvPr id="49" name="TextBox 48"/>
          <p:cNvSpPr txBox="1"/>
          <p:nvPr/>
        </p:nvSpPr>
        <p:spPr>
          <a:xfrm>
            <a:off x="2215906" y="5273933"/>
            <a:ext cx="5554906"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6 the offer used is $</a:t>
            </a:r>
            <a:r>
              <a:rPr lang="en-US" sz="1400" dirty="0" smtClean="0"/>
              <a:t>30 (segment 1)</a:t>
            </a:r>
            <a:endParaRPr lang="en-US" sz="1400" dirty="0"/>
          </a:p>
        </p:txBody>
      </p:sp>
      <p:sp>
        <p:nvSpPr>
          <p:cNvPr id="50" name="TextBox 49"/>
          <p:cNvSpPr txBox="1"/>
          <p:nvPr/>
        </p:nvSpPr>
        <p:spPr>
          <a:xfrm>
            <a:off x="2215904" y="5505510"/>
            <a:ext cx="5554908"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7 – 14 the offer used is $</a:t>
            </a:r>
            <a:r>
              <a:rPr lang="en-US" sz="1400" dirty="0" smtClean="0"/>
              <a:t>25 (segment 1)</a:t>
            </a:r>
            <a:endParaRPr lang="en-US" sz="1400" dirty="0"/>
          </a:p>
        </p:txBody>
      </p:sp>
      <p:sp>
        <p:nvSpPr>
          <p:cNvPr id="52" name="TextBox 51"/>
          <p:cNvSpPr txBox="1"/>
          <p:nvPr/>
        </p:nvSpPr>
        <p:spPr>
          <a:xfrm>
            <a:off x="2215903" y="5788223"/>
            <a:ext cx="73837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If the resource was extended past HB 14, then the offer used is $</a:t>
            </a:r>
            <a:r>
              <a:rPr lang="en-US" sz="1400" dirty="0" smtClean="0"/>
              <a:t>25 (segment 2)</a:t>
            </a:r>
            <a:endParaRPr lang="en-US" sz="1400" dirty="0"/>
          </a:p>
        </p:txBody>
      </p:sp>
      <p:sp>
        <p:nvSpPr>
          <p:cNvPr id="19" name="Rectangle 18"/>
          <p:cNvSpPr/>
          <p:nvPr/>
        </p:nvSpPr>
        <p:spPr>
          <a:xfrm>
            <a:off x="3176922" y="2524780"/>
            <a:ext cx="1150282" cy="8172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293893" y="1828800"/>
            <a:ext cx="1078995" cy="15093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390494" y="2699309"/>
            <a:ext cx="2625091" cy="6520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p:txBody>
          <a:bodyPr/>
          <a:lstStyle/>
          <a:p>
            <a:r>
              <a:rPr lang="en-US" dirty="0"/>
              <a:t>Example 2a: Committed on Price – Decrease to Offer in RT</a:t>
            </a:r>
            <a:br>
              <a:rPr lang="en-US" dirty="0"/>
            </a:br>
            <a:endParaRPr lang="en-US" dirty="0"/>
          </a:p>
        </p:txBody>
      </p:sp>
      <p:sp>
        <p:nvSpPr>
          <p:cNvPr id="60" name="TextBox 59"/>
          <p:cNvSpPr txBox="1"/>
          <p:nvPr/>
        </p:nvSpPr>
        <p:spPr>
          <a:xfrm>
            <a:off x="531812" y="762000"/>
            <a:ext cx="11353800" cy="400110"/>
          </a:xfrm>
          <a:prstGeom prst="rect">
            <a:avLst/>
          </a:prstGeom>
          <a:noFill/>
        </p:spPr>
        <p:txBody>
          <a:bodyPr wrap="square" rtlCol="0">
            <a:spAutoFit/>
          </a:bodyPr>
          <a:lstStyle/>
          <a:p>
            <a:r>
              <a:rPr lang="en-US" sz="2000" dirty="0" smtClean="0">
                <a:latin typeface="Arial Narrow" panose="020B0606020202030204" pitchFamily="34" charset="0"/>
              </a:rPr>
              <a:t>Assume CT was committed DA and not called on in RT.  In RT unit decreases offer to increase chance of being called on.</a:t>
            </a:r>
          </a:p>
        </p:txBody>
      </p:sp>
      <p:sp>
        <p:nvSpPr>
          <p:cNvPr id="2" name="Rectangle 1"/>
          <p:cNvSpPr/>
          <p:nvPr/>
        </p:nvSpPr>
        <p:spPr>
          <a:xfrm>
            <a:off x="3455462" y="2699310"/>
            <a:ext cx="1935032" cy="6388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176922" y="2524780"/>
            <a:ext cx="278541" cy="813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65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27" presetClass="emph" presetSubtype="0" repeatCount="indefinite" fill="remove" grpId="0" nodeType="withEffect">
                                  <p:stCondLst>
                                    <p:cond delay="0"/>
                                  </p:stCondLst>
                                  <p:endCondLst>
                                    <p:cond evt="onNext" delay="0">
                                      <p:tgtEl>
                                        <p:sldTgt/>
                                      </p:tgtEl>
                                    </p:cond>
                                  </p:endCondLst>
                                  <p:childTnLst>
                                    <p:animClr clrSpc="rgb" dir="cw">
                                      <p:cBhvr override="childStyle">
                                        <p:cTn id="14" dur="1000" autoRev="1" fill="remove"/>
                                        <p:tgtEl>
                                          <p:spTgt spid="19"/>
                                        </p:tgtEl>
                                        <p:attrNameLst>
                                          <p:attrName>style.color</p:attrName>
                                        </p:attrNameLst>
                                      </p:cBhvr>
                                      <p:to>
                                        <a:schemeClr val="accent2"/>
                                      </p:to>
                                    </p:animClr>
                                    <p:animClr clrSpc="rgb" dir="cw">
                                      <p:cBhvr>
                                        <p:cTn id="15" dur="1000" autoRev="1" fill="remove"/>
                                        <p:tgtEl>
                                          <p:spTgt spid="19"/>
                                        </p:tgtEl>
                                        <p:attrNameLst>
                                          <p:attrName>fillcolor</p:attrName>
                                        </p:attrNameLst>
                                      </p:cBhvr>
                                      <p:to>
                                        <a:schemeClr val="accent2"/>
                                      </p:to>
                                    </p:animClr>
                                    <p:set>
                                      <p:cBhvr>
                                        <p:cTn id="16" dur="1000" autoRev="1" fill="remove"/>
                                        <p:tgtEl>
                                          <p:spTgt spid="19"/>
                                        </p:tgtEl>
                                        <p:attrNameLst>
                                          <p:attrName>fill.type</p:attrName>
                                        </p:attrNameLst>
                                      </p:cBhvr>
                                      <p:to>
                                        <p:strVal val="solid"/>
                                      </p:to>
                                    </p:set>
                                    <p:set>
                                      <p:cBhvr>
                                        <p:cTn id="17" dur="1000" autoRev="1" fill="remove"/>
                                        <p:tgtEl>
                                          <p:spTgt spid="19"/>
                                        </p:tgtEl>
                                        <p:attrNameLst>
                                          <p:attrName>fill.on</p:attrName>
                                        </p:attrNameLst>
                                      </p:cBhvr>
                                      <p:to>
                                        <p:strVal val="true"/>
                                      </p:to>
                                    </p:set>
                                  </p:childTnLst>
                                </p:cTn>
                              </p:par>
                              <p:par>
                                <p:cTn id="18" presetID="1" presetClass="emph" presetSubtype="2" fill="hold" nodeType="withEffect">
                                  <p:stCondLst>
                                    <p:cond delay="0"/>
                                  </p:stCondLst>
                                  <p:childTnLst>
                                    <p:animClr clrSpc="rgb" dir="cw">
                                      <p:cBhvr>
                                        <p:cTn id="19" dur="2000" fill="hold"/>
                                        <p:tgtEl>
                                          <p:spTgt spid="14"/>
                                        </p:tgtEl>
                                        <p:attrNameLst>
                                          <p:attrName>fillcolor</p:attrName>
                                        </p:attrNameLst>
                                      </p:cBhvr>
                                      <p:to>
                                        <a:schemeClr val="accent2"/>
                                      </p:to>
                                    </p:animClr>
                                    <p:set>
                                      <p:cBhvr>
                                        <p:cTn id="20" dur="2000" fill="hold"/>
                                        <p:tgtEl>
                                          <p:spTgt spid="14"/>
                                        </p:tgtEl>
                                        <p:attrNameLst>
                                          <p:attrName>fill.type</p:attrName>
                                        </p:attrNameLst>
                                      </p:cBhvr>
                                      <p:to>
                                        <p:strVal val="solid"/>
                                      </p:to>
                                    </p:set>
                                    <p:set>
                                      <p:cBhvr>
                                        <p:cTn id="21" dur="2000" fill="hold"/>
                                        <p:tgtEl>
                                          <p:spTgt spid="14"/>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par>
                                <p:cTn id="26" presetID="1" presetClass="emph" presetSubtype="1" nodeType="withEffect">
                                  <p:stCondLst>
                                    <p:cond delay="0"/>
                                  </p:stCondLst>
                                  <p:childTnLst>
                                    <p:set>
                                      <p:cBhvr>
                                        <p:cTn id="27" dur="indefinite"/>
                                        <p:tgtEl>
                                          <p:spTgt spid="14"/>
                                        </p:tgtEl>
                                        <p:attrNameLst>
                                          <p:attrName>fillcolor</p:attrName>
                                        </p:attrNameLst>
                                      </p:cBhvr>
                                      <p:to>
                                        <p:clrVal>
                                          <a:schemeClr val="bg1"/>
                                        </p:clrVal>
                                      </p:to>
                                    </p:set>
                                    <p:set>
                                      <p:cBhvr>
                                        <p:cTn id="28" dur="indefinite"/>
                                        <p:tgtEl>
                                          <p:spTgt spid="14"/>
                                        </p:tgtEl>
                                        <p:attrNameLst>
                                          <p:attrName>fill.type</p:attrName>
                                        </p:attrNameLst>
                                      </p:cBhvr>
                                      <p:to>
                                        <p:strVal val="solid"/>
                                      </p:to>
                                    </p:set>
                                    <p:set>
                                      <p:cBhvr>
                                        <p:cTn id="29" dur="indefinite"/>
                                        <p:tgtEl>
                                          <p:spTgt spid="14"/>
                                        </p:tgtEl>
                                        <p:attrNameLst>
                                          <p:attrName>fill.on</p:attrName>
                                        </p:attrNameLst>
                                      </p:cBhvr>
                                      <p:to>
                                        <p:strVal val="true"/>
                                      </p:to>
                                    </p:set>
                                  </p:childTnLst>
                                </p:cTn>
                              </p:par>
                              <p:par>
                                <p:cTn id="30" presetID="1" presetClass="exit" presetSubtype="0" fill="hold" grpId="2" nodeType="withEffect">
                                  <p:stCondLst>
                                    <p:cond delay="0"/>
                                  </p:stCondLst>
                                  <p:childTnLst>
                                    <p:set>
                                      <p:cBhvr>
                                        <p:cTn id="31" dur="1" fill="hold">
                                          <p:stCondLst>
                                            <p:cond delay="0"/>
                                          </p:stCondLst>
                                        </p:cTn>
                                        <p:tgtEl>
                                          <p:spTgt spid="19"/>
                                        </p:tgtEl>
                                        <p:attrNameLst>
                                          <p:attrName>style.visibility</p:attrName>
                                        </p:attrNameLst>
                                      </p:cBhvr>
                                      <p:to>
                                        <p:strVal val="hidden"/>
                                      </p:to>
                                    </p:set>
                                  </p:childTnLst>
                                </p:cTn>
                              </p:par>
                              <p:par>
                                <p:cTn id="32" presetID="1"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par>
                                <p:cTn id="34"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35" dur="1000" autoRev="1" fill="remove"/>
                                        <p:tgtEl>
                                          <p:spTgt spid="20"/>
                                        </p:tgtEl>
                                        <p:attrNameLst>
                                          <p:attrName>style.color</p:attrName>
                                        </p:attrNameLst>
                                      </p:cBhvr>
                                      <p:to>
                                        <a:schemeClr val="accent2"/>
                                      </p:to>
                                    </p:animClr>
                                    <p:animClr clrSpc="rgb" dir="cw">
                                      <p:cBhvr>
                                        <p:cTn id="36" dur="1000" autoRev="1" fill="remove"/>
                                        <p:tgtEl>
                                          <p:spTgt spid="20"/>
                                        </p:tgtEl>
                                        <p:attrNameLst>
                                          <p:attrName>fillcolor</p:attrName>
                                        </p:attrNameLst>
                                      </p:cBhvr>
                                      <p:to>
                                        <a:schemeClr val="accent2"/>
                                      </p:to>
                                    </p:animClr>
                                    <p:set>
                                      <p:cBhvr>
                                        <p:cTn id="37" dur="1000" autoRev="1" fill="remove"/>
                                        <p:tgtEl>
                                          <p:spTgt spid="20"/>
                                        </p:tgtEl>
                                        <p:attrNameLst>
                                          <p:attrName>fill.type</p:attrName>
                                        </p:attrNameLst>
                                      </p:cBhvr>
                                      <p:to>
                                        <p:strVal val="solid"/>
                                      </p:to>
                                    </p:set>
                                    <p:set>
                                      <p:cBhvr>
                                        <p:cTn id="38" dur="1000" autoRev="1" fill="remove"/>
                                        <p:tgtEl>
                                          <p:spTgt spid="20"/>
                                        </p:tgtEl>
                                        <p:attrNameLst>
                                          <p:attrName>fill.on</p:attrName>
                                        </p:attrNameLst>
                                      </p:cBhvr>
                                      <p:to>
                                        <p:strVal val="true"/>
                                      </p:to>
                                    </p:set>
                                  </p:childTnLst>
                                </p:cTn>
                              </p:par>
                              <p:par>
                                <p:cTn id="39" presetID="1" presetClass="emph" presetSubtype="2" fill="hold" nodeType="withEffect">
                                  <p:stCondLst>
                                    <p:cond delay="0"/>
                                  </p:stCondLst>
                                  <p:childTnLst>
                                    <p:animClr clrSpc="rgb" dir="cw">
                                      <p:cBhvr>
                                        <p:cTn id="40" dur="2000" fill="hold"/>
                                        <p:tgtEl>
                                          <p:spTgt spid="15"/>
                                        </p:tgtEl>
                                        <p:attrNameLst>
                                          <p:attrName>fillcolor</p:attrName>
                                        </p:attrNameLst>
                                      </p:cBhvr>
                                      <p:to>
                                        <a:schemeClr val="accent2"/>
                                      </p:to>
                                    </p:animClr>
                                    <p:set>
                                      <p:cBhvr>
                                        <p:cTn id="41" dur="2000" fill="hold"/>
                                        <p:tgtEl>
                                          <p:spTgt spid="15"/>
                                        </p:tgtEl>
                                        <p:attrNameLst>
                                          <p:attrName>fill.type</p:attrName>
                                        </p:attrNameLst>
                                      </p:cBhvr>
                                      <p:to>
                                        <p:strVal val="solid"/>
                                      </p:to>
                                    </p:set>
                                    <p:set>
                                      <p:cBhvr>
                                        <p:cTn id="42" dur="2000" fill="hold"/>
                                        <p:tgtEl>
                                          <p:spTgt spid="15"/>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mph" presetSubtype="2" fill="hold" nodeType="withEffect">
                                  <p:stCondLst>
                                    <p:cond delay="0"/>
                                  </p:stCondLst>
                                  <p:childTnLst>
                                    <p:animClr clrSpc="rgb" dir="cw">
                                      <p:cBhvr>
                                        <p:cTn id="48" dur="500" fill="hold"/>
                                        <p:tgtEl>
                                          <p:spTgt spid="15"/>
                                        </p:tgtEl>
                                        <p:attrNameLst>
                                          <p:attrName>fillcolor</p:attrName>
                                        </p:attrNameLst>
                                      </p:cBhvr>
                                      <p:to>
                                        <a:schemeClr val="bg1"/>
                                      </p:to>
                                    </p:animClr>
                                    <p:set>
                                      <p:cBhvr>
                                        <p:cTn id="49" dur="500" fill="hold"/>
                                        <p:tgtEl>
                                          <p:spTgt spid="15"/>
                                        </p:tgtEl>
                                        <p:attrNameLst>
                                          <p:attrName>fill.type</p:attrName>
                                        </p:attrNameLst>
                                      </p:cBhvr>
                                      <p:to>
                                        <p:strVal val="solid"/>
                                      </p:to>
                                    </p:set>
                                    <p:set>
                                      <p:cBhvr>
                                        <p:cTn id="50" dur="500" fill="hold"/>
                                        <p:tgtEl>
                                          <p:spTgt spid="15"/>
                                        </p:tgtEl>
                                        <p:attrNameLst>
                                          <p:attrName>fill.on</p:attrName>
                                        </p:attrNameLst>
                                      </p:cBhvr>
                                      <p:to>
                                        <p:strVal val="true"/>
                                      </p:to>
                                    </p:set>
                                  </p:childTnLst>
                                </p:cTn>
                              </p:par>
                              <p:par>
                                <p:cTn id="51" presetID="1" presetClass="exit" presetSubtype="0" fill="hold" grpId="2" nodeType="withEffect">
                                  <p:stCondLst>
                                    <p:cond delay="0"/>
                                  </p:stCondLst>
                                  <p:childTnLst>
                                    <p:set>
                                      <p:cBhvr>
                                        <p:cTn id="52" dur="1" fill="hold">
                                          <p:stCondLst>
                                            <p:cond delay="0"/>
                                          </p:stCondLst>
                                        </p:cTn>
                                        <p:tgtEl>
                                          <p:spTgt spid="20"/>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mph" presetSubtype="2" fill="hold" nodeType="withEffect">
                                  <p:stCondLst>
                                    <p:cond delay="0"/>
                                  </p:stCondLst>
                                  <p:childTnLst>
                                    <p:animClr clrSpc="rgb" dir="cw">
                                      <p:cBhvr>
                                        <p:cTn id="58" dur="2000" fill="hold"/>
                                        <p:tgtEl>
                                          <p:spTgt spid="49"/>
                                        </p:tgtEl>
                                        <p:attrNameLst>
                                          <p:attrName>fillcolor</p:attrName>
                                        </p:attrNameLst>
                                      </p:cBhvr>
                                      <p:to>
                                        <a:schemeClr val="accent2"/>
                                      </p:to>
                                    </p:animClr>
                                    <p:set>
                                      <p:cBhvr>
                                        <p:cTn id="59" dur="2000" fill="hold"/>
                                        <p:tgtEl>
                                          <p:spTgt spid="49"/>
                                        </p:tgtEl>
                                        <p:attrNameLst>
                                          <p:attrName>fill.type</p:attrName>
                                        </p:attrNameLst>
                                      </p:cBhvr>
                                      <p:to>
                                        <p:strVal val="solid"/>
                                      </p:to>
                                    </p:set>
                                    <p:set>
                                      <p:cBhvr>
                                        <p:cTn id="60" dur="2000" fill="hold"/>
                                        <p:tgtEl>
                                          <p:spTgt spid="49"/>
                                        </p:tgtEl>
                                        <p:attrNameLst>
                                          <p:attrName>fill.on</p:attrName>
                                        </p:attrNameLst>
                                      </p:cBhvr>
                                      <p:to>
                                        <p:strVal val="true"/>
                                      </p:to>
                                    </p:set>
                                  </p:childTnLst>
                                </p:cTn>
                              </p:par>
                              <p:par>
                                <p:cTn id="61" presetID="1" presetClass="entr" presetSubtype="0" fill="hold" grpId="0" nodeType="withEffect">
                                  <p:stCondLst>
                                    <p:cond delay="0"/>
                                  </p:stCondLst>
                                  <p:childTnLst>
                                    <p:set>
                                      <p:cBhvr>
                                        <p:cTn id="62" dur="1" fill="hold">
                                          <p:stCondLst>
                                            <p:cond delay="0"/>
                                          </p:stCondLst>
                                        </p:cTn>
                                        <p:tgtEl>
                                          <p:spTgt spid="5"/>
                                        </p:tgtEl>
                                        <p:attrNameLst>
                                          <p:attrName>style.visibility</p:attrName>
                                        </p:attrNameLst>
                                      </p:cBhvr>
                                      <p:to>
                                        <p:strVal val="visible"/>
                                      </p:to>
                                    </p:set>
                                  </p:childTnLst>
                                </p:cTn>
                              </p:par>
                              <p:par>
                                <p:cTn id="63"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64" dur="1000" autoRev="1" fill="remove"/>
                                        <p:tgtEl>
                                          <p:spTgt spid="5"/>
                                        </p:tgtEl>
                                        <p:attrNameLst>
                                          <p:attrName>style.color</p:attrName>
                                        </p:attrNameLst>
                                      </p:cBhvr>
                                      <p:to>
                                        <a:schemeClr val="accent2"/>
                                      </p:to>
                                    </p:animClr>
                                    <p:animClr clrSpc="rgb" dir="cw">
                                      <p:cBhvr>
                                        <p:cTn id="65" dur="1000" autoRev="1" fill="remove"/>
                                        <p:tgtEl>
                                          <p:spTgt spid="5"/>
                                        </p:tgtEl>
                                        <p:attrNameLst>
                                          <p:attrName>fillcolor</p:attrName>
                                        </p:attrNameLst>
                                      </p:cBhvr>
                                      <p:to>
                                        <a:schemeClr val="accent2"/>
                                      </p:to>
                                    </p:animClr>
                                    <p:set>
                                      <p:cBhvr>
                                        <p:cTn id="66" dur="1000" autoRev="1" fill="remove"/>
                                        <p:tgtEl>
                                          <p:spTgt spid="5"/>
                                        </p:tgtEl>
                                        <p:attrNameLst>
                                          <p:attrName>fill.type</p:attrName>
                                        </p:attrNameLst>
                                      </p:cBhvr>
                                      <p:to>
                                        <p:strVal val="solid"/>
                                      </p:to>
                                    </p:set>
                                    <p:set>
                                      <p:cBhvr>
                                        <p:cTn id="67" dur="1000" autoRev="1" fill="remove"/>
                                        <p:tgtEl>
                                          <p:spTgt spid="5"/>
                                        </p:tgtEl>
                                        <p:attrNameLst>
                                          <p:attrName>fill.on</p:attrName>
                                        </p:attrNameLst>
                                      </p:cBhvr>
                                      <p:to>
                                        <p:strVal val="tru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childTnLst>
                                </p:cTn>
                              </p:par>
                              <p:par>
                                <p:cTn id="72" presetID="1" presetClass="emph" presetSubtype="2" fill="hold" nodeType="withEffect">
                                  <p:stCondLst>
                                    <p:cond delay="0"/>
                                  </p:stCondLst>
                                  <p:childTnLst>
                                    <p:animClr clrSpc="rgb" dir="cw">
                                      <p:cBhvr>
                                        <p:cTn id="73" dur="500" fill="hold"/>
                                        <p:tgtEl>
                                          <p:spTgt spid="49"/>
                                        </p:tgtEl>
                                        <p:attrNameLst>
                                          <p:attrName>fillcolor</p:attrName>
                                        </p:attrNameLst>
                                      </p:cBhvr>
                                      <p:to>
                                        <a:schemeClr val="bg1"/>
                                      </p:to>
                                    </p:animClr>
                                    <p:set>
                                      <p:cBhvr>
                                        <p:cTn id="74" dur="500" fill="hold"/>
                                        <p:tgtEl>
                                          <p:spTgt spid="49"/>
                                        </p:tgtEl>
                                        <p:attrNameLst>
                                          <p:attrName>fill.type</p:attrName>
                                        </p:attrNameLst>
                                      </p:cBhvr>
                                      <p:to>
                                        <p:strVal val="solid"/>
                                      </p:to>
                                    </p:set>
                                    <p:set>
                                      <p:cBhvr>
                                        <p:cTn id="75" dur="500" fill="hold"/>
                                        <p:tgtEl>
                                          <p:spTgt spid="49"/>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50"/>
                                        </p:tgtEl>
                                        <p:attrNameLst>
                                          <p:attrName>fillcolor</p:attrName>
                                        </p:attrNameLst>
                                      </p:cBhvr>
                                      <p:to>
                                        <a:schemeClr val="accent2"/>
                                      </p:to>
                                    </p:animClr>
                                    <p:set>
                                      <p:cBhvr>
                                        <p:cTn id="78" dur="2000" fill="hold"/>
                                        <p:tgtEl>
                                          <p:spTgt spid="50"/>
                                        </p:tgtEl>
                                        <p:attrNameLst>
                                          <p:attrName>fill.type</p:attrName>
                                        </p:attrNameLst>
                                      </p:cBhvr>
                                      <p:to>
                                        <p:strVal val="solid"/>
                                      </p:to>
                                    </p:set>
                                    <p:set>
                                      <p:cBhvr>
                                        <p:cTn id="79" dur="2000" fill="hold"/>
                                        <p:tgtEl>
                                          <p:spTgt spid="50"/>
                                        </p:tgtEl>
                                        <p:attrNameLst>
                                          <p:attrName>fill.on</p:attrName>
                                        </p:attrNameLst>
                                      </p:cBhvr>
                                      <p:to>
                                        <p:strVal val="true"/>
                                      </p:to>
                                    </p:set>
                                  </p:childTnLst>
                                </p:cTn>
                              </p:par>
                              <p:par>
                                <p:cTn id="80" presetID="1" presetClass="exit" presetSubtype="0" fill="hold" grpId="2" nodeType="withEffect">
                                  <p:stCondLst>
                                    <p:cond delay="0"/>
                                  </p:stCondLst>
                                  <p:childTnLst>
                                    <p:set>
                                      <p:cBhvr>
                                        <p:cTn id="81" dur="1" fill="hold">
                                          <p:stCondLst>
                                            <p:cond delay="0"/>
                                          </p:stCondLst>
                                        </p:cTn>
                                        <p:tgtEl>
                                          <p:spTgt spid="5"/>
                                        </p:tgtEl>
                                        <p:attrNameLst>
                                          <p:attrName>style.visibility</p:attrName>
                                        </p:attrNameLst>
                                      </p:cBhvr>
                                      <p:to>
                                        <p:strVal val="hidden"/>
                                      </p:to>
                                    </p:set>
                                  </p:childTnLst>
                                </p:cTn>
                              </p:par>
                              <p:par>
                                <p:cTn id="82" presetID="1" presetClass="entr" presetSubtype="0" fill="hold" grpId="0" nodeType="withEffect">
                                  <p:stCondLst>
                                    <p:cond delay="0"/>
                                  </p:stCondLst>
                                  <p:childTnLst>
                                    <p:set>
                                      <p:cBhvr>
                                        <p:cTn id="83" dur="1" fill="hold">
                                          <p:stCondLst>
                                            <p:cond delay="0"/>
                                          </p:stCondLst>
                                        </p:cTn>
                                        <p:tgtEl>
                                          <p:spTgt spid="2"/>
                                        </p:tgtEl>
                                        <p:attrNameLst>
                                          <p:attrName>style.visibility</p:attrName>
                                        </p:attrNameLst>
                                      </p:cBhvr>
                                      <p:to>
                                        <p:strVal val="visible"/>
                                      </p:to>
                                    </p:set>
                                  </p:childTnLst>
                                </p:cTn>
                              </p:par>
                              <p:par>
                                <p:cTn id="84"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85" dur="1000" autoRev="1" fill="remove"/>
                                        <p:tgtEl>
                                          <p:spTgt spid="2"/>
                                        </p:tgtEl>
                                        <p:attrNameLst>
                                          <p:attrName>style.color</p:attrName>
                                        </p:attrNameLst>
                                      </p:cBhvr>
                                      <p:to>
                                        <a:schemeClr val="accent2"/>
                                      </p:to>
                                    </p:animClr>
                                    <p:animClr clrSpc="rgb" dir="cw">
                                      <p:cBhvr>
                                        <p:cTn id="86" dur="1000" autoRev="1" fill="remove"/>
                                        <p:tgtEl>
                                          <p:spTgt spid="2"/>
                                        </p:tgtEl>
                                        <p:attrNameLst>
                                          <p:attrName>fillcolor</p:attrName>
                                        </p:attrNameLst>
                                      </p:cBhvr>
                                      <p:to>
                                        <a:schemeClr val="accent2"/>
                                      </p:to>
                                    </p:animClr>
                                    <p:set>
                                      <p:cBhvr>
                                        <p:cTn id="87" dur="1000" autoRev="1" fill="remove"/>
                                        <p:tgtEl>
                                          <p:spTgt spid="2"/>
                                        </p:tgtEl>
                                        <p:attrNameLst>
                                          <p:attrName>fill.type</p:attrName>
                                        </p:attrNameLst>
                                      </p:cBhvr>
                                      <p:to>
                                        <p:strVal val="solid"/>
                                      </p:to>
                                    </p:set>
                                    <p:set>
                                      <p:cBhvr>
                                        <p:cTn id="88" dur="1000" autoRev="1" fill="remove"/>
                                        <p:tgtEl>
                                          <p:spTgt spid="2"/>
                                        </p:tgtEl>
                                        <p:attrNameLst>
                                          <p:attrName>fill.on</p:attrName>
                                        </p:attrNameLst>
                                      </p:cBhvr>
                                      <p:to>
                                        <p:strVal val="tru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2"/>
                                        </p:tgtEl>
                                        <p:attrNameLst>
                                          <p:attrName>style.visibility</p:attrName>
                                        </p:attrNameLst>
                                      </p:cBhvr>
                                      <p:to>
                                        <p:strVal val="visible"/>
                                      </p:to>
                                    </p:set>
                                  </p:childTnLst>
                                </p:cTn>
                              </p:par>
                              <p:par>
                                <p:cTn id="93" presetID="1" presetClass="emph" presetSubtype="2" fill="hold" nodeType="withEffect">
                                  <p:stCondLst>
                                    <p:cond delay="0"/>
                                  </p:stCondLst>
                                  <p:childTnLst>
                                    <p:animClr clrSpc="rgb" dir="cw">
                                      <p:cBhvr>
                                        <p:cTn id="94" dur="500" fill="hold"/>
                                        <p:tgtEl>
                                          <p:spTgt spid="50"/>
                                        </p:tgtEl>
                                        <p:attrNameLst>
                                          <p:attrName>fillcolor</p:attrName>
                                        </p:attrNameLst>
                                      </p:cBhvr>
                                      <p:to>
                                        <a:schemeClr val="bg1"/>
                                      </p:to>
                                    </p:animClr>
                                    <p:set>
                                      <p:cBhvr>
                                        <p:cTn id="95" dur="500" fill="hold"/>
                                        <p:tgtEl>
                                          <p:spTgt spid="50"/>
                                        </p:tgtEl>
                                        <p:attrNameLst>
                                          <p:attrName>fill.type</p:attrName>
                                        </p:attrNameLst>
                                      </p:cBhvr>
                                      <p:to>
                                        <p:strVal val="solid"/>
                                      </p:to>
                                    </p:set>
                                    <p:set>
                                      <p:cBhvr>
                                        <p:cTn id="96" dur="500" fill="hold"/>
                                        <p:tgtEl>
                                          <p:spTgt spid="50"/>
                                        </p:tgtEl>
                                        <p:attrNameLst>
                                          <p:attrName>fill.on</p:attrName>
                                        </p:attrNameLst>
                                      </p:cBhvr>
                                      <p:to>
                                        <p:strVal val="true"/>
                                      </p:to>
                                    </p:set>
                                  </p:childTnLst>
                                </p:cTn>
                              </p:par>
                              <p:par>
                                <p:cTn id="97" presetID="1" presetClass="entr" presetSubtype="0" fill="hold" grpId="0" nodeType="withEffect">
                                  <p:stCondLst>
                                    <p:cond delay="0"/>
                                  </p:stCondLst>
                                  <p:childTnLst>
                                    <p:set>
                                      <p:cBhvr>
                                        <p:cTn id="98" dur="1" fill="hold">
                                          <p:stCondLst>
                                            <p:cond delay="0"/>
                                          </p:stCondLst>
                                        </p:cTn>
                                        <p:tgtEl>
                                          <p:spTgt spid="21"/>
                                        </p:tgtEl>
                                        <p:attrNameLst>
                                          <p:attrName>style.visibility</p:attrName>
                                        </p:attrNameLst>
                                      </p:cBhvr>
                                      <p:to>
                                        <p:strVal val="visible"/>
                                      </p:to>
                                    </p:set>
                                  </p:childTnLst>
                                </p:cTn>
                              </p:par>
                              <p:par>
                                <p:cTn id="99"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100" dur="1000" autoRev="1" fill="remove"/>
                                        <p:tgtEl>
                                          <p:spTgt spid="21"/>
                                        </p:tgtEl>
                                        <p:attrNameLst>
                                          <p:attrName>style.color</p:attrName>
                                        </p:attrNameLst>
                                      </p:cBhvr>
                                      <p:to>
                                        <a:schemeClr val="accent2"/>
                                      </p:to>
                                    </p:animClr>
                                    <p:animClr clrSpc="rgb" dir="cw">
                                      <p:cBhvr>
                                        <p:cTn id="101" dur="1000" autoRev="1" fill="remove"/>
                                        <p:tgtEl>
                                          <p:spTgt spid="21"/>
                                        </p:tgtEl>
                                        <p:attrNameLst>
                                          <p:attrName>fillcolor</p:attrName>
                                        </p:attrNameLst>
                                      </p:cBhvr>
                                      <p:to>
                                        <a:schemeClr val="accent2"/>
                                      </p:to>
                                    </p:animClr>
                                    <p:set>
                                      <p:cBhvr>
                                        <p:cTn id="102" dur="1000" autoRev="1" fill="remove"/>
                                        <p:tgtEl>
                                          <p:spTgt spid="21"/>
                                        </p:tgtEl>
                                        <p:attrNameLst>
                                          <p:attrName>fill.type</p:attrName>
                                        </p:attrNameLst>
                                      </p:cBhvr>
                                      <p:to>
                                        <p:strVal val="solid"/>
                                      </p:to>
                                    </p:set>
                                    <p:set>
                                      <p:cBhvr>
                                        <p:cTn id="103" dur="1000" autoRev="1" fill="remove"/>
                                        <p:tgtEl>
                                          <p:spTgt spid="21"/>
                                        </p:tgtEl>
                                        <p:attrNameLst>
                                          <p:attrName>fill.on</p:attrName>
                                        </p:attrNameLst>
                                      </p:cBhvr>
                                      <p:to>
                                        <p:strVal val="true"/>
                                      </p:to>
                                    </p:set>
                                  </p:childTnLst>
                                </p:cTn>
                              </p:par>
                              <p:par>
                                <p:cTn id="104" presetID="1" presetClass="emph" presetSubtype="2" fill="hold" nodeType="withEffect">
                                  <p:stCondLst>
                                    <p:cond delay="0"/>
                                  </p:stCondLst>
                                  <p:childTnLst>
                                    <p:animClr clrSpc="rgb" dir="cw">
                                      <p:cBhvr>
                                        <p:cTn id="105" dur="2000" fill="hold"/>
                                        <p:tgtEl>
                                          <p:spTgt spid="52"/>
                                        </p:tgtEl>
                                        <p:attrNameLst>
                                          <p:attrName>fillcolor</p:attrName>
                                        </p:attrNameLst>
                                      </p:cBhvr>
                                      <p:to>
                                        <a:schemeClr val="accent2"/>
                                      </p:to>
                                    </p:animClr>
                                    <p:set>
                                      <p:cBhvr>
                                        <p:cTn id="106" dur="2000" fill="hold"/>
                                        <p:tgtEl>
                                          <p:spTgt spid="52"/>
                                        </p:tgtEl>
                                        <p:attrNameLst>
                                          <p:attrName>fill.type</p:attrName>
                                        </p:attrNameLst>
                                      </p:cBhvr>
                                      <p:to>
                                        <p:strVal val="solid"/>
                                      </p:to>
                                    </p:set>
                                    <p:set>
                                      <p:cBhvr>
                                        <p:cTn id="107" dur="2000" fill="hold"/>
                                        <p:tgtEl>
                                          <p:spTgt spid="52"/>
                                        </p:tgtEl>
                                        <p:attrNameLst>
                                          <p:attrName>fill.on</p:attrName>
                                        </p:attrNameLst>
                                      </p:cBhvr>
                                      <p:to>
                                        <p:strVal val="true"/>
                                      </p:to>
                                    </p:set>
                                  </p:childTnLst>
                                </p:cTn>
                              </p:par>
                              <p:par>
                                <p:cTn id="108" presetID="1" presetClass="exit" presetSubtype="0" fill="hold" grpId="2" nodeType="withEffect">
                                  <p:stCondLst>
                                    <p:cond delay="0"/>
                                  </p:stCondLst>
                                  <p:childTnLst>
                                    <p:set>
                                      <p:cBhvr>
                                        <p:cTn id="109" dur="1" fill="hold">
                                          <p:stCondLst>
                                            <p:cond delay="0"/>
                                          </p:stCondLst>
                                        </p:cTn>
                                        <p:tgtEl>
                                          <p:spTgt spid="2"/>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1" presetClass="emph" presetSubtype="2" fill="hold" nodeType="clickEffect">
                                  <p:stCondLst>
                                    <p:cond delay="0"/>
                                  </p:stCondLst>
                                  <p:childTnLst>
                                    <p:animClr clrSpc="rgb" dir="cw">
                                      <p:cBhvr>
                                        <p:cTn id="113" dur="500" fill="hold"/>
                                        <p:tgtEl>
                                          <p:spTgt spid="52"/>
                                        </p:tgtEl>
                                        <p:attrNameLst>
                                          <p:attrName>fillcolor</p:attrName>
                                        </p:attrNameLst>
                                      </p:cBhvr>
                                      <p:to>
                                        <a:schemeClr val="bg1"/>
                                      </p:to>
                                    </p:animClr>
                                    <p:set>
                                      <p:cBhvr>
                                        <p:cTn id="114" dur="500" fill="hold"/>
                                        <p:tgtEl>
                                          <p:spTgt spid="52"/>
                                        </p:tgtEl>
                                        <p:attrNameLst>
                                          <p:attrName>fill.type</p:attrName>
                                        </p:attrNameLst>
                                      </p:cBhvr>
                                      <p:to>
                                        <p:strVal val="solid"/>
                                      </p:to>
                                    </p:set>
                                    <p:set>
                                      <p:cBhvr>
                                        <p:cTn id="115" dur="500" fill="hold"/>
                                        <p:tgtEl>
                                          <p:spTgt spid="52"/>
                                        </p:tgtEl>
                                        <p:attrNameLst>
                                          <p:attrName>fill.on</p:attrName>
                                        </p:attrNameLst>
                                      </p:cBhvr>
                                      <p:to>
                                        <p:strVal val="true"/>
                                      </p:to>
                                    </p:set>
                                  </p:childTnLst>
                                </p:cTn>
                              </p:par>
                              <p:par>
                                <p:cTn id="116" presetID="1" presetClass="exit" presetSubtype="0" fill="hold" grpId="2" nodeType="withEffect">
                                  <p:stCondLst>
                                    <p:cond delay="0"/>
                                  </p:stCondLst>
                                  <p:childTnLst>
                                    <p:set>
                                      <p:cBhvr>
                                        <p:cTn id="117"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5" grpId="0"/>
      <p:bldP spid="48" grpId="0"/>
      <p:bldP spid="49" grpId="0"/>
      <p:bldP spid="50" grpId="0"/>
      <p:bldP spid="52" grpId="0"/>
      <p:bldP spid="19" grpId="0" animBg="1"/>
      <p:bldP spid="19" grpId="1" animBg="1"/>
      <p:bldP spid="19" grpId="2" animBg="1"/>
      <p:bldP spid="20" grpId="0" animBg="1"/>
      <p:bldP spid="20" grpId="1" animBg="1"/>
      <p:bldP spid="20" grpId="2" animBg="1"/>
      <p:bldP spid="21" grpId="0" animBg="1"/>
      <p:bldP spid="21" grpId="1" animBg="1"/>
      <p:bldP spid="21" grpId="2" animBg="1"/>
      <p:bldP spid="2" grpId="0" animBg="1"/>
      <p:bldP spid="2" grpId="1" animBg="1"/>
      <p:bldP spid="2" grpId="2" animBg="1"/>
      <p:bldP spid="5" grpId="0" animBg="1"/>
      <p:bldP spid="5" grpId="1" animBg="1"/>
      <p:bldP spid="5"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2410" y="1600201"/>
            <a:ext cx="1600201" cy="107846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1" name="L-Shape 100"/>
          <p:cNvSpPr/>
          <p:nvPr/>
        </p:nvSpPr>
        <p:spPr>
          <a:xfrm flipH="1">
            <a:off x="3199272" y="1600199"/>
            <a:ext cx="4800139" cy="1904999"/>
          </a:xfrm>
          <a:prstGeom prst="corner">
            <a:avLst>
              <a:gd name="adj1" fmla="val 40917"/>
              <a:gd name="adj2" fmla="val 138243"/>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9" name="L-Shape 88"/>
          <p:cNvSpPr/>
          <p:nvPr/>
        </p:nvSpPr>
        <p:spPr>
          <a:xfrm flipH="1">
            <a:off x="3122611" y="1981200"/>
            <a:ext cx="2265901" cy="1523999"/>
          </a:xfrm>
          <a:prstGeom prst="corner">
            <a:avLst>
              <a:gd name="adj1" fmla="val 52880"/>
              <a:gd name="adj2" fmla="val 69759"/>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28600"/>
            <a:ext cx="10969625" cy="639763"/>
          </a:xfrm>
        </p:spPr>
        <p:txBody>
          <a:bodyPr/>
          <a:lstStyle/>
          <a:p>
            <a:r>
              <a:rPr lang="en-US" dirty="0" smtClean="0"/>
              <a:t>Example 2b: Committed </a:t>
            </a:r>
            <a:r>
              <a:rPr lang="en-US" dirty="0"/>
              <a:t>on Price – Increase to Offer in RT</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66" name="Straight Arrow Connector 65"/>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L-Shape 66"/>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71" name="TextBox 7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72" name="TextBox 7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73" name="TextBox 7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74" name="TextBox 7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75" name="TextBox 7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76" name="TextBox 7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77" name="TextBox 7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78" name="TextBox 7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79" name="TextBox 7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80" name="TextBox 7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81" name="TextBox 80"/>
          <p:cNvSpPr txBox="1"/>
          <p:nvPr/>
        </p:nvSpPr>
        <p:spPr>
          <a:xfrm>
            <a:off x="9294812" y="4752201"/>
            <a:ext cx="2376830" cy="276999"/>
          </a:xfrm>
          <a:prstGeom prst="rect">
            <a:avLst/>
          </a:prstGeom>
          <a:noFill/>
        </p:spPr>
        <p:txBody>
          <a:bodyPr wrap="square" rtlCol="0">
            <a:spAutoFit/>
          </a:bodyPr>
          <a:lstStyle/>
          <a:p>
            <a:r>
              <a:rPr lang="en-US" sz="1200" dirty="0" smtClean="0"/>
              <a:t>Cost schedule submitted DA</a:t>
            </a:r>
            <a:endParaRPr lang="en-US" sz="1200" dirty="0"/>
          </a:p>
        </p:txBody>
      </p:sp>
      <p:sp>
        <p:nvSpPr>
          <p:cNvPr id="82" name="TextBox 8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83" name="TextBox 8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85" name="Straight Connector 84"/>
          <p:cNvCxnSpPr/>
          <p:nvPr/>
        </p:nvCxnSpPr>
        <p:spPr>
          <a:xfrm>
            <a:off x="8456612" y="48972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86" name="Straight Arrow Connector 85"/>
          <p:cNvCxnSpPr>
            <a:stCxn id="61" idx="3"/>
          </p:cNvCxnSpPr>
          <p:nvPr/>
        </p:nvCxnSpPr>
        <p:spPr>
          <a:xfrm>
            <a:off x="1522412" y="40400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1293812" y="58951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4106441" y="5895201"/>
            <a:ext cx="374904" cy="276999"/>
          </a:xfrm>
          <a:prstGeom prst="rect">
            <a:avLst/>
          </a:prstGeom>
          <a:noFill/>
        </p:spPr>
        <p:txBody>
          <a:bodyPr wrap="square" rtlCol="0">
            <a:spAutoFit/>
          </a:bodyPr>
          <a:lstStyle/>
          <a:p>
            <a:r>
              <a:rPr lang="en-US" sz="1200" dirty="0" smtClean="0"/>
              <a:t>10</a:t>
            </a:r>
          </a:p>
        </p:txBody>
      </p:sp>
      <p:sp>
        <p:nvSpPr>
          <p:cNvPr id="91" name="TextBox 90"/>
          <p:cNvSpPr txBox="1"/>
          <p:nvPr/>
        </p:nvSpPr>
        <p:spPr>
          <a:xfrm>
            <a:off x="1917201" y="5895201"/>
            <a:ext cx="374904" cy="276999"/>
          </a:xfrm>
          <a:prstGeom prst="rect">
            <a:avLst/>
          </a:prstGeom>
          <a:noFill/>
        </p:spPr>
        <p:txBody>
          <a:bodyPr wrap="square" rtlCol="0">
            <a:spAutoFit/>
          </a:bodyPr>
          <a:lstStyle/>
          <a:p>
            <a:r>
              <a:rPr lang="en-US" sz="1200" dirty="0" smtClean="0"/>
              <a:t>2</a:t>
            </a:r>
          </a:p>
        </p:txBody>
      </p:sp>
      <p:sp>
        <p:nvSpPr>
          <p:cNvPr id="92" name="TextBox 91"/>
          <p:cNvSpPr txBox="1"/>
          <p:nvPr/>
        </p:nvSpPr>
        <p:spPr>
          <a:xfrm>
            <a:off x="2464511" y="5895201"/>
            <a:ext cx="374904" cy="276999"/>
          </a:xfrm>
          <a:prstGeom prst="rect">
            <a:avLst/>
          </a:prstGeom>
          <a:noFill/>
        </p:spPr>
        <p:txBody>
          <a:bodyPr wrap="square" rtlCol="0">
            <a:spAutoFit/>
          </a:bodyPr>
          <a:lstStyle/>
          <a:p>
            <a:r>
              <a:rPr lang="en-US" sz="1200" dirty="0" smtClean="0"/>
              <a:t>4</a:t>
            </a:r>
          </a:p>
        </p:txBody>
      </p:sp>
      <p:sp>
        <p:nvSpPr>
          <p:cNvPr id="93" name="TextBox 92"/>
          <p:cNvSpPr txBox="1"/>
          <p:nvPr/>
        </p:nvSpPr>
        <p:spPr>
          <a:xfrm>
            <a:off x="3011821" y="5895201"/>
            <a:ext cx="374904" cy="276999"/>
          </a:xfrm>
          <a:prstGeom prst="rect">
            <a:avLst/>
          </a:prstGeom>
          <a:noFill/>
        </p:spPr>
        <p:txBody>
          <a:bodyPr wrap="square" rtlCol="0">
            <a:spAutoFit/>
          </a:bodyPr>
          <a:lstStyle/>
          <a:p>
            <a:r>
              <a:rPr lang="en-US" sz="1200" dirty="0" smtClean="0"/>
              <a:t>6</a:t>
            </a:r>
          </a:p>
        </p:txBody>
      </p:sp>
      <p:sp>
        <p:nvSpPr>
          <p:cNvPr id="94" name="TextBox 93"/>
          <p:cNvSpPr txBox="1"/>
          <p:nvPr/>
        </p:nvSpPr>
        <p:spPr>
          <a:xfrm>
            <a:off x="3559131" y="5895201"/>
            <a:ext cx="374904" cy="276999"/>
          </a:xfrm>
          <a:prstGeom prst="rect">
            <a:avLst/>
          </a:prstGeom>
          <a:noFill/>
        </p:spPr>
        <p:txBody>
          <a:bodyPr wrap="square" rtlCol="0">
            <a:spAutoFit/>
          </a:bodyPr>
          <a:lstStyle/>
          <a:p>
            <a:r>
              <a:rPr lang="en-US" sz="1200" dirty="0" smtClean="0"/>
              <a:t>8</a:t>
            </a:r>
          </a:p>
        </p:txBody>
      </p:sp>
      <p:sp>
        <p:nvSpPr>
          <p:cNvPr id="95" name="TextBox 94"/>
          <p:cNvSpPr txBox="1"/>
          <p:nvPr/>
        </p:nvSpPr>
        <p:spPr>
          <a:xfrm>
            <a:off x="4653751" y="5895201"/>
            <a:ext cx="374904" cy="276999"/>
          </a:xfrm>
          <a:prstGeom prst="rect">
            <a:avLst/>
          </a:prstGeom>
          <a:noFill/>
        </p:spPr>
        <p:txBody>
          <a:bodyPr wrap="square" rtlCol="0">
            <a:spAutoFit/>
          </a:bodyPr>
          <a:lstStyle/>
          <a:p>
            <a:r>
              <a:rPr lang="en-US" sz="1200" dirty="0" smtClean="0"/>
              <a:t>12</a:t>
            </a:r>
          </a:p>
        </p:txBody>
      </p:sp>
      <p:sp>
        <p:nvSpPr>
          <p:cNvPr id="96" name="TextBox 95"/>
          <p:cNvSpPr txBox="1"/>
          <p:nvPr/>
        </p:nvSpPr>
        <p:spPr>
          <a:xfrm>
            <a:off x="5201061" y="5895201"/>
            <a:ext cx="374904" cy="276999"/>
          </a:xfrm>
          <a:prstGeom prst="rect">
            <a:avLst/>
          </a:prstGeom>
          <a:noFill/>
        </p:spPr>
        <p:txBody>
          <a:bodyPr wrap="square" rtlCol="0">
            <a:spAutoFit/>
          </a:bodyPr>
          <a:lstStyle/>
          <a:p>
            <a:r>
              <a:rPr lang="en-US" sz="1200" dirty="0" smtClean="0"/>
              <a:t>14</a:t>
            </a:r>
          </a:p>
        </p:txBody>
      </p:sp>
      <p:sp>
        <p:nvSpPr>
          <p:cNvPr id="97" name="TextBox 96"/>
          <p:cNvSpPr txBox="1"/>
          <p:nvPr/>
        </p:nvSpPr>
        <p:spPr>
          <a:xfrm>
            <a:off x="5748371" y="5895201"/>
            <a:ext cx="376305" cy="276999"/>
          </a:xfrm>
          <a:prstGeom prst="rect">
            <a:avLst/>
          </a:prstGeom>
          <a:noFill/>
        </p:spPr>
        <p:txBody>
          <a:bodyPr wrap="square" rtlCol="0">
            <a:spAutoFit/>
          </a:bodyPr>
          <a:lstStyle/>
          <a:p>
            <a:r>
              <a:rPr lang="en-US" sz="1200" dirty="0" smtClean="0"/>
              <a:t>16</a:t>
            </a:r>
          </a:p>
        </p:txBody>
      </p:sp>
      <p:sp>
        <p:nvSpPr>
          <p:cNvPr id="98" name="TextBox 97"/>
          <p:cNvSpPr txBox="1"/>
          <p:nvPr/>
        </p:nvSpPr>
        <p:spPr>
          <a:xfrm>
            <a:off x="6297082" y="5895201"/>
            <a:ext cx="376305" cy="276999"/>
          </a:xfrm>
          <a:prstGeom prst="rect">
            <a:avLst/>
          </a:prstGeom>
          <a:noFill/>
        </p:spPr>
        <p:txBody>
          <a:bodyPr wrap="square" rtlCol="0">
            <a:spAutoFit/>
          </a:bodyPr>
          <a:lstStyle/>
          <a:p>
            <a:r>
              <a:rPr lang="en-US" sz="1200" dirty="0" smtClean="0"/>
              <a:t>18</a:t>
            </a:r>
          </a:p>
        </p:txBody>
      </p:sp>
      <p:sp>
        <p:nvSpPr>
          <p:cNvPr id="99" name="TextBox 98"/>
          <p:cNvSpPr txBox="1"/>
          <p:nvPr/>
        </p:nvSpPr>
        <p:spPr>
          <a:xfrm>
            <a:off x="6845793" y="5895201"/>
            <a:ext cx="376305" cy="276999"/>
          </a:xfrm>
          <a:prstGeom prst="rect">
            <a:avLst/>
          </a:prstGeom>
          <a:noFill/>
        </p:spPr>
        <p:txBody>
          <a:bodyPr wrap="square" rtlCol="0">
            <a:spAutoFit/>
          </a:bodyPr>
          <a:lstStyle/>
          <a:p>
            <a:r>
              <a:rPr lang="en-US" sz="1200" dirty="0" smtClean="0"/>
              <a:t>20</a:t>
            </a:r>
          </a:p>
        </p:txBody>
      </p:sp>
      <p:sp>
        <p:nvSpPr>
          <p:cNvPr id="100" name="TextBox 99"/>
          <p:cNvSpPr txBox="1"/>
          <p:nvPr/>
        </p:nvSpPr>
        <p:spPr>
          <a:xfrm>
            <a:off x="7394507" y="5895201"/>
            <a:ext cx="376305" cy="276999"/>
          </a:xfrm>
          <a:prstGeom prst="rect">
            <a:avLst/>
          </a:prstGeom>
          <a:noFill/>
        </p:spPr>
        <p:txBody>
          <a:bodyPr wrap="square" rtlCol="0">
            <a:spAutoFit/>
          </a:bodyPr>
          <a:lstStyle/>
          <a:p>
            <a:r>
              <a:rPr lang="en-US" sz="1200" dirty="0" smtClean="0"/>
              <a:t>22</a:t>
            </a:r>
          </a:p>
        </p:txBody>
      </p:sp>
      <p:sp>
        <p:nvSpPr>
          <p:cNvPr id="104" name="TextBox 103"/>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05" name="TextBox 104"/>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110" name="TextBox 109"/>
          <p:cNvSpPr txBox="1"/>
          <p:nvPr/>
        </p:nvSpPr>
        <p:spPr>
          <a:xfrm>
            <a:off x="989012" y="4876800"/>
            <a:ext cx="533400" cy="307777"/>
          </a:xfrm>
          <a:prstGeom prst="rect">
            <a:avLst/>
          </a:prstGeom>
          <a:noFill/>
        </p:spPr>
        <p:txBody>
          <a:bodyPr wrap="square" rtlCol="0">
            <a:spAutoFit/>
          </a:bodyPr>
          <a:lstStyle/>
          <a:p>
            <a:r>
              <a:rPr lang="en-US" sz="1400" dirty="0" smtClean="0"/>
              <a:t>$30</a:t>
            </a:r>
            <a:endParaRPr lang="en-US" sz="1400" dirty="0"/>
          </a:p>
        </p:txBody>
      </p:sp>
      <p:sp>
        <p:nvSpPr>
          <p:cNvPr id="111" name="TextBox 110"/>
          <p:cNvSpPr txBox="1"/>
          <p:nvPr/>
        </p:nvSpPr>
        <p:spPr>
          <a:xfrm>
            <a:off x="989012" y="4191000"/>
            <a:ext cx="533400" cy="307777"/>
          </a:xfrm>
          <a:prstGeom prst="rect">
            <a:avLst/>
          </a:prstGeom>
          <a:noFill/>
        </p:spPr>
        <p:txBody>
          <a:bodyPr wrap="square" rtlCol="0">
            <a:spAutoFit/>
          </a:bodyPr>
          <a:lstStyle/>
          <a:p>
            <a:r>
              <a:rPr lang="en-US" sz="1400" dirty="0" smtClean="0"/>
              <a:t>$50</a:t>
            </a:r>
            <a:endParaRPr lang="en-US" sz="1400" dirty="0"/>
          </a:p>
        </p:txBody>
      </p:sp>
      <p:sp>
        <p:nvSpPr>
          <p:cNvPr id="112" name="TextBox 111"/>
          <p:cNvSpPr txBox="1"/>
          <p:nvPr/>
        </p:nvSpPr>
        <p:spPr>
          <a:xfrm>
            <a:off x="989012" y="5254823"/>
            <a:ext cx="533400" cy="307777"/>
          </a:xfrm>
          <a:prstGeom prst="rect">
            <a:avLst/>
          </a:prstGeom>
          <a:noFill/>
        </p:spPr>
        <p:txBody>
          <a:bodyPr wrap="square" rtlCol="0">
            <a:spAutoFit/>
          </a:bodyPr>
          <a:lstStyle/>
          <a:p>
            <a:r>
              <a:rPr lang="en-US" sz="1400" dirty="0" smtClean="0"/>
              <a:t>$20</a:t>
            </a:r>
            <a:endParaRPr lang="en-US" sz="1400" dirty="0"/>
          </a:p>
        </p:txBody>
      </p:sp>
      <p:sp>
        <p:nvSpPr>
          <p:cNvPr id="113" name="TextBox 112"/>
          <p:cNvSpPr txBox="1"/>
          <p:nvPr/>
        </p:nvSpPr>
        <p:spPr>
          <a:xfrm>
            <a:off x="989012" y="4535425"/>
            <a:ext cx="533400" cy="307777"/>
          </a:xfrm>
          <a:prstGeom prst="rect">
            <a:avLst/>
          </a:prstGeom>
          <a:noFill/>
        </p:spPr>
        <p:txBody>
          <a:bodyPr wrap="square" rtlCol="0">
            <a:spAutoFit/>
          </a:bodyPr>
          <a:lstStyle/>
          <a:p>
            <a:r>
              <a:rPr lang="en-US" sz="1400" dirty="0" smtClean="0"/>
              <a:t>$40</a:t>
            </a:r>
            <a:endParaRPr lang="en-US" sz="1400" dirty="0"/>
          </a:p>
        </p:txBody>
      </p:sp>
      <p:sp>
        <p:nvSpPr>
          <p:cNvPr id="60" name="TextBox 59"/>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61" name="TextBox 60"/>
          <p:cNvSpPr txBox="1"/>
          <p:nvPr/>
        </p:nvSpPr>
        <p:spPr>
          <a:xfrm>
            <a:off x="989012" y="3886200"/>
            <a:ext cx="533400" cy="307777"/>
          </a:xfrm>
          <a:prstGeom prst="rect">
            <a:avLst/>
          </a:prstGeom>
          <a:noFill/>
        </p:spPr>
        <p:txBody>
          <a:bodyPr wrap="square" rtlCol="0">
            <a:spAutoFit/>
          </a:bodyPr>
          <a:lstStyle/>
          <a:p>
            <a:r>
              <a:rPr lang="en-US" sz="1400" dirty="0" smtClean="0"/>
              <a:t>$60</a:t>
            </a:r>
            <a:endParaRPr lang="en-US" sz="1400" dirty="0"/>
          </a:p>
        </p:txBody>
      </p:sp>
      <p:sp>
        <p:nvSpPr>
          <p:cNvPr id="107" name="Rectangle 106"/>
          <p:cNvSpPr/>
          <p:nvPr/>
        </p:nvSpPr>
        <p:spPr>
          <a:xfrm>
            <a:off x="8380412" y="1701307"/>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9294812" y="1600200"/>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109" name="Straight Connector 108"/>
          <p:cNvCxnSpPr/>
          <p:nvPr/>
        </p:nvCxnSpPr>
        <p:spPr>
          <a:xfrm>
            <a:off x="8456612" y="2463307"/>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4" name="Straight Connector 113"/>
          <p:cNvCxnSpPr/>
          <p:nvPr/>
        </p:nvCxnSpPr>
        <p:spPr>
          <a:xfrm>
            <a:off x="8456612" y="2082307"/>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117" name="TextBox 116"/>
          <p:cNvSpPr txBox="1"/>
          <p:nvPr/>
        </p:nvSpPr>
        <p:spPr>
          <a:xfrm>
            <a:off x="9294812" y="1957708"/>
            <a:ext cx="2209800" cy="276999"/>
          </a:xfrm>
          <a:prstGeom prst="rect">
            <a:avLst/>
          </a:prstGeom>
          <a:noFill/>
        </p:spPr>
        <p:txBody>
          <a:bodyPr wrap="square" rtlCol="0">
            <a:spAutoFit/>
          </a:bodyPr>
          <a:lstStyle/>
          <a:p>
            <a:r>
              <a:rPr lang="en-US" sz="1200" dirty="0" smtClean="0"/>
              <a:t>Price schedule submitted DA</a:t>
            </a:r>
            <a:endParaRPr lang="en-US" sz="1200" dirty="0"/>
          </a:p>
        </p:txBody>
      </p:sp>
      <p:sp>
        <p:nvSpPr>
          <p:cNvPr id="118" name="TextBox 117"/>
          <p:cNvSpPr txBox="1"/>
          <p:nvPr/>
        </p:nvSpPr>
        <p:spPr>
          <a:xfrm>
            <a:off x="9294812" y="2310907"/>
            <a:ext cx="2362200" cy="646331"/>
          </a:xfrm>
          <a:prstGeom prst="rect">
            <a:avLst/>
          </a:prstGeom>
          <a:noFill/>
        </p:spPr>
        <p:txBody>
          <a:bodyPr wrap="square" rtlCol="0">
            <a:spAutoFit/>
          </a:bodyPr>
          <a:lstStyle/>
          <a:p>
            <a:r>
              <a:rPr lang="en-US" sz="1200" dirty="0"/>
              <a:t>P</a:t>
            </a:r>
            <a:r>
              <a:rPr lang="en-US" sz="1200" dirty="0" smtClean="0"/>
              <a:t>rice schedule update</a:t>
            </a:r>
          </a:p>
          <a:p>
            <a:r>
              <a:rPr lang="en-US" sz="1200" dirty="0" smtClean="0"/>
              <a:t>submitted in RT the day prior (after the DA market clears)</a:t>
            </a:r>
            <a:endParaRPr lang="en-US" sz="1200" dirty="0"/>
          </a:p>
        </p:txBody>
      </p:sp>
      <p:cxnSp>
        <p:nvCxnSpPr>
          <p:cNvPr id="127" name="Straight Connector 126"/>
          <p:cNvCxnSpPr/>
          <p:nvPr/>
        </p:nvCxnSpPr>
        <p:spPr>
          <a:xfrm>
            <a:off x="8471242" y="52533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28" name="TextBox 127"/>
          <p:cNvSpPr txBox="1"/>
          <p:nvPr/>
        </p:nvSpPr>
        <p:spPr>
          <a:xfrm>
            <a:off x="9309442" y="5100935"/>
            <a:ext cx="2362200" cy="646331"/>
          </a:xfrm>
          <a:prstGeom prst="rect">
            <a:avLst/>
          </a:prstGeom>
          <a:noFill/>
        </p:spPr>
        <p:txBody>
          <a:bodyPr wrap="square" rtlCol="0">
            <a:spAutoFit/>
          </a:bodyPr>
          <a:lstStyle/>
          <a:p>
            <a:r>
              <a:rPr lang="en-US" sz="1200" dirty="0" smtClean="0"/>
              <a:t>Cost </a:t>
            </a:r>
            <a:r>
              <a:rPr lang="en-US" sz="1200" dirty="0"/>
              <a:t>schedule update</a:t>
            </a:r>
          </a:p>
          <a:p>
            <a:r>
              <a:rPr lang="en-US" sz="1200" dirty="0"/>
              <a:t>submitted in RT the day prior (after the DA market clears</a:t>
            </a:r>
            <a:r>
              <a:rPr lang="en-US" sz="1200" dirty="0" smtClean="0"/>
              <a:t>)</a:t>
            </a:r>
            <a:endParaRPr lang="en-US" sz="1200" dirty="0"/>
          </a:p>
        </p:txBody>
      </p:sp>
      <p:sp>
        <p:nvSpPr>
          <p:cNvPr id="129" name="L-Shape 128"/>
          <p:cNvSpPr/>
          <p:nvPr/>
        </p:nvSpPr>
        <p:spPr>
          <a:xfrm flipH="1">
            <a:off x="1522412" y="4344888"/>
            <a:ext cx="6477000" cy="1550311"/>
          </a:xfrm>
          <a:prstGeom prst="corner">
            <a:avLst>
              <a:gd name="adj1" fmla="val 32729"/>
              <a:gd name="adj2" fmla="val 41778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3" name="L-Shape 102"/>
          <p:cNvSpPr/>
          <p:nvPr/>
        </p:nvSpPr>
        <p:spPr>
          <a:xfrm flipH="1">
            <a:off x="1522412" y="4752201"/>
            <a:ext cx="6477000" cy="1142999"/>
          </a:xfrm>
          <a:prstGeom prst="corner">
            <a:avLst>
              <a:gd name="adj1" fmla="val 44240"/>
              <a:gd name="adj2" fmla="val 32271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2412" y="914400"/>
            <a:ext cx="8385889" cy="400110"/>
          </a:xfrm>
          <a:prstGeom prst="rect">
            <a:avLst/>
          </a:prstGeom>
          <a:noFill/>
        </p:spPr>
        <p:txBody>
          <a:bodyPr wrap="square" rtlCol="0">
            <a:spAutoFit/>
          </a:bodyPr>
          <a:lstStyle/>
          <a:p>
            <a:r>
              <a:rPr lang="en-US" sz="2000" dirty="0" smtClean="0">
                <a:latin typeface="Arial Narrow" panose="020B0606020202030204" pitchFamily="34" charset="0"/>
              </a:rPr>
              <a:t>Assume cost increases for the entire day after DA market clears</a:t>
            </a:r>
            <a:endParaRPr lang="en-US" sz="2000" dirty="0">
              <a:latin typeface="Arial Narrow" panose="020B0606020202030204" pitchFamily="34" charset="0"/>
            </a:endParaRPr>
          </a:p>
        </p:txBody>
      </p:sp>
      <p:sp>
        <p:nvSpPr>
          <p:cNvPr id="13" name="TextBox 12"/>
          <p:cNvSpPr txBox="1"/>
          <p:nvPr/>
        </p:nvSpPr>
        <p:spPr>
          <a:xfrm>
            <a:off x="5561012" y="2096207"/>
            <a:ext cx="2284056"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a:t>
            </a:r>
            <a:endParaRPr lang="en-US" sz="1400" dirty="0">
              <a:latin typeface="Arial Narrow" panose="020B0606020202030204" pitchFamily="34" charset="0"/>
            </a:endParaRPr>
          </a:p>
        </p:txBody>
      </p:sp>
      <p:sp>
        <p:nvSpPr>
          <p:cNvPr id="132" name="TextBox 131"/>
          <p:cNvSpPr txBox="1"/>
          <p:nvPr/>
        </p:nvSpPr>
        <p:spPr>
          <a:xfrm>
            <a:off x="1217612" y="57912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133" name="TextBox 132"/>
          <p:cNvSpPr txBox="1"/>
          <p:nvPr/>
        </p:nvSpPr>
        <p:spPr>
          <a:xfrm>
            <a:off x="1189245" y="34290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63" name="Straight Arrow Connector 62"/>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6780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a:off x="963082" y="1477128"/>
            <a:ext cx="10668000" cy="2290509"/>
            <a:chOff x="989012" y="1491690"/>
            <a:chExt cx="10668000" cy="2290509"/>
          </a:xfrm>
        </p:grpSpPr>
        <p:sp>
          <p:nvSpPr>
            <p:cNvPr id="54" name="Rectangle 53"/>
            <p:cNvSpPr/>
            <p:nvPr/>
          </p:nvSpPr>
          <p:spPr>
            <a:xfrm>
              <a:off x="1522410" y="1600201"/>
              <a:ext cx="1600201" cy="107846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5" name="L-Shape 54"/>
            <p:cNvSpPr/>
            <p:nvPr/>
          </p:nvSpPr>
          <p:spPr>
            <a:xfrm flipH="1">
              <a:off x="3199272" y="1600199"/>
              <a:ext cx="4800139" cy="1904999"/>
            </a:xfrm>
            <a:prstGeom prst="corner">
              <a:avLst>
                <a:gd name="adj1" fmla="val 40917"/>
                <a:gd name="adj2" fmla="val 138243"/>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6" name="L-Shape 55"/>
            <p:cNvSpPr/>
            <p:nvPr/>
          </p:nvSpPr>
          <p:spPr>
            <a:xfrm flipH="1">
              <a:off x="3122611" y="1981200"/>
              <a:ext cx="2265901" cy="1523999"/>
            </a:xfrm>
            <a:prstGeom prst="corner">
              <a:avLst>
                <a:gd name="adj1" fmla="val 52880"/>
                <a:gd name="adj2" fmla="val 69759"/>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7" name="Straight Arrow Connector 56"/>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L-Shape 57"/>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61" name="TextBox 6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62" name="TextBox 6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63" name="TextBox 6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64" name="TextBox 6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65" name="TextBox 6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66" name="TextBox 6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67" name="TextBox 6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68" name="TextBox 6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69" name="TextBox 6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70" name="TextBox 6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71" name="TextBox 70"/>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72" name="TextBox 71"/>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sp>
          <p:nvSpPr>
            <p:cNvPr id="73" name="TextBox 72"/>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74" name="TextBox 73"/>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75" name="TextBox 74"/>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76" name="Rectangle 75"/>
            <p:cNvSpPr/>
            <p:nvPr/>
          </p:nvSpPr>
          <p:spPr>
            <a:xfrm>
              <a:off x="8380412" y="1701307"/>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9294812" y="1600200"/>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78" name="Straight Connector 77"/>
            <p:cNvCxnSpPr/>
            <p:nvPr/>
          </p:nvCxnSpPr>
          <p:spPr>
            <a:xfrm>
              <a:off x="8456612" y="2463307"/>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9" name="Straight Connector 78"/>
            <p:cNvCxnSpPr/>
            <p:nvPr/>
          </p:nvCxnSpPr>
          <p:spPr>
            <a:xfrm>
              <a:off x="8456612" y="2082307"/>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80" name="TextBox 79"/>
            <p:cNvSpPr txBox="1"/>
            <p:nvPr/>
          </p:nvSpPr>
          <p:spPr>
            <a:xfrm>
              <a:off x="9294812" y="1957708"/>
              <a:ext cx="2209800" cy="276999"/>
            </a:xfrm>
            <a:prstGeom prst="rect">
              <a:avLst/>
            </a:prstGeom>
            <a:noFill/>
          </p:spPr>
          <p:txBody>
            <a:bodyPr wrap="square" rtlCol="0">
              <a:spAutoFit/>
            </a:bodyPr>
            <a:lstStyle/>
            <a:p>
              <a:r>
                <a:rPr lang="en-US" sz="1200" dirty="0" smtClean="0"/>
                <a:t>Price schedule submitted DA</a:t>
              </a:r>
              <a:endParaRPr lang="en-US" sz="1200" dirty="0"/>
            </a:p>
          </p:txBody>
        </p:sp>
        <p:sp>
          <p:nvSpPr>
            <p:cNvPr id="81" name="TextBox 80"/>
            <p:cNvSpPr txBox="1"/>
            <p:nvPr/>
          </p:nvSpPr>
          <p:spPr>
            <a:xfrm>
              <a:off x="9294812" y="2310907"/>
              <a:ext cx="2362200" cy="646331"/>
            </a:xfrm>
            <a:prstGeom prst="rect">
              <a:avLst/>
            </a:prstGeom>
            <a:noFill/>
          </p:spPr>
          <p:txBody>
            <a:bodyPr wrap="square" rtlCol="0">
              <a:spAutoFit/>
            </a:bodyPr>
            <a:lstStyle/>
            <a:p>
              <a:r>
                <a:rPr lang="en-US" sz="1200" dirty="0"/>
                <a:t>P</a:t>
              </a:r>
              <a:r>
                <a:rPr lang="en-US" sz="1200" dirty="0" smtClean="0"/>
                <a:t>rice schedule update</a:t>
              </a:r>
            </a:p>
            <a:p>
              <a:r>
                <a:rPr lang="en-US" sz="1200" dirty="0" smtClean="0"/>
                <a:t>submitted in RT the day prior (after the DA market clears)</a:t>
              </a:r>
              <a:endParaRPr lang="en-US" sz="1200" dirty="0"/>
            </a:p>
          </p:txBody>
        </p:sp>
        <p:sp>
          <p:nvSpPr>
            <p:cNvPr id="82" name="TextBox 81"/>
            <p:cNvSpPr txBox="1"/>
            <p:nvPr/>
          </p:nvSpPr>
          <p:spPr>
            <a:xfrm>
              <a:off x="5561012" y="2096207"/>
              <a:ext cx="2284056"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a:t>
              </a:r>
              <a:endParaRPr lang="en-US" sz="1400" dirty="0">
                <a:latin typeface="Arial Narrow" panose="020B0606020202030204" pitchFamily="34" charset="0"/>
              </a:endParaRPr>
            </a:p>
          </p:txBody>
        </p:sp>
        <p:cxnSp>
          <p:nvCxnSpPr>
            <p:cNvPr id="83" name="Straight Arrow Connector 82"/>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3138936"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For HB 6 – 10 the offer used is $30</a:t>
            </a:r>
            <a:endParaRPr lang="en-US" sz="1400" dirty="0"/>
          </a:p>
        </p:txBody>
      </p:sp>
      <p:sp>
        <p:nvSpPr>
          <p:cNvPr id="15" name="TextBox 14"/>
          <p:cNvSpPr txBox="1"/>
          <p:nvPr/>
        </p:nvSpPr>
        <p:spPr>
          <a:xfrm>
            <a:off x="2215904" y="4664333"/>
            <a:ext cx="3319178"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14 the offer used is $50</a:t>
            </a:r>
            <a:endParaRPr lang="en-US" sz="1400" dirty="0"/>
          </a:p>
        </p:txBody>
      </p:sp>
      <p:sp>
        <p:nvSpPr>
          <p:cNvPr id="48" name="TextBox 47"/>
          <p:cNvSpPr txBox="1"/>
          <p:nvPr/>
        </p:nvSpPr>
        <p:spPr>
          <a:xfrm>
            <a:off x="2026639" y="4969133"/>
            <a:ext cx="4320350" cy="307777"/>
          </a:xfrm>
          <a:prstGeom prst="rect">
            <a:avLst/>
          </a:prstGeom>
          <a:noFill/>
        </p:spPr>
        <p:txBody>
          <a:bodyPr wrap="none" rtlCol="0">
            <a:spAutoFit/>
          </a:bodyPr>
          <a:lstStyle/>
          <a:p>
            <a:r>
              <a:rPr lang="en-US" sz="1400" dirty="0" smtClean="0"/>
              <a:t>Offer Used for Balancing (If the unit is called online):</a:t>
            </a:r>
            <a:endParaRPr lang="en-US" sz="1400" dirty="0"/>
          </a:p>
        </p:txBody>
      </p:sp>
      <p:sp>
        <p:nvSpPr>
          <p:cNvPr id="49" name="TextBox 48"/>
          <p:cNvSpPr txBox="1"/>
          <p:nvPr/>
        </p:nvSpPr>
        <p:spPr>
          <a:xfrm>
            <a:off x="2215905" y="5273933"/>
            <a:ext cx="4980263"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6 - 10 the offer used is $30 (segment 1)</a:t>
            </a:r>
            <a:endParaRPr lang="en-US" sz="1400" dirty="0"/>
          </a:p>
        </p:txBody>
      </p:sp>
      <p:sp>
        <p:nvSpPr>
          <p:cNvPr id="50" name="TextBox 49"/>
          <p:cNvSpPr txBox="1"/>
          <p:nvPr/>
        </p:nvSpPr>
        <p:spPr>
          <a:xfrm>
            <a:off x="2215903" y="5505510"/>
            <a:ext cx="4792111"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14 the offer used is $50 (segment 1)</a:t>
            </a:r>
            <a:endParaRPr lang="en-US" sz="1400" dirty="0"/>
          </a:p>
        </p:txBody>
      </p:sp>
      <p:sp>
        <p:nvSpPr>
          <p:cNvPr id="52" name="TextBox 51"/>
          <p:cNvSpPr txBox="1"/>
          <p:nvPr/>
        </p:nvSpPr>
        <p:spPr>
          <a:xfrm>
            <a:off x="2215903" y="5788223"/>
            <a:ext cx="95173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If the resource was extended before HB 6 or past HB 14, then the offer used is $60 (segment 2 excluding ramp)</a:t>
            </a:r>
            <a:endParaRPr lang="en-US" sz="1400" dirty="0"/>
          </a:p>
        </p:txBody>
      </p:sp>
      <p:sp>
        <p:nvSpPr>
          <p:cNvPr id="19" name="Rectangle 18"/>
          <p:cNvSpPr/>
          <p:nvPr/>
        </p:nvSpPr>
        <p:spPr>
          <a:xfrm>
            <a:off x="3096681" y="2673563"/>
            <a:ext cx="1171282" cy="8172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283587" y="1966637"/>
            <a:ext cx="1078995" cy="15093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364565" y="1585639"/>
            <a:ext cx="2608916" cy="18903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p:txBody>
          <a:bodyPr/>
          <a:lstStyle/>
          <a:p>
            <a:r>
              <a:rPr lang="en-US" dirty="0"/>
              <a:t>Example 2b: Committed on Price – Increase to Offer in RT</a:t>
            </a:r>
            <a:br>
              <a:rPr lang="en-US" dirty="0"/>
            </a:br>
            <a:endParaRPr lang="en-US" dirty="0"/>
          </a:p>
        </p:txBody>
      </p:sp>
      <p:sp>
        <p:nvSpPr>
          <p:cNvPr id="2" name="Rectangle 1"/>
          <p:cNvSpPr/>
          <p:nvPr/>
        </p:nvSpPr>
        <p:spPr>
          <a:xfrm>
            <a:off x="1482862" y="1585640"/>
            <a:ext cx="1613819" cy="19051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1522412" y="914400"/>
            <a:ext cx="8385889" cy="400110"/>
          </a:xfrm>
          <a:prstGeom prst="rect">
            <a:avLst/>
          </a:prstGeom>
          <a:noFill/>
        </p:spPr>
        <p:txBody>
          <a:bodyPr wrap="square" rtlCol="0">
            <a:spAutoFit/>
          </a:bodyPr>
          <a:lstStyle/>
          <a:p>
            <a:r>
              <a:rPr lang="en-US" sz="2000" dirty="0" smtClean="0">
                <a:latin typeface="Arial Narrow" panose="020B0606020202030204" pitchFamily="34" charset="0"/>
              </a:rPr>
              <a:t>Assume cost increases for the entire day after DA market clears</a:t>
            </a:r>
            <a:endParaRPr lang="en-US" sz="2000" dirty="0">
              <a:latin typeface="Arial Narrow" panose="020B0606020202030204" pitchFamily="34" charset="0"/>
            </a:endParaRPr>
          </a:p>
        </p:txBody>
      </p:sp>
    </p:spTree>
    <p:extLst>
      <p:ext uri="{BB962C8B-B14F-4D97-AF65-F5344CB8AC3E}">
        <p14:creationId xmlns:p14="http://schemas.microsoft.com/office/powerpoint/2010/main" val="378906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27" presetClass="emph" presetSubtype="0" repeatCount="indefinite" fill="remove" grpId="0" nodeType="withEffect">
                                  <p:stCondLst>
                                    <p:cond delay="0"/>
                                  </p:stCondLst>
                                  <p:endCondLst>
                                    <p:cond evt="onNext" delay="0">
                                      <p:tgtEl>
                                        <p:sldTgt/>
                                      </p:tgtEl>
                                    </p:cond>
                                  </p:endCondLst>
                                  <p:childTnLst>
                                    <p:animClr clrSpc="rgb" dir="cw">
                                      <p:cBhvr override="childStyle">
                                        <p:cTn id="14" dur="1000" autoRev="1" fill="remove"/>
                                        <p:tgtEl>
                                          <p:spTgt spid="19"/>
                                        </p:tgtEl>
                                        <p:attrNameLst>
                                          <p:attrName>style.color</p:attrName>
                                        </p:attrNameLst>
                                      </p:cBhvr>
                                      <p:to>
                                        <a:schemeClr val="accent2"/>
                                      </p:to>
                                    </p:animClr>
                                    <p:animClr clrSpc="rgb" dir="cw">
                                      <p:cBhvr>
                                        <p:cTn id="15" dur="1000" autoRev="1" fill="remove"/>
                                        <p:tgtEl>
                                          <p:spTgt spid="19"/>
                                        </p:tgtEl>
                                        <p:attrNameLst>
                                          <p:attrName>fillcolor</p:attrName>
                                        </p:attrNameLst>
                                      </p:cBhvr>
                                      <p:to>
                                        <a:schemeClr val="accent2"/>
                                      </p:to>
                                    </p:animClr>
                                    <p:set>
                                      <p:cBhvr>
                                        <p:cTn id="16" dur="1000" autoRev="1" fill="remove"/>
                                        <p:tgtEl>
                                          <p:spTgt spid="19"/>
                                        </p:tgtEl>
                                        <p:attrNameLst>
                                          <p:attrName>fill.type</p:attrName>
                                        </p:attrNameLst>
                                      </p:cBhvr>
                                      <p:to>
                                        <p:strVal val="solid"/>
                                      </p:to>
                                    </p:set>
                                    <p:set>
                                      <p:cBhvr>
                                        <p:cTn id="17" dur="1000" autoRev="1" fill="remove"/>
                                        <p:tgtEl>
                                          <p:spTgt spid="19"/>
                                        </p:tgtEl>
                                        <p:attrNameLst>
                                          <p:attrName>fill.on</p:attrName>
                                        </p:attrNameLst>
                                      </p:cBhvr>
                                      <p:to>
                                        <p:strVal val="true"/>
                                      </p:to>
                                    </p:set>
                                  </p:childTnLst>
                                </p:cTn>
                              </p:par>
                              <p:par>
                                <p:cTn id="18" presetID="1" presetClass="emph" presetSubtype="2" fill="hold" nodeType="withEffect">
                                  <p:stCondLst>
                                    <p:cond delay="0"/>
                                  </p:stCondLst>
                                  <p:childTnLst>
                                    <p:animClr clrSpc="rgb" dir="cw">
                                      <p:cBhvr>
                                        <p:cTn id="19" dur="2000" fill="hold"/>
                                        <p:tgtEl>
                                          <p:spTgt spid="14"/>
                                        </p:tgtEl>
                                        <p:attrNameLst>
                                          <p:attrName>fillcolor</p:attrName>
                                        </p:attrNameLst>
                                      </p:cBhvr>
                                      <p:to>
                                        <a:schemeClr val="accent2"/>
                                      </p:to>
                                    </p:animClr>
                                    <p:set>
                                      <p:cBhvr>
                                        <p:cTn id="20" dur="2000" fill="hold"/>
                                        <p:tgtEl>
                                          <p:spTgt spid="14"/>
                                        </p:tgtEl>
                                        <p:attrNameLst>
                                          <p:attrName>fill.type</p:attrName>
                                        </p:attrNameLst>
                                      </p:cBhvr>
                                      <p:to>
                                        <p:strVal val="solid"/>
                                      </p:to>
                                    </p:set>
                                    <p:set>
                                      <p:cBhvr>
                                        <p:cTn id="21" dur="2000" fill="hold"/>
                                        <p:tgtEl>
                                          <p:spTgt spid="14"/>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par>
                                <p:cTn id="26" presetID="1" presetClass="emph" presetSubtype="1" nodeType="withEffect">
                                  <p:stCondLst>
                                    <p:cond delay="0"/>
                                  </p:stCondLst>
                                  <p:childTnLst>
                                    <p:set>
                                      <p:cBhvr>
                                        <p:cTn id="27" dur="indefinite"/>
                                        <p:tgtEl>
                                          <p:spTgt spid="14"/>
                                        </p:tgtEl>
                                        <p:attrNameLst>
                                          <p:attrName>fillcolor</p:attrName>
                                        </p:attrNameLst>
                                      </p:cBhvr>
                                      <p:to>
                                        <p:clrVal>
                                          <a:schemeClr val="bg1"/>
                                        </p:clrVal>
                                      </p:to>
                                    </p:set>
                                    <p:set>
                                      <p:cBhvr>
                                        <p:cTn id="28" dur="indefinite"/>
                                        <p:tgtEl>
                                          <p:spTgt spid="14"/>
                                        </p:tgtEl>
                                        <p:attrNameLst>
                                          <p:attrName>fill.type</p:attrName>
                                        </p:attrNameLst>
                                      </p:cBhvr>
                                      <p:to>
                                        <p:strVal val="solid"/>
                                      </p:to>
                                    </p:set>
                                    <p:set>
                                      <p:cBhvr>
                                        <p:cTn id="29" dur="indefinite"/>
                                        <p:tgtEl>
                                          <p:spTgt spid="14"/>
                                        </p:tgtEl>
                                        <p:attrNameLst>
                                          <p:attrName>fill.on</p:attrName>
                                        </p:attrNameLst>
                                      </p:cBhvr>
                                      <p:to>
                                        <p:strVal val="true"/>
                                      </p:to>
                                    </p:set>
                                  </p:childTnLst>
                                </p:cTn>
                              </p:par>
                              <p:par>
                                <p:cTn id="30" presetID="1" presetClass="exit" presetSubtype="0" fill="hold" grpId="2" nodeType="withEffect">
                                  <p:stCondLst>
                                    <p:cond delay="0"/>
                                  </p:stCondLst>
                                  <p:childTnLst>
                                    <p:set>
                                      <p:cBhvr>
                                        <p:cTn id="31" dur="1" fill="hold">
                                          <p:stCondLst>
                                            <p:cond delay="0"/>
                                          </p:stCondLst>
                                        </p:cTn>
                                        <p:tgtEl>
                                          <p:spTgt spid="19"/>
                                        </p:tgtEl>
                                        <p:attrNameLst>
                                          <p:attrName>style.visibility</p:attrName>
                                        </p:attrNameLst>
                                      </p:cBhvr>
                                      <p:to>
                                        <p:strVal val="hidden"/>
                                      </p:to>
                                    </p:set>
                                  </p:childTnLst>
                                </p:cTn>
                              </p:par>
                              <p:par>
                                <p:cTn id="32" presetID="1"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par>
                                <p:cTn id="34"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35" dur="1000" autoRev="1" fill="remove"/>
                                        <p:tgtEl>
                                          <p:spTgt spid="20"/>
                                        </p:tgtEl>
                                        <p:attrNameLst>
                                          <p:attrName>style.color</p:attrName>
                                        </p:attrNameLst>
                                      </p:cBhvr>
                                      <p:to>
                                        <a:schemeClr val="accent2"/>
                                      </p:to>
                                    </p:animClr>
                                    <p:animClr clrSpc="rgb" dir="cw">
                                      <p:cBhvr>
                                        <p:cTn id="36" dur="1000" autoRev="1" fill="remove"/>
                                        <p:tgtEl>
                                          <p:spTgt spid="20"/>
                                        </p:tgtEl>
                                        <p:attrNameLst>
                                          <p:attrName>fillcolor</p:attrName>
                                        </p:attrNameLst>
                                      </p:cBhvr>
                                      <p:to>
                                        <a:schemeClr val="accent2"/>
                                      </p:to>
                                    </p:animClr>
                                    <p:set>
                                      <p:cBhvr>
                                        <p:cTn id="37" dur="1000" autoRev="1" fill="remove"/>
                                        <p:tgtEl>
                                          <p:spTgt spid="20"/>
                                        </p:tgtEl>
                                        <p:attrNameLst>
                                          <p:attrName>fill.type</p:attrName>
                                        </p:attrNameLst>
                                      </p:cBhvr>
                                      <p:to>
                                        <p:strVal val="solid"/>
                                      </p:to>
                                    </p:set>
                                    <p:set>
                                      <p:cBhvr>
                                        <p:cTn id="38" dur="1000" autoRev="1" fill="remove"/>
                                        <p:tgtEl>
                                          <p:spTgt spid="20"/>
                                        </p:tgtEl>
                                        <p:attrNameLst>
                                          <p:attrName>fill.on</p:attrName>
                                        </p:attrNameLst>
                                      </p:cBhvr>
                                      <p:to>
                                        <p:strVal val="true"/>
                                      </p:to>
                                    </p:set>
                                  </p:childTnLst>
                                </p:cTn>
                              </p:par>
                              <p:par>
                                <p:cTn id="39" presetID="1" presetClass="emph" presetSubtype="2" fill="hold" nodeType="withEffect">
                                  <p:stCondLst>
                                    <p:cond delay="0"/>
                                  </p:stCondLst>
                                  <p:childTnLst>
                                    <p:animClr clrSpc="rgb" dir="cw">
                                      <p:cBhvr>
                                        <p:cTn id="40" dur="2000" fill="hold"/>
                                        <p:tgtEl>
                                          <p:spTgt spid="15"/>
                                        </p:tgtEl>
                                        <p:attrNameLst>
                                          <p:attrName>fillcolor</p:attrName>
                                        </p:attrNameLst>
                                      </p:cBhvr>
                                      <p:to>
                                        <a:schemeClr val="accent2"/>
                                      </p:to>
                                    </p:animClr>
                                    <p:set>
                                      <p:cBhvr>
                                        <p:cTn id="41" dur="2000" fill="hold"/>
                                        <p:tgtEl>
                                          <p:spTgt spid="15"/>
                                        </p:tgtEl>
                                        <p:attrNameLst>
                                          <p:attrName>fill.type</p:attrName>
                                        </p:attrNameLst>
                                      </p:cBhvr>
                                      <p:to>
                                        <p:strVal val="solid"/>
                                      </p:to>
                                    </p:set>
                                    <p:set>
                                      <p:cBhvr>
                                        <p:cTn id="42" dur="2000" fill="hold"/>
                                        <p:tgtEl>
                                          <p:spTgt spid="15"/>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mph" presetSubtype="2" fill="hold" nodeType="withEffect">
                                  <p:stCondLst>
                                    <p:cond delay="0"/>
                                  </p:stCondLst>
                                  <p:childTnLst>
                                    <p:animClr clrSpc="rgb" dir="cw">
                                      <p:cBhvr>
                                        <p:cTn id="48" dur="500" fill="hold"/>
                                        <p:tgtEl>
                                          <p:spTgt spid="15"/>
                                        </p:tgtEl>
                                        <p:attrNameLst>
                                          <p:attrName>fillcolor</p:attrName>
                                        </p:attrNameLst>
                                      </p:cBhvr>
                                      <p:to>
                                        <a:schemeClr val="bg1"/>
                                      </p:to>
                                    </p:animClr>
                                    <p:set>
                                      <p:cBhvr>
                                        <p:cTn id="49" dur="500" fill="hold"/>
                                        <p:tgtEl>
                                          <p:spTgt spid="15"/>
                                        </p:tgtEl>
                                        <p:attrNameLst>
                                          <p:attrName>fill.type</p:attrName>
                                        </p:attrNameLst>
                                      </p:cBhvr>
                                      <p:to>
                                        <p:strVal val="solid"/>
                                      </p:to>
                                    </p:set>
                                    <p:set>
                                      <p:cBhvr>
                                        <p:cTn id="50" dur="500" fill="hold"/>
                                        <p:tgtEl>
                                          <p:spTgt spid="15"/>
                                        </p:tgtEl>
                                        <p:attrNameLst>
                                          <p:attrName>fill.on</p:attrName>
                                        </p:attrNameLst>
                                      </p:cBhvr>
                                      <p:to>
                                        <p:strVal val="true"/>
                                      </p:to>
                                    </p:set>
                                  </p:childTnLst>
                                </p:cTn>
                              </p:par>
                              <p:par>
                                <p:cTn id="51" presetID="1" presetClass="exit" presetSubtype="0" fill="hold" grpId="2" nodeType="withEffect">
                                  <p:stCondLst>
                                    <p:cond delay="0"/>
                                  </p:stCondLst>
                                  <p:childTnLst>
                                    <p:set>
                                      <p:cBhvr>
                                        <p:cTn id="52" dur="1" fill="hold">
                                          <p:stCondLst>
                                            <p:cond delay="0"/>
                                          </p:stCondLst>
                                        </p:cTn>
                                        <p:tgtEl>
                                          <p:spTgt spid="20"/>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ntr" presetSubtype="0" fill="hold" grpId="4" nodeType="with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par>
                                <p:cTn id="59" presetID="27" presetClass="emph" presetSubtype="0" fill="remove" grpId="5" nodeType="withEffect">
                                  <p:stCondLst>
                                    <p:cond delay="0"/>
                                  </p:stCondLst>
                                  <p:childTnLst>
                                    <p:animClr clrSpc="rgb" dir="cw">
                                      <p:cBhvr override="childStyle">
                                        <p:cTn id="60" dur="1000" autoRev="1" fill="remove"/>
                                        <p:tgtEl>
                                          <p:spTgt spid="19"/>
                                        </p:tgtEl>
                                        <p:attrNameLst>
                                          <p:attrName>style.color</p:attrName>
                                        </p:attrNameLst>
                                      </p:cBhvr>
                                      <p:to>
                                        <a:schemeClr val="accent2"/>
                                      </p:to>
                                    </p:animClr>
                                    <p:animClr clrSpc="rgb" dir="cw">
                                      <p:cBhvr>
                                        <p:cTn id="61" dur="1000" autoRev="1" fill="remove"/>
                                        <p:tgtEl>
                                          <p:spTgt spid="19"/>
                                        </p:tgtEl>
                                        <p:attrNameLst>
                                          <p:attrName>fillcolor</p:attrName>
                                        </p:attrNameLst>
                                      </p:cBhvr>
                                      <p:to>
                                        <a:schemeClr val="accent2"/>
                                      </p:to>
                                    </p:animClr>
                                    <p:set>
                                      <p:cBhvr>
                                        <p:cTn id="62" dur="1000" autoRev="1" fill="remove"/>
                                        <p:tgtEl>
                                          <p:spTgt spid="19"/>
                                        </p:tgtEl>
                                        <p:attrNameLst>
                                          <p:attrName>fill.type</p:attrName>
                                        </p:attrNameLst>
                                      </p:cBhvr>
                                      <p:to>
                                        <p:strVal val="solid"/>
                                      </p:to>
                                    </p:set>
                                    <p:set>
                                      <p:cBhvr>
                                        <p:cTn id="63" dur="1000" autoRev="1" fill="remove"/>
                                        <p:tgtEl>
                                          <p:spTgt spid="19"/>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2000" fill="hold"/>
                                        <p:tgtEl>
                                          <p:spTgt spid="49"/>
                                        </p:tgtEl>
                                        <p:attrNameLst>
                                          <p:attrName>fillcolor</p:attrName>
                                        </p:attrNameLst>
                                      </p:cBhvr>
                                      <p:to>
                                        <a:schemeClr val="accent2"/>
                                      </p:to>
                                    </p:animClr>
                                    <p:set>
                                      <p:cBhvr>
                                        <p:cTn id="66" dur="2000" fill="hold"/>
                                        <p:tgtEl>
                                          <p:spTgt spid="49"/>
                                        </p:tgtEl>
                                        <p:attrNameLst>
                                          <p:attrName>fill.type</p:attrName>
                                        </p:attrNameLst>
                                      </p:cBhvr>
                                      <p:to>
                                        <p:strVal val="solid"/>
                                      </p:to>
                                    </p:set>
                                    <p:set>
                                      <p:cBhvr>
                                        <p:cTn id="67" dur="2000" fill="hold"/>
                                        <p:tgtEl>
                                          <p:spTgt spid="49"/>
                                        </p:tgtEl>
                                        <p:attrNameLst>
                                          <p:attrName>fill.on</p:attrName>
                                        </p:attrNameLst>
                                      </p:cBhvr>
                                      <p:to>
                                        <p:strVal val="tru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childTnLst>
                                </p:cTn>
                              </p:par>
                              <p:par>
                                <p:cTn id="72" presetID="1" presetClass="exit" presetSubtype="0" fill="hold" grpId="3" nodeType="withEffect">
                                  <p:stCondLst>
                                    <p:cond delay="0"/>
                                  </p:stCondLst>
                                  <p:childTnLst>
                                    <p:set>
                                      <p:cBhvr>
                                        <p:cTn id="73" dur="1" fill="hold">
                                          <p:stCondLst>
                                            <p:cond delay="0"/>
                                          </p:stCondLst>
                                        </p:cTn>
                                        <p:tgtEl>
                                          <p:spTgt spid="19"/>
                                        </p:tgtEl>
                                        <p:attrNameLst>
                                          <p:attrName>style.visibility</p:attrName>
                                        </p:attrNameLst>
                                      </p:cBhvr>
                                      <p:to>
                                        <p:strVal val="hidden"/>
                                      </p:to>
                                    </p:set>
                                  </p:childTnLst>
                                </p:cTn>
                              </p:par>
                              <p:par>
                                <p:cTn id="74" presetID="1" presetClass="entr" presetSubtype="0" fill="hold" grpId="3" nodeType="withEffect">
                                  <p:stCondLst>
                                    <p:cond delay="0"/>
                                  </p:stCondLst>
                                  <p:childTnLst>
                                    <p:set>
                                      <p:cBhvr>
                                        <p:cTn id="75" dur="1" fill="hold">
                                          <p:stCondLst>
                                            <p:cond delay="0"/>
                                          </p:stCondLst>
                                        </p:cTn>
                                        <p:tgtEl>
                                          <p:spTgt spid="20"/>
                                        </p:tgtEl>
                                        <p:attrNameLst>
                                          <p:attrName>style.visibility</p:attrName>
                                        </p:attrNameLst>
                                      </p:cBhvr>
                                      <p:to>
                                        <p:strVal val="visible"/>
                                      </p:to>
                                    </p:set>
                                  </p:childTnLst>
                                </p:cTn>
                              </p:par>
                              <p:par>
                                <p:cTn id="76" presetID="27" presetClass="emph" presetSubtype="0" repeatCount="indefinite" fill="remove" grpId="5" nodeType="withEffect">
                                  <p:stCondLst>
                                    <p:cond delay="0"/>
                                  </p:stCondLst>
                                  <p:endCondLst>
                                    <p:cond evt="onNext" delay="0">
                                      <p:tgtEl>
                                        <p:sldTgt/>
                                      </p:tgtEl>
                                    </p:cond>
                                  </p:endCondLst>
                                  <p:childTnLst>
                                    <p:animClr clrSpc="rgb" dir="cw">
                                      <p:cBhvr override="childStyle">
                                        <p:cTn id="77" dur="1000" autoRev="1" fill="remove"/>
                                        <p:tgtEl>
                                          <p:spTgt spid="20"/>
                                        </p:tgtEl>
                                        <p:attrNameLst>
                                          <p:attrName>style.color</p:attrName>
                                        </p:attrNameLst>
                                      </p:cBhvr>
                                      <p:to>
                                        <a:schemeClr val="accent2"/>
                                      </p:to>
                                    </p:animClr>
                                    <p:animClr clrSpc="rgb" dir="cw">
                                      <p:cBhvr>
                                        <p:cTn id="78" dur="1000" autoRev="1" fill="remove"/>
                                        <p:tgtEl>
                                          <p:spTgt spid="20"/>
                                        </p:tgtEl>
                                        <p:attrNameLst>
                                          <p:attrName>fillcolor</p:attrName>
                                        </p:attrNameLst>
                                      </p:cBhvr>
                                      <p:to>
                                        <a:schemeClr val="accent2"/>
                                      </p:to>
                                    </p:animClr>
                                    <p:set>
                                      <p:cBhvr>
                                        <p:cTn id="79" dur="1000" autoRev="1" fill="remove"/>
                                        <p:tgtEl>
                                          <p:spTgt spid="20"/>
                                        </p:tgtEl>
                                        <p:attrNameLst>
                                          <p:attrName>fill.type</p:attrName>
                                        </p:attrNameLst>
                                      </p:cBhvr>
                                      <p:to>
                                        <p:strVal val="solid"/>
                                      </p:to>
                                    </p:set>
                                    <p:set>
                                      <p:cBhvr>
                                        <p:cTn id="80" dur="1000" autoRev="1" fill="remove"/>
                                        <p:tgtEl>
                                          <p:spTgt spid="20"/>
                                        </p:tgtEl>
                                        <p:attrNameLst>
                                          <p:attrName>fill.on</p:attrName>
                                        </p:attrNameLst>
                                      </p:cBhvr>
                                      <p:to>
                                        <p:strVal val="true"/>
                                      </p:to>
                                    </p:set>
                                  </p:childTnLst>
                                </p:cTn>
                              </p:par>
                              <p:par>
                                <p:cTn id="81" presetID="1" presetClass="emph" presetSubtype="2" fill="hold" nodeType="withEffect">
                                  <p:stCondLst>
                                    <p:cond delay="0"/>
                                  </p:stCondLst>
                                  <p:childTnLst>
                                    <p:animClr clrSpc="rgb" dir="cw">
                                      <p:cBhvr>
                                        <p:cTn id="82" dur="500" fill="hold"/>
                                        <p:tgtEl>
                                          <p:spTgt spid="49"/>
                                        </p:tgtEl>
                                        <p:attrNameLst>
                                          <p:attrName>fillcolor</p:attrName>
                                        </p:attrNameLst>
                                      </p:cBhvr>
                                      <p:to>
                                        <a:schemeClr val="bg1"/>
                                      </p:to>
                                    </p:animClr>
                                    <p:set>
                                      <p:cBhvr>
                                        <p:cTn id="83" dur="500" fill="hold"/>
                                        <p:tgtEl>
                                          <p:spTgt spid="49"/>
                                        </p:tgtEl>
                                        <p:attrNameLst>
                                          <p:attrName>fill.type</p:attrName>
                                        </p:attrNameLst>
                                      </p:cBhvr>
                                      <p:to>
                                        <p:strVal val="solid"/>
                                      </p:to>
                                    </p:set>
                                    <p:set>
                                      <p:cBhvr>
                                        <p:cTn id="84" dur="500" fill="hold"/>
                                        <p:tgtEl>
                                          <p:spTgt spid="49"/>
                                        </p:tgtEl>
                                        <p:attrNameLst>
                                          <p:attrName>fill.on</p:attrName>
                                        </p:attrNameLst>
                                      </p:cBhvr>
                                      <p:to>
                                        <p:strVal val="true"/>
                                      </p:to>
                                    </p:set>
                                  </p:childTnLst>
                                </p:cTn>
                              </p:par>
                              <p:par>
                                <p:cTn id="85" presetID="1" presetClass="emph" presetSubtype="2" fill="hold" nodeType="withEffect">
                                  <p:stCondLst>
                                    <p:cond delay="0"/>
                                  </p:stCondLst>
                                  <p:childTnLst>
                                    <p:animClr clrSpc="rgb" dir="cw">
                                      <p:cBhvr>
                                        <p:cTn id="86" dur="2000" fill="hold"/>
                                        <p:tgtEl>
                                          <p:spTgt spid="50"/>
                                        </p:tgtEl>
                                        <p:attrNameLst>
                                          <p:attrName>fillcolor</p:attrName>
                                        </p:attrNameLst>
                                      </p:cBhvr>
                                      <p:to>
                                        <a:schemeClr val="accent2"/>
                                      </p:to>
                                    </p:animClr>
                                    <p:set>
                                      <p:cBhvr>
                                        <p:cTn id="87" dur="2000" fill="hold"/>
                                        <p:tgtEl>
                                          <p:spTgt spid="50"/>
                                        </p:tgtEl>
                                        <p:attrNameLst>
                                          <p:attrName>fill.type</p:attrName>
                                        </p:attrNameLst>
                                      </p:cBhvr>
                                      <p:to>
                                        <p:strVal val="solid"/>
                                      </p:to>
                                    </p:set>
                                    <p:set>
                                      <p:cBhvr>
                                        <p:cTn id="88" dur="2000" fill="hold"/>
                                        <p:tgtEl>
                                          <p:spTgt spid="50"/>
                                        </p:tgtEl>
                                        <p:attrNameLst>
                                          <p:attrName>fill.on</p:attrName>
                                        </p:attrNameLst>
                                      </p:cBhvr>
                                      <p:to>
                                        <p:strVal val="tru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2"/>
                                        </p:tgtEl>
                                        <p:attrNameLst>
                                          <p:attrName>style.visibility</p:attrName>
                                        </p:attrNameLst>
                                      </p:cBhvr>
                                      <p:to>
                                        <p:strVal val="visible"/>
                                      </p:to>
                                    </p:set>
                                  </p:childTnLst>
                                </p:cTn>
                              </p:par>
                              <p:par>
                                <p:cTn id="93" presetID="1" presetClass="exit" presetSubtype="0" fill="hold" grpId="4" nodeType="withEffect">
                                  <p:stCondLst>
                                    <p:cond delay="0"/>
                                  </p:stCondLst>
                                  <p:childTnLst>
                                    <p:set>
                                      <p:cBhvr>
                                        <p:cTn id="94" dur="1" fill="hold">
                                          <p:stCondLst>
                                            <p:cond delay="0"/>
                                          </p:stCondLst>
                                        </p:cTn>
                                        <p:tgtEl>
                                          <p:spTgt spid="20"/>
                                        </p:tgtEl>
                                        <p:attrNameLst>
                                          <p:attrName>style.visibility</p:attrName>
                                        </p:attrNameLst>
                                      </p:cBhvr>
                                      <p:to>
                                        <p:strVal val="hidden"/>
                                      </p:to>
                                    </p:set>
                                  </p:childTnLst>
                                </p:cTn>
                              </p:par>
                              <p:par>
                                <p:cTn id="95" presetID="1" presetClass="emph" presetSubtype="2" fill="hold" nodeType="withEffect">
                                  <p:stCondLst>
                                    <p:cond delay="0"/>
                                  </p:stCondLst>
                                  <p:childTnLst>
                                    <p:animClr clrSpc="rgb" dir="cw">
                                      <p:cBhvr>
                                        <p:cTn id="96" dur="500" fill="hold"/>
                                        <p:tgtEl>
                                          <p:spTgt spid="50"/>
                                        </p:tgtEl>
                                        <p:attrNameLst>
                                          <p:attrName>fillcolor</p:attrName>
                                        </p:attrNameLst>
                                      </p:cBhvr>
                                      <p:to>
                                        <a:schemeClr val="bg1"/>
                                      </p:to>
                                    </p:animClr>
                                    <p:set>
                                      <p:cBhvr>
                                        <p:cTn id="97" dur="500" fill="hold"/>
                                        <p:tgtEl>
                                          <p:spTgt spid="50"/>
                                        </p:tgtEl>
                                        <p:attrNameLst>
                                          <p:attrName>fill.type</p:attrName>
                                        </p:attrNameLst>
                                      </p:cBhvr>
                                      <p:to>
                                        <p:strVal val="solid"/>
                                      </p:to>
                                    </p:set>
                                    <p:set>
                                      <p:cBhvr>
                                        <p:cTn id="98" dur="500" fill="hold"/>
                                        <p:tgtEl>
                                          <p:spTgt spid="50"/>
                                        </p:tgtEl>
                                        <p:attrNameLst>
                                          <p:attrName>fill.on</p:attrName>
                                        </p:attrNameLst>
                                      </p:cBhvr>
                                      <p:to>
                                        <p:strVal val="true"/>
                                      </p:to>
                                    </p:set>
                                  </p:childTnLst>
                                </p:cTn>
                              </p:par>
                              <p:par>
                                <p:cTn id="99" presetID="1" presetClass="entr" presetSubtype="0" fill="hold" grpId="0" nodeType="withEffect">
                                  <p:stCondLst>
                                    <p:cond delay="0"/>
                                  </p:stCondLst>
                                  <p:childTnLst>
                                    <p:set>
                                      <p:cBhvr>
                                        <p:cTn id="100" dur="1" fill="hold">
                                          <p:stCondLst>
                                            <p:cond delay="0"/>
                                          </p:stCondLst>
                                        </p:cTn>
                                        <p:tgtEl>
                                          <p:spTgt spid="21"/>
                                        </p:tgtEl>
                                        <p:attrNameLst>
                                          <p:attrName>style.visibility</p:attrName>
                                        </p:attrNameLst>
                                      </p:cBhvr>
                                      <p:to>
                                        <p:strVal val="visible"/>
                                      </p:to>
                                    </p:set>
                                  </p:childTnLst>
                                </p:cTn>
                              </p:par>
                              <p:par>
                                <p:cTn id="101"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102" dur="1000" autoRev="1" fill="remove"/>
                                        <p:tgtEl>
                                          <p:spTgt spid="21"/>
                                        </p:tgtEl>
                                        <p:attrNameLst>
                                          <p:attrName>style.color</p:attrName>
                                        </p:attrNameLst>
                                      </p:cBhvr>
                                      <p:to>
                                        <a:schemeClr val="accent2"/>
                                      </p:to>
                                    </p:animClr>
                                    <p:animClr clrSpc="rgb" dir="cw">
                                      <p:cBhvr>
                                        <p:cTn id="103" dur="1000" autoRev="1" fill="remove"/>
                                        <p:tgtEl>
                                          <p:spTgt spid="21"/>
                                        </p:tgtEl>
                                        <p:attrNameLst>
                                          <p:attrName>fillcolor</p:attrName>
                                        </p:attrNameLst>
                                      </p:cBhvr>
                                      <p:to>
                                        <a:schemeClr val="accent2"/>
                                      </p:to>
                                    </p:animClr>
                                    <p:set>
                                      <p:cBhvr>
                                        <p:cTn id="104" dur="1000" autoRev="1" fill="remove"/>
                                        <p:tgtEl>
                                          <p:spTgt spid="21"/>
                                        </p:tgtEl>
                                        <p:attrNameLst>
                                          <p:attrName>fill.type</p:attrName>
                                        </p:attrNameLst>
                                      </p:cBhvr>
                                      <p:to>
                                        <p:strVal val="solid"/>
                                      </p:to>
                                    </p:set>
                                    <p:set>
                                      <p:cBhvr>
                                        <p:cTn id="105" dur="1000" autoRev="1" fill="remove"/>
                                        <p:tgtEl>
                                          <p:spTgt spid="21"/>
                                        </p:tgtEl>
                                        <p:attrNameLst>
                                          <p:attrName>fill.on</p:attrName>
                                        </p:attrNameLst>
                                      </p:cBhvr>
                                      <p:to>
                                        <p:strVal val="true"/>
                                      </p:to>
                                    </p:set>
                                  </p:childTnLst>
                                </p:cTn>
                              </p:par>
                              <p:par>
                                <p:cTn id="106" presetID="1" presetClass="emph" presetSubtype="2" fill="hold" nodeType="withEffect">
                                  <p:stCondLst>
                                    <p:cond delay="0"/>
                                  </p:stCondLst>
                                  <p:childTnLst>
                                    <p:animClr clrSpc="rgb" dir="cw">
                                      <p:cBhvr>
                                        <p:cTn id="107" dur="2000" fill="hold"/>
                                        <p:tgtEl>
                                          <p:spTgt spid="52"/>
                                        </p:tgtEl>
                                        <p:attrNameLst>
                                          <p:attrName>fillcolor</p:attrName>
                                        </p:attrNameLst>
                                      </p:cBhvr>
                                      <p:to>
                                        <a:schemeClr val="accent2"/>
                                      </p:to>
                                    </p:animClr>
                                    <p:set>
                                      <p:cBhvr>
                                        <p:cTn id="108" dur="2000" fill="hold"/>
                                        <p:tgtEl>
                                          <p:spTgt spid="52"/>
                                        </p:tgtEl>
                                        <p:attrNameLst>
                                          <p:attrName>fill.type</p:attrName>
                                        </p:attrNameLst>
                                      </p:cBhvr>
                                      <p:to>
                                        <p:strVal val="solid"/>
                                      </p:to>
                                    </p:set>
                                    <p:set>
                                      <p:cBhvr>
                                        <p:cTn id="109" dur="2000" fill="hold"/>
                                        <p:tgtEl>
                                          <p:spTgt spid="52"/>
                                        </p:tgtEl>
                                        <p:attrNameLst>
                                          <p:attrName>fill.on</p:attrName>
                                        </p:attrNameLst>
                                      </p:cBhvr>
                                      <p:to>
                                        <p:strVal val="true"/>
                                      </p:to>
                                    </p:set>
                                  </p:childTnLst>
                                </p:cTn>
                              </p:par>
                              <p:par>
                                <p:cTn id="110" presetID="1" presetClass="entr" presetSubtype="0" fill="hold" grpId="0" nodeType="withEffect">
                                  <p:stCondLst>
                                    <p:cond delay="0"/>
                                  </p:stCondLst>
                                  <p:childTnLst>
                                    <p:set>
                                      <p:cBhvr>
                                        <p:cTn id="111" dur="1" fill="hold">
                                          <p:stCondLst>
                                            <p:cond delay="0"/>
                                          </p:stCondLst>
                                        </p:cTn>
                                        <p:tgtEl>
                                          <p:spTgt spid="2"/>
                                        </p:tgtEl>
                                        <p:attrNameLst>
                                          <p:attrName>style.visibility</p:attrName>
                                        </p:attrNameLst>
                                      </p:cBhvr>
                                      <p:to>
                                        <p:strVal val="visible"/>
                                      </p:to>
                                    </p:set>
                                  </p:childTnLst>
                                </p:cTn>
                              </p:par>
                              <p:par>
                                <p:cTn id="112"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113" dur="1000" autoRev="1" fill="remove"/>
                                        <p:tgtEl>
                                          <p:spTgt spid="2"/>
                                        </p:tgtEl>
                                        <p:attrNameLst>
                                          <p:attrName>style.color</p:attrName>
                                        </p:attrNameLst>
                                      </p:cBhvr>
                                      <p:to>
                                        <a:schemeClr val="accent2"/>
                                      </p:to>
                                    </p:animClr>
                                    <p:animClr clrSpc="rgb" dir="cw">
                                      <p:cBhvr>
                                        <p:cTn id="114" dur="1000" autoRev="1" fill="remove"/>
                                        <p:tgtEl>
                                          <p:spTgt spid="2"/>
                                        </p:tgtEl>
                                        <p:attrNameLst>
                                          <p:attrName>fillcolor</p:attrName>
                                        </p:attrNameLst>
                                      </p:cBhvr>
                                      <p:to>
                                        <a:schemeClr val="accent2"/>
                                      </p:to>
                                    </p:animClr>
                                    <p:set>
                                      <p:cBhvr>
                                        <p:cTn id="115" dur="1000" autoRev="1" fill="remove"/>
                                        <p:tgtEl>
                                          <p:spTgt spid="2"/>
                                        </p:tgtEl>
                                        <p:attrNameLst>
                                          <p:attrName>fill.type</p:attrName>
                                        </p:attrNameLst>
                                      </p:cBhvr>
                                      <p:to>
                                        <p:strVal val="solid"/>
                                      </p:to>
                                    </p:set>
                                    <p:set>
                                      <p:cBhvr>
                                        <p:cTn id="116" dur="1000" autoRev="1" fill="remove"/>
                                        <p:tgtEl>
                                          <p:spTgt spid="2"/>
                                        </p:tgtEl>
                                        <p:attrNameLst>
                                          <p:attrName>fill.on</p:attrName>
                                        </p:attrNameLst>
                                      </p:cBhvr>
                                      <p:to>
                                        <p:strVal val="true"/>
                                      </p:to>
                                    </p:set>
                                  </p:childTnLst>
                                </p:cTn>
                              </p:par>
                            </p:childTnLst>
                          </p:cTn>
                        </p:par>
                      </p:childTnLst>
                    </p:cTn>
                  </p:par>
                  <p:par>
                    <p:cTn id="117" fill="hold">
                      <p:stCondLst>
                        <p:cond delay="indefinite"/>
                      </p:stCondLst>
                      <p:childTnLst>
                        <p:par>
                          <p:cTn id="118" fill="hold">
                            <p:stCondLst>
                              <p:cond delay="0"/>
                            </p:stCondLst>
                            <p:childTnLst>
                              <p:par>
                                <p:cTn id="119" presetID="1" presetClass="emph" presetSubtype="2" fill="hold" nodeType="clickEffect">
                                  <p:stCondLst>
                                    <p:cond delay="0"/>
                                  </p:stCondLst>
                                  <p:childTnLst>
                                    <p:animClr clrSpc="rgb" dir="cw">
                                      <p:cBhvr>
                                        <p:cTn id="120" dur="500" fill="hold"/>
                                        <p:tgtEl>
                                          <p:spTgt spid="52"/>
                                        </p:tgtEl>
                                        <p:attrNameLst>
                                          <p:attrName>fillcolor</p:attrName>
                                        </p:attrNameLst>
                                      </p:cBhvr>
                                      <p:to>
                                        <a:schemeClr val="bg1"/>
                                      </p:to>
                                    </p:animClr>
                                    <p:set>
                                      <p:cBhvr>
                                        <p:cTn id="121" dur="500" fill="hold"/>
                                        <p:tgtEl>
                                          <p:spTgt spid="52"/>
                                        </p:tgtEl>
                                        <p:attrNameLst>
                                          <p:attrName>fill.type</p:attrName>
                                        </p:attrNameLst>
                                      </p:cBhvr>
                                      <p:to>
                                        <p:strVal val="solid"/>
                                      </p:to>
                                    </p:set>
                                    <p:set>
                                      <p:cBhvr>
                                        <p:cTn id="122" dur="500" fill="hold"/>
                                        <p:tgtEl>
                                          <p:spTgt spid="52"/>
                                        </p:tgtEl>
                                        <p:attrNameLst>
                                          <p:attrName>fill.on</p:attrName>
                                        </p:attrNameLst>
                                      </p:cBhvr>
                                      <p:to>
                                        <p:strVal val="true"/>
                                      </p:to>
                                    </p:set>
                                  </p:childTnLst>
                                </p:cTn>
                              </p:par>
                              <p:par>
                                <p:cTn id="123" presetID="1" presetClass="exit" presetSubtype="0" fill="hold" grpId="2" nodeType="withEffect">
                                  <p:stCondLst>
                                    <p:cond delay="0"/>
                                  </p:stCondLst>
                                  <p:childTnLst>
                                    <p:set>
                                      <p:cBhvr>
                                        <p:cTn id="124" dur="1" fill="hold">
                                          <p:stCondLst>
                                            <p:cond delay="0"/>
                                          </p:stCondLst>
                                        </p:cTn>
                                        <p:tgtEl>
                                          <p:spTgt spid="21"/>
                                        </p:tgtEl>
                                        <p:attrNameLst>
                                          <p:attrName>style.visibility</p:attrName>
                                        </p:attrNameLst>
                                      </p:cBhvr>
                                      <p:to>
                                        <p:strVal val="hidden"/>
                                      </p:to>
                                    </p:set>
                                  </p:childTnLst>
                                </p:cTn>
                              </p:par>
                              <p:par>
                                <p:cTn id="125" presetID="1" presetClass="exit" presetSubtype="0" fill="hold" grpId="2" nodeType="withEffect">
                                  <p:stCondLst>
                                    <p:cond delay="0"/>
                                  </p:stCondLst>
                                  <p:childTnLst>
                                    <p:set>
                                      <p:cBhvr>
                                        <p:cTn id="12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5" grpId="0"/>
      <p:bldP spid="48" grpId="0"/>
      <p:bldP spid="49" grpId="0"/>
      <p:bldP spid="50" grpId="0"/>
      <p:bldP spid="52" grpId="0"/>
      <p:bldP spid="19" grpId="0" animBg="1"/>
      <p:bldP spid="19" grpId="1" animBg="1"/>
      <p:bldP spid="19" grpId="2" animBg="1"/>
      <p:bldP spid="19" grpId="3" animBg="1"/>
      <p:bldP spid="19" grpId="4" animBg="1"/>
      <p:bldP spid="19" grpId="5" animBg="1"/>
      <p:bldP spid="20" grpId="0" animBg="1"/>
      <p:bldP spid="20" grpId="1" animBg="1"/>
      <p:bldP spid="20" grpId="2" animBg="1"/>
      <p:bldP spid="20" grpId="3" animBg="1"/>
      <p:bldP spid="20" grpId="4" animBg="1"/>
      <p:bldP spid="20" grpId="5" animBg="1"/>
      <p:bldP spid="21" grpId="0" animBg="1"/>
      <p:bldP spid="21" grpId="1" animBg="1"/>
      <p:bldP spid="21" grpId="2" animBg="1"/>
      <p:bldP spid="2" grpId="0" animBg="1"/>
      <p:bldP spid="2" grpId="1" animBg="1"/>
      <p:bldP spid="2"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L-Shape 60"/>
          <p:cNvSpPr/>
          <p:nvPr/>
        </p:nvSpPr>
        <p:spPr>
          <a:xfrm flipH="1">
            <a:off x="4322761" y="4191000"/>
            <a:ext cx="1065750" cy="389796"/>
          </a:xfrm>
          <a:prstGeom prst="corner">
            <a:avLst>
              <a:gd name="adj1" fmla="val 42686"/>
              <a:gd name="adj2" fmla="val 282855"/>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Example 3: Committed on Cost in RT (for min run) – </a:t>
            </a:r>
            <a:br>
              <a:rPr lang="en-US" dirty="0" smtClean="0"/>
            </a:br>
            <a:r>
              <a:rPr lang="en-US" dirty="0" smtClean="0"/>
              <a:t>Increase to offer during committed and uncommitted hours</a:t>
            </a:r>
            <a:endParaRPr lang="en-US"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5" name="L-Shape 4"/>
          <p:cNvSpPr/>
          <p:nvPr/>
        </p:nvSpPr>
        <p:spPr>
          <a:xfrm flipH="1">
            <a:off x="5388512" y="1600200"/>
            <a:ext cx="2610897" cy="381000"/>
          </a:xfrm>
          <a:prstGeom prst="corner">
            <a:avLst>
              <a:gd name="adj1" fmla="val 40917"/>
              <a:gd name="adj2" fmla="val 1259879"/>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cxnSp>
        <p:nvCxnSpPr>
          <p:cNvPr id="7" name="Straight Arrow Connector 6"/>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L-Shape 7"/>
          <p:cNvSpPr/>
          <p:nvPr/>
        </p:nvSpPr>
        <p:spPr>
          <a:xfrm flipH="1">
            <a:off x="1522412" y="1981199"/>
            <a:ext cx="6477000" cy="1523999"/>
          </a:xfrm>
          <a:prstGeom prst="corner">
            <a:avLst>
              <a:gd name="adj1" fmla="val 53840"/>
              <a:gd name="adj2" fmla="val 242079"/>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10" name="TextBox 9"/>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11" name="TextBox 10"/>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12" name="TextBox 11"/>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13" name="TextBox 12"/>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14" name="TextBox 13"/>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15" name="TextBox 14"/>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16" name="TextBox 15"/>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17" name="TextBox 16"/>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18" name="TextBox 17"/>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19" name="TextBox 18"/>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20" name="TextBox 19"/>
          <p:cNvSpPr txBox="1"/>
          <p:nvPr/>
        </p:nvSpPr>
        <p:spPr>
          <a:xfrm>
            <a:off x="9294812" y="4038600"/>
            <a:ext cx="2514600" cy="276999"/>
          </a:xfrm>
          <a:prstGeom prst="rect">
            <a:avLst/>
          </a:prstGeom>
          <a:noFill/>
        </p:spPr>
        <p:txBody>
          <a:bodyPr wrap="square" rtlCol="0">
            <a:spAutoFit/>
          </a:bodyPr>
          <a:lstStyle/>
          <a:p>
            <a:r>
              <a:rPr lang="en-US" sz="1200" dirty="0" smtClean="0"/>
              <a:t>Cost </a:t>
            </a:r>
            <a:r>
              <a:rPr lang="en-US" sz="1200" dirty="0"/>
              <a:t>schedule submitted DA</a:t>
            </a:r>
          </a:p>
        </p:txBody>
      </p:sp>
      <p:sp>
        <p:nvSpPr>
          <p:cNvPr id="21" name="TextBox 20"/>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22" name="TextBox 21"/>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23" name="Straight Connector 22"/>
          <p:cNvCxnSpPr/>
          <p:nvPr/>
        </p:nvCxnSpPr>
        <p:spPr>
          <a:xfrm>
            <a:off x="8456612" y="4183685"/>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24" name="Straight Arrow Connector 23"/>
          <p:cNvCxnSpPr>
            <a:stCxn id="44" idx="3"/>
          </p:cNvCxnSpPr>
          <p:nvPr/>
        </p:nvCxnSpPr>
        <p:spPr>
          <a:xfrm>
            <a:off x="1522412" y="38876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293812" y="57427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06441" y="5742801"/>
            <a:ext cx="374904" cy="276999"/>
          </a:xfrm>
          <a:prstGeom prst="rect">
            <a:avLst/>
          </a:prstGeom>
          <a:noFill/>
        </p:spPr>
        <p:txBody>
          <a:bodyPr wrap="square" rtlCol="0">
            <a:spAutoFit/>
          </a:bodyPr>
          <a:lstStyle/>
          <a:p>
            <a:r>
              <a:rPr lang="en-US" sz="1200" dirty="0" smtClean="0"/>
              <a:t>10</a:t>
            </a:r>
          </a:p>
        </p:txBody>
      </p:sp>
      <p:sp>
        <p:nvSpPr>
          <p:cNvPr id="27" name="TextBox 26"/>
          <p:cNvSpPr txBox="1"/>
          <p:nvPr/>
        </p:nvSpPr>
        <p:spPr>
          <a:xfrm>
            <a:off x="1917201" y="5742801"/>
            <a:ext cx="374904" cy="276999"/>
          </a:xfrm>
          <a:prstGeom prst="rect">
            <a:avLst/>
          </a:prstGeom>
          <a:noFill/>
        </p:spPr>
        <p:txBody>
          <a:bodyPr wrap="square" rtlCol="0">
            <a:spAutoFit/>
          </a:bodyPr>
          <a:lstStyle/>
          <a:p>
            <a:r>
              <a:rPr lang="en-US" sz="1200" dirty="0" smtClean="0"/>
              <a:t>2</a:t>
            </a:r>
          </a:p>
        </p:txBody>
      </p:sp>
      <p:sp>
        <p:nvSpPr>
          <p:cNvPr id="28" name="TextBox 27"/>
          <p:cNvSpPr txBox="1"/>
          <p:nvPr/>
        </p:nvSpPr>
        <p:spPr>
          <a:xfrm>
            <a:off x="2464511" y="5742801"/>
            <a:ext cx="374904" cy="276999"/>
          </a:xfrm>
          <a:prstGeom prst="rect">
            <a:avLst/>
          </a:prstGeom>
          <a:noFill/>
        </p:spPr>
        <p:txBody>
          <a:bodyPr wrap="square" rtlCol="0">
            <a:spAutoFit/>
          </a:bodyPr>
          <a:lstStyle/>
          <a:p>
            <a:r>
              <a:rPr lang="en-US" sz="1200" dirty="0" smtClean="0"/>
              <a:t>4</a:t>
            </a:r>
          </a:p>
        </p:txBody>
      </p:sp>
      <p:sp>
        <p:nvSpPr>
          <p:cNvPr id="29" name="TextBox 28"/>
          <p:cNvSpPr txBox="1"/>
          <p:nvPr/>
        </p:nvSpPr>
        <p:spPr>
          <a:xfrm>
            <a:off x="3011821" y="5742801"/>
            <a:ext cx="374904" cy="276999"/>
          </a:xfrm>
          <a:prstGeom prst="rect">
            <a:avLst/>
          </a:prstGeom>
          <a:noFill/>
        </p:spPr>
        <p:txBody>
          <a:bodyPr wrap="square" rtlCol="0">
            <a:spAutoFit/>
          </a:bodyPr>
          <a:lstStyle/>
          <a:p>
            <a:r>
              <a:rPr lang="en-US" sz="1200" dirty="0" smtClean="0"/>
              <a:t>6</a:t>
            </a:r>
          </a:p>
        </p:txBody>
      </p:sp>
      <p:sp>
        <p:nvSpPr>
          <p:cNvPr id="30" name="TextBox 29"/>
          <p:cNvSpPr txBox="1"/>
          <p:nvPr/>
        </p:nvSpPr>
        <p:spPr>
          <a:xfrm>
            <a:off x="3559131" y="5742801"/>
            <a:ext cx="374904" cy="276999"/>
          </a:xfrm>
          <a:prstGeom prst="rect">
            <a:avLst/>
          </a:prstGeom>
          <a:noFill/>
        </p:spPr>
        <p:txBody>
          <a:bodyPr wrap="square" rtlCol="0">
            <a:spAutoFit/>
          </a:bodyPr>
          <a:lstStyle/>
          <a:p>
            <a:r>
              <a:rPr lang="en-US" sz="1200" dirty="0" smtClean="0"/>
              <a:t>8</a:t>
            </a:r>
          </a:p>
        </p:txBody>
      </p:sp>
      <p:sp>
        <p:nvSpPr>
          <p:cNvPr id="31" name="TextBox 30"/>
          <p:cNvSpPr txBox="1"/>
          <p:nvPr/>
        </p:nvSpPr>
        <p:spPr>
          <a:xfrm>
            <a:off x="4653751" y="5742801"/>
            <a:ext cx="374904" cy="276999"/>
          </a:xfrm>
          <a:prstGeom prst="rect">
            <a:avLst/>
          </a:prstGeom>
          <a:noFill/>
        </p:spPr>
        <p:txBody>
          <a:bodyPr wrap="square" rtlCol="0">
            <a:spAutoFit/>
          </a:bodyPr>
          <a:lstStyle/>
          <a:p>
            <a:r>
              <a:rPr lang="en-US" sz="1200" dirty="0" smtClean="0"/>
              <a:t>12</a:t>
            </a:r>
          </a:p>
        </p:txBody>
      </p:sp>
      <p:sp>
        <p:nvSpPr>
          <p:cNvPr id="32" name="TextBox 31"/>
          <p:cNvSpPr txBox="1"/>
          <p:nvPr/>
        </p:nvSpPr>
        <p:spPr>
          <a:xfrm>
            <a:off x="5201061" y="5742801"/>
            <a:ext cx="374904" cy="276999"/>
          </a:xfrm>
          <a:prstGeom prst="rect">
            <a:avLst/>
          </a:prstGeom>
          <a:noFill/>
        </p:spPr>
        <p:txBody>
          <a:bodyPr wrap="square" rtlCol="0">
            <a:spAutoFit/>
          </a:bodyPr>
          <a:lstStyle/>
          <a:p>
            <a:r>
              <a:rPr lang="en-US" sz="1200" dirty="0" smtClean="0"/>
              <a:t>14</a:t>
            </a:r>
          </a:p>
        </p:txBody>
      </p:sp>
      <p:sp>
        <p:nvSpPr>
          <p:cNvPr id="33" name="TextBox 32"/>
          <p:cNvSpPr txBox="1"/>
          <p:nvPr/>
        </p:nvSpPr>
        <p:spPr>
          <a:xfrm>
            <a:off x="5748371" y="5742801"/>
            <a:ext cx="376305" cy="276999"/>
          </a:xfrm>
          <a:prstGeom prst="rect">
            <a:avLst/>
          </a:prstGeom>
          <a:noFill/>
        </p:spPr>
        <p:txBody>
          <a:bodyPr wrap="square" rtlCol="0">
            <a:spAutoFit/>
          </a:bodyPr>
          <a:lstStyle/>
          <a:p>
            <a:r>
              <a:rPr lang="en-US" sz="1200" dirty="0" smtClean="0"/>
              <a:t>16</a:t>
            </a:r>
          </a:p>
        </p:txBody>
      </p:sp>
      <p:sp>
        <p:nvSpPr>
          <p:cNvPr id="34" name="TextBox 33"/>
          <p:cNvSpPr txBox="1"/>
          <p:nvPr/>
        </p:nvSpPr>
        <p:spPr>
          <a:xfrm>
            <a:off x="6297082" y="5742801"/>
            <a:ext cx="376305" cy="276999"/>
          </a:xfrm>
          <a:prstGeom prst="rect">
            <a:avLst/>
          </a:prstGeom>
          <a:noFill/>
        </p:spPr>
        <p:txBody>
          <a:bodyPr wrap="square" rtlCol="0">
            <a:spAutoFit/>
          </a:bodyPr>
          <a:lstStyle/>
          <a:p>
            <a:r>
              <a:rPr lang="en-US" sz="1200" dirty="0" smtClean="0"/>
              <a:t>18</a:t>
            </a:r>
          </a:p>
        </p:txBody>
      </p:sp>
      <p:sp>
        <p:nvSpPr>
          <p:cNvPr id="35" name="TextBox 34"/>
          <p:cNvSpPr txBox="1"/>
          <p:nvPr/>
        </p:nvSpPr>
        <p:spPr>
          <a:xfrm>
            <a:off x="6845793" y="5742801"/>
            <a:ext cx="376305" cy="276999"/>
          </a:xfrm>
          <a:prstGeom prst="rect">
            <a:avLst/>
          </a:prstGeom>
          <a:noFill/>
        </p:spPr>
        <p:txBody>
          <a:bodyPr wrap="square" rtlCol="0">
            <a:spAutoFit/>
          </a:bodyPr>
          <a:lstStyle/>
          <a:p>
            <a:r>
              <a:rPr lang="en-US" sz="1200" dirty="0" smtClean="0"/>
              <a:t>20</a:t>
            </a:r>
          </a:p>
        </p:txBody>
      </p:sp>
      <p:sp>
        <p:nvSpPr>
          <p:cNvPr id="36" name="TextBox 35"/>
          <p:cNvSpPr txBox="1"/>
          <p:nvPr/>
        </p:nvSpPr>
        <p:spPr>
          <a:xfrm>
            <a:off x="7394507" y="5742801"/>
            <a:ext cx="376305" cy="276999"/>
          </a:xfrm>
          <a:prstGeom prst="rect">
            <a:avLst/>
          </a:prstGeom>
          <a:noFill/>
        </p:spPr>
        <p:txBody>
          <a:bodyPr wrap="square" rtlCol="0">
            <a:spAutoFit/>
          </a:bodyPr>
          <a:lstStyle/>
          <a:p>
            <a:r>
              <a:rPr lang="en-US" sz="1200" dirty="0" smtClean="0"/>
              <a:t>22</a:t>
            </a:r>
          </a:p>
        </p:txBody>
      </p:sp>
      <p:sp>
        <p:nvSpPr>
          <p:cNvPr id="37" name="TextBox 36"/>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38" name="TextBox 37"/>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39" name="TextBox 38"/>
          <p:cNvSpPr txBox="1"/>
          <p:nvPr/>
        </p:nvSpPr>
        <p:spPr>
          <a:xfrm>
            <a:off x="989012" y="4724400"/>
            <a:ext cx="533400" cy="307777"/>
          </a:xfrm>
          <a:prstGeom prst="rect">
            <a:avLst/>
          </a:prstGeom>
          <a:noFill/>
        </p:spPr>
        <p:txBody>
          <a:bodyPr wrap="square" rtlCol="0">
            <a:spAutoFit/>
          </a:bodyPr>
          <a:lstStyle/>
          <a:p>
            <a:r>
              <a:rPr lang="en-US" sz="1400" dirty="0" smtClean="0"/>
              <a:t>$30</a:t>
            </a:r>
            <a:endParaRPr lang="en-US" sz="1400" dirty="0"/>
          </a:p>
        </p:txBody>
      </p:sp>
      <p:sp>
        <p:nvSpPr>
          <p:cNvPr id="40" name="TextBox 39"/>
          <p:cNvSpPr txBox="1"/>
          <p:nvPr/>
        </p:nvSpPr>
        <p:spPr>
          <a:xfrm>
            <a:off x="989012" y="4038600"/>
            <a:ext cx="533400" cy="307777"/>
          </a:xfrm>
          <a:prstGeom prst="rect">
            <a:avLst/>
          </a:prstGeom>
          <a:noFill/>
        </p:spPr>
        <p:txBody>
          <a:bodyPr wrap="square" rtlCol="0">
            <a:spAutoFit/>
          </a:bodyPr>
          <a:lstStyle/>
          <a:p>
            <a:r>
              <a:rPr lang="en-US" sz="1400" dirty="0" smtClean="0"/>
              <a:t>$50</a:t>
            </a:r>
            <a:endParaRPr lang="en-US" sz="1400" dirty="0"/>
          </a:p>
        </p:txBody>
      </p:sp>
      <p:sp>
        <p:nvSpPr>
          <p:cNvPr id="41" name="TextBox 40"/>
          <p:cNvSpPr txBox="1"/>
          <p:nvPr/>
        </p:nvSpPr>
        <p:spPr>
          <a:xfrm>
            <a:off x="989012" y="5102423"/>
            <a:ext cx="533400" cy="307777"/>
          </a:xfrm>
          <a:prstGeom prst="rect">
            <a:avLst/>
          </a:prstGeom>
          <a:noFill/>
        </p:spPr>
        <p:txBody>
          <a:bodyPr wrap="square" rtlCol="0">
            <a:spAutoFit/>
          </a:bodyPr>
          <a:lstStyle/>
          <a:p>
            <a:r>
              <a:rPr lang="en-US" sz="1400" dirty="0" smtClean="0"/>
              <a:t>$20</a:t>
            </a:r>
            <a:endParaRPr lang="en-US" sz="1400" dirty="0"/>
          </a:p>
        </p:txBody>
      </p:sp>
      <p:sp>
        <p:nvSpPr>
          <p:cNvPr id="42" name="TextBox 41"/>
          <p:cNvSpPr txBox="1"/>
          <p:nvPr/>
        </p:nvSpPr>
        <p:spPr>
          <a:xfrm>
            <a:off x="989012" y="4383025"/>
            <a:ext cx="533400" cy="307777"/>
          </a:xfrm>
          <a:prstGeom prst="rect">
            <a:avLst/>
          </a:prstGeom>
          <a:noFill/>
        </p:spPr>
        <p:txBody>
          <a:bodyPr wrap="square" rtlCol="0">
            <a:spAutoFit/>
          </a:bodyPr>
          <a:lstStyle/>
          <a:p>
            <a:r>
              <a:rPr lang="en-US" sz="1400" dirty="0" smtClean="0"/>
              <a:t>$40</a:t>
            </a:r>
            <a:endParaRPr lang="en-US" sz="1400" dirty="0"/>
          </a:p>
        </p:txBody>
      </p:sp>
      <p:sp>
        <p:nvSpPr>
          <p:cNvPr id="43" name="TextBox 42"/>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44" name="TextBox 43"/>
          <p:cNvSpPr txBox="1"/>
          <p:nvPr/>
        </p:nvSpPr>
        <p:spPr>
          <a:xfrm>
            <a:off x="989012" y="3733800"/>
            <a:ext cx="533400" cy="307777"/>
          </a:xfrm>
          <a:prstGeom prst="rect">
            <a:avLst/>
          </a:prstGeom>
          <a:noFill/>
        </p:spPr>
        <p:txBody>
          <a:bodyPr wrap="square" rtlCol="0">
            <a:spAutoFit/>
          </a:bodyPr>
          <a:lstStyle/>
          <a:p>
            <a:r>
              <a:rPr lang="en-US" sz="1400" dirty="0" smtClean="0"/>
              <a:t>$60</a:t>
            </a:r>
            <a:endParaRPr lang="en-US" sz="1400" dirty="0"/>
          </a:p>
        </p:txBody>
      </p:sp>
      <p:sp>
        <p:nvSpPr>
          <p:cNvPr id="45" name="Rectangle 44"/>
          <p:cNvSpPr/>
          <p:nvPr/>
        </p:nvSpPr>
        <p:spPr>
          <a:xfrm>
            <a:off x="8380412" y="4451710"/>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9294812" y="4350603"/>
            <a:ext cx="2362200" cy="830997"/>
          </a:xfrm>
          <a:prstGeom prst="rect">
            <a:avLst/>
          </a:prstGeom>
          <a:noFill/>
        </p:spPr>
        <p:txBody>
          <a:bodyPr wrap="square" rtlCol="0">
            <a:spAutoFit/>
          </a:bodyPr>
          <a:lstStyle/>
          <a:p>
            <a:r>
              <a:rPr lang="en-US" sz="1200" dirty="0" smtClean="0"/>
              <a:t>RT </a:t>
            </a:r>
            <a:r>
              <a:rPr lang="en-US" sz="1200" dirty="0"/>
              <a:t>Commitment </a:t>
            </a:r>
            <a:endParaRPr lang="en-US" sz="1200" dirty="0" smtClean="0"/>
          </a:p>
          <a:p>
            <a:r>
              <a:rPr lang="en-US" sz="1200" dirty="0" smtClean="0"/>
              <a:t>(</a:t>
            </a:r>
            <a:r>
              <a:rPr lang="en-US" sz="1200" dirty="0"/>
              <a:t>commitment decision made @ 5:00</a:t>
            </a:r>
            <a:r>
              <a:rPr lang="en-US" sz="1200" dirty="0" smtClean="0"/>
              <a:t>) – used for make whole</a:t>
            </a:r>
            <a:endParaRPr lang="en-US" sz="1200" dirty="0"/>
          </a:p>
          <a:p>
            <a:endParaRPr lang="en-US" sz="1200" dirty="0"/>
          </a:p>
        </p:txBody>
      </p:sp>
      <p:cxnSp>
        <p:nvCxnSpPr>
          <p:cNvPr id="47" name="Straight Connector 46"/>
          <p:cNvCxnSpPr/>
          <p:nvPr/>
        </p:nvCxnSpPr>
        <p:spPr>
          <a:xfrm>
            <a:off x="8456612" y="2286000"/>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48" name="Straight Connector 47"/>
          <p:cNvCxnSpPr/>
          <p:nvPr/>
        </p:nvCxnSpPr>
        <p:spPr>
          <a:xfrm>
            <a:off x="8456612" y="1828800"/>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49" name="TextBox 48"/>
          <p:cNvSpPr txBox="1"/>
          <p:nvPr/>
        </p:nvSpPr>
        <p:spPr>
          <a:xfrm>
            <a:off x="9294812" y="1704201"/>
            <a:ext cx="2362200" cy="276999"/>
          </a:xfrm>
          <a:prstGeom prst="rect">
            <a:avLst/>
          </a:prstGeom>
          <a:noFill/>
        </p:spPr>
        <p:txBody>
          <a:bodyPr wrap="square" rtlCol="0">
            <a:spAutoFit/>
          </a:bodyPr>
          <a:lstStyle/>
          <a:p>
            <a:r>
              <a:rPr lang="en-US" sz="1200" dirty="0"/>
              <a:t>Price schedule submitted DA</a:t>
            </a:r>
          </a:p>
        </p:txBody>
      </p:sp>
      <p:sp>
        <p:nvSpPr>
          <p:cNvPr id="50" name="TextBox 49"/>
          <p:cNvSpPr txBox="1"/>
          <p:nvPr/>
        </p:nvSpPr>
        <p:spPr>
          <a:xfrm>
            <a:off x="9294812" y="2133600"/>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8:11</a:t>
            </a:r>
            <a:endParaRPr lang="en-US" sz="1200" dirty="0"/>
          </a:p>
        </p:txBody>
      </p:sp>
      <p:cxnSp>
        <p:nvCxnSpPr>
          <p:cNvPr id="51" name="Straight Connector 50"/>
          <p:cNvCxnSpPr/>
          <p:nvPr/>
        </p:nvCxnSpPr>
        <p:spPr>
          <a:xfrm>
            <a:off x="8471242" y="51009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52" name="TextBox 51"/>
          <p:cNvSpPr txBox="1"/>
          <p:nvPr/>
        </p:nvSpPr>
        <p:spPr>
          <a:xfrm>
            <a:off x="9309442" y="4948535"/>
            <a:ext cx="2362200" cy="461665"/>
          </a:xfrm>
          <a:prstGeom prst="rect">
            <a:avLst/>
          </a:prstGeom>
          <a:noFill/>
        </p:spPr>
        <p:txBody>
          <a:bodyPr wrap="square" rtlCol="0">
            <a:spAutoFit/>
          </a:bodyPr>
          <a:lstStyle/>
          <a:p>
            <a:r>
              <a:rPr lang="en-US" sz="1200" dirty="0" smtClean="0"/>
              <a:t>Cost schedule update submitted in RT @ 8:11</a:t>
            </a:r>
            <a:endParaRPr lang="en-US" sz="1200" dirty="0"/>
          </a:p>
        </p:txBody>
      </p:sp>
      <p:sp>
        <p:nvSpPr>
          <p:cNvPr id="53" name="L-Shape 52"/>
          <p:cNvSpPr/>
          <p:nvPr/>
        </p:nvSpPr>
        <p:spPr>
          <a:xfrm flipH="1">
            <a:off x="4293891" y="4192488"/>
            <a:ext cx="3705519" cy="1550311"/>
          </a:xfrm>
          <a:prstGeom prst="corner">
            <a:avLst>
              <a:gd name="adj1" fmla="val 32729"/>
              <a:gd name="adj2" fmla="val 41778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4" name="L-Shape 53"/>
          <p:cNvSpPr/>
          <p:nvPr/>
        </p:nvSpPr>
        <p:spPr>
          <a:xfrm flipH="1">
            <a:off x="1522412" y="4599801"/>
            <a:ext cx="6477000" cy="1142999"/>
          </a:xfrm>
          <a:prstGeom prst="corner">
            <a:avLst>
              <a:gd name="adj1" fmla="val 44240"/>
              <a:gd name="adj2" fmla="val 32457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5180012" y="2096207"/>
            <a:ext cx="2456555"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 </a:t>
            </a:r>
          </a:p>
          <a:p>
            <a:pPr algn="ctr"/>
            <a:r>
              <a:rPr lang="en-US" sz="1400" dirty="0" smtClean="0">
                <a:latin typeface="Arial Narrow" panose="020B0606020202030204" pitchFamily="34" charset="0"/>
              </a:rPr>
              <a:t>(hours after min run time is met)</a:t>
            </a:r>
            <a:endParaRPr lang="en-US" sz="1400" dirty="0">
              <a:latin typeface="Arial Narrow" panose="020B0606020202030204" pitchFamily="34" charset="0"/>
            </a:endParaRPr>
          </a:p>
        </p:txBody>
      </p:sp>
      <p:sp>
        <p:nvSpPr>
          <p:cNvPr id="56" name="TextBox 55"/>
          <p:cNvSpPr txBox="1"/>
          <p:nvPr/>
        </p:nvSpPr>
        <p:spPr>
          <a:xfrm>
            <a:off x="3579812" y="35446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57" name="Straight Arrow Connector 56"/>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Isosceles Triangle 57"/>
          <p:cNvSpPr/>
          <p:nvPr/>
        </p:nvSpPr>
        <p:spPr>
          <a:xfrm>
            <a:off x="2808287" y="5867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9" name="TextBox 58"/>
          <p:cNvSpPr txBox="1"/>
          <p:nvPr/>
        </p:nvSpPr>
        <p:spPr>
          <a:xfrm>
            <a:off x="1522410" y="939225"/>
            <a:ext cx="9601202" cy="584775"/>
          </a:xfrm>
          <a:prstGeom prst="rect">
            <a:avLst/>
          </a:prstGeom>
          <a:noFill/>
        </p:spPr>
        <p:txBody>
          <a:bodyPr wrap="square" rtlCol="0">
            <a:spAutoFit/>
          </a:bodyPr>
          <a:lstStyle/>
          <a:p>
            <a:r>
              <a:rPr lang="en-US" sz="1600" dirty="0" smtClean="0"/>
              <a:t>Unit has a min run time of 8 hours.  Assume cost increases for hours 10 and beyond subsequent to DA offer submission and offer was not updated prior to RT commitment.</a:t>
            </a:r>
            <a:endParaRPr lang="en-US" sz="1600" dirty="0"/>
          </a:p>
        </p:txBody>
      </p:sp>
      <p:sp>
        <p:nvSpPr>
          <p:cNvPr id="60" name="L-Shape 59"/>
          <p:cNvSpPr/>
          <p:nvPr/>
        </p:nvSpPr>
        <p:spPr>
          <a:xfrm flipH="1">
            <a:off x="3122611" y="4618851"/>
            <a:ext cx="2265901" cy="1106424"/>
          </a:xfrm>
          <a:prstGeom prst="corner">
            <a:avLst>
              <a:gd name="adj1" fmla="val 43088"/>
              <a:gd name="adj2" fmla="val 96571"/>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8418512" y="5562600"/>
            <a:ext cx="914400" cy="152400"/>
          </a:xfrm>
          <a:prstGeom prst="rect">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9371011" y="5486400"/>
            <a:ext cx="2817813" cy="646331"/>
          </a:xfrm>
          <a:prstGeom prst="rect">
            <a:avLst/>
          </a:prstGeom>
          <a:noFill/>
        </p:spPr>
        <p:txBody>
          <a:bodyPr wrap="square" rtlCol="0">
            <a:spAutoFit/>
          </a:bodyPr>
          <a:lstStyle/>
          <a:p>
            <a:r>
              <a:rPr lang="en-US" sz="1200" dirty="0" smtClean="0"/>
              <a:t>Additional portion of curve used for RT dispatch and pricing (not included in make whole)</a:t>
            </a:r>
            <a:endParaRPr lang="en-US" sz="1200" dirty="0"/>
          </a:p>
        </p:txBody>
      </p:sp>
      <p:sp>
        <p:nvSpPr>
          <p:cNvPr id="64" name="TextBox 63"/>
          <p:cNvSpPr txBox="1"/>
          <p:nvPr/>
        </p:nvSpPr>
        <p:spPr>
          <a:xfrm>
            <a:off x="3579812" y="57544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Tree>
    <p:extLst>
      <p:ext uri="{BB962C8B-B14F-4D97-AF65-F5344CB8AC3E}">
        <p14:creationId xmlns:p14="http://schemas.microsoft.com/office/powerpoint/2010/main" val="1720576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 name="Group 108"/>
          <p:cNvGrpSpPr/>
          <p:nvPr/>
        </p:nvGrpSpPr>
        <p:grpSpPr>
          <a:xfrm>
            <a:off x="379412" y="1371600"/>
            <a:ext cx="11199812" cy="2667000"/>
            <a:chOff x="989012" y="3733800"/>
            <a:chExt cx="11199812" cy="2667000"/>
          </a:xfrm>
        </p:grpSpPr>
        <p:sp>
          <p:nvSpPr>
            <p:cNvPr id="110" name="TextBox 109"/>
            <p:cNvSpPr txBox="1"/>
            <p:nvPr/>
          </p:nvSpPr>
          <p:spPr>
            <a:xfrm>
              <a:off x="3559131" y="5742801"/>
              <a:ext cx="374904" cy="276999"/>
            </a:xfrm>
            <a:prstGeom prst="rect">
              <a:avLst/>
            </a:prstGeom>
            <a:noFill/>
          </p:spPr>
          <p:txBody>
            <a:bodyPr wrap="square" rtlCol="0">
              <a:spAutoFit/>
            </a:bodyPr>
            <a:lstStyle/>
            <a:p>
              <a:r>
                <a:rPr lang="en-US" sz="1200" dirty="0" smtClean="0"/>
                <a:t>8</a:t>
              </a:r>
            </a:p>
          </p:txBody>
        </p:sp>
        <p:sp>
          <p:nvSpPr>
            <p:cNvPr id="111" name="TextBox 110"/>
            <p:cNvSpPr txBox="1"/>
            <p:nvPr/>
          </p:nvSpPr>
          <p:spPr>
            <a:xfrm>
              <a:off x="989012" y="3733800"/>
              <a:ext cx="533400" cy="307777"/>
            </a:xfrm>
            <a:prstGeom prst="rect">
              <a:avLst/>
            </a:prstGeom>
            <a:noFill/>
          </p:spPr>
          <p:txBody>
            <a:bodyPr wrap="square" rtlCol="0">
              <a:spAutoFit/>
            </a:bodyPr>
            <a:lstStyle/>
            <a:p>
              <a:r>
                <a:rPr lang="en-US" sz="1400" dirty="0" smtClean="0"/>
                <a:t>$60</a:t>
              </a:r>
              <a:endParaRPr lang="en-US" sz="1400" dirty="0"/>
            </a:p>
          </p:txBody>
        </p:sp>
        <p:sp>
          <p:nvSpPr>
            <p:cNvPr id="112" name="TextBox 111"/>
            <p:cNvSpPr txBox="1"/>
            <p:nvPr/>
          </p:nvSpPr>
          <p:spPr>
            <a:xfrm>
              <a:off x="9371011" y="5486400"/>
              <a:ext cx="2817813" cy="646331"/>
            </a:xfrm>
            <a:prstGeom prst="rect">
              <a:avLst/>
            </a:prstGeom>
            <a:noFill/>
          </p:spPr>
          <p:txBody>
            <a:bodyPr wrap="square" rtlCol="0">
              <a:spAutoFit/>
            </a:bodyPr>
            <a:lstStyle/>
            <a:p>
              <a:r>
                <a:rPr lang="en-US" sz="1200" dirty="0" smtClean="0"/>
                <a:t>Additional portion of curve used for RT dispatch and pricing (not included in make whole)</a:t>
              </a:r>
              <a:endParaRPr lang="en-US" sz="1200" dirty="0"/>
            </a:p>
          </p:txBody>
        </p:sp>
        <p:sp>
          <p:nvSpPr>
            <p:cNvPr id="113" name="L-Shape 112"/>
            <p:cNvSpPr/>
            <p:nvPr/>
          </p:nvSpPr>
          <p:spPr>
            <a:xfrm flipH="1">
              <a:off x="4322761" y="4191000"/>
              <a:ext cx="1065750" cy="389796"/>
            </a:xfrm>
            <a:prstGeom prst="corner">
              <a:avLst>
                <a:gd name="adj1" fmla="val 42686"/>
                <a:gd name="adj2" fmla="val 282855"/>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Box 113"/>
            <p:cNvSpPr txBox="1"/>
            <p:nvPr/>
          </p:nvSpPr>
          <p:spPr>
            <a:xfrm>
              <a:off x="9294812" y="4038600"/>
              <a:ext cx="2514600" cy="276999"/>
            </a:xfrm>
            <a:prstGeom prst="rect">
              <a:avLst/>
            </a:prstGeom>
            <a:noFill/>
          </p:spPr>
          <p:txBody>
            <a:bodyPr wrap="square" rtlCol="0">
              <a:spAutoFit/>
            </a:bodyPr>
            <a:lstStyle/>
            <a:p>
              <a:r>
                <a:rPr lang="en-US" sz="1200" dirty="0" smtClean="0"/>
                <a:t>Cost </a:t>
              </a:r>
              <a:r>
                <a:rPr lang="en-US" sz="1200" dirty="0"/>
                <a:t>schedule submitted DA</a:t>
              </a:r>
            </a:p>
          </p:txBody>
        </p:sp>
        <p:cxnSp>
          <p:nvCxnSpPr>
            <p:cNvPr id="115" name="Straight Connector 114"/>
            <p:cNvCxnSpPr/>
            <p:nvPr/>
          </p:nvCxnSpPr>
          <p:spPr>
            <a:xfrm>
              <a:off x="8456612" y="4183685"/>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116" name="Straight Arrow Connector 115"/>
            <p:cNvCxnSpPr>
              <a:stCxn id="111" idx="3"/>
            </p:cNvCxnSpPr>
            <p:nvPr/>
          </p:nvCxnSpPr>
          <p:spPr>
            <a:xfrm>
              <a:off x="1522412" y="38876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a:off x="1293812" y="57427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4106441" y="5742801"/>
              <a:ext cx="374904" cy="276999"/>
            </a:xfrm>
            <a:prstGeom prst="rect">
              <a:avLst/>
            </a:prstGeom>
            <a:noFill/>
          </p:spPr>
          <p:txBody>
            <a:bodyPr wrap="square" rtlCol="0">
              <a:spAutoFit/>
            </a:bodyPr>
            <a:lstStyle/>
            <a:p>
              <a:r>
                <a:rPr lang="en-US" sz="1200" dirty="0" smtClean="0"/>
                <a:t>10</a:t>
              </a:r>
            </a:p>
          </p:txBody>
        </p:sp>
        <p:sp>
          <p:nvSpPr>
            <p:cNvPr id="119" name="TextBox 118"/>
            <p:cNvSpPr txBox="1"/>
            <p:nvPr/>
          </p:nvSpPr>
          <p:spPr>
            <a:xfrm>
              <a:off x="1917201" y="5742801"/>
              <a:ext cx="374904" cy="276999"/>
            </a:xfrm>
            <a:prstGeom prst="rect">
              <a:avLst/>
            </a:prstGeom>
            <a:noFill/>
          </p:spPr>
          <p:txBody>
            <a:bodyPr wrap="square" rtlCol="0">
              <a:spAutoFit/>
            </a:bodyPr>
            <a:lstStyle/>
            <a:p>
              <a:r>
                <a:rPr lang="en-US" sz="1200" dirty="0" smtClean="0"/>
                <a:t>2</a:t>
              </a:r>
            </a:p>
          </p:txBody>
        </p:sp>
        <p:sp>
          <p:nvSpPr>
            <p:cNvPr id="120" name="TextBox 119"/>
            <p:cNvSpPr txBox="1"/>
            <p:nvPr/>
          </p:nvSpPr>
          <p:spPr>
            <a:xfrm>
              <a:off x="2464511" y="5742801"/>
              <a:ext cx="374904" cy="276999"/>
            </a:xfrm>
            <a:prstGeom prst="rect">
              <a:avLst/>
            </a:prstGeom>
            <a:noFill/>
          </p:spPr>
          <p:txBody>
            <a:bodyPr wrap="square" rtlCol="0">
              <a:spAutoFit/>
            </a:bodyPr>
            <a:lstStyle/>
            <a:p>
              <a:r>
                <a:rPr lang="en-US" sz="1200" dirty="0" smtClean="0"/>
                <a:t>4</a:t>
              </a:r>
            </a:p>
          </p:txBody>
        </p:sp>
        <p:sp>
          <p:nvSpPr>
            <p:cNvPr id="121" name="TextBox 120"/>
            <p:cNvSpPr txBox="1"/>
            <p:nvPr/>
          </p:nvSpPr>
          <p:spPr>
            <a:xfrm>
              <a:off x="3011821" y="5742801"/>
              <a:ext cx="374904" cy="276999"/>
            </a:xfrm>
            <a:prstGeom prst="rect">
              <a:avLst/>
            </a:prstGeom>
            <a:noFill/>
          </p:spPr>
          <p:txBody>
            <a:bodyPr wrap="square" rtlCol="0">
              <a:spAutoFit/>
            </a:bodyPr>
            <a:lstStyle/>
            <a:p>
              <a:r>
                <a:rPr lang="en-US" sz="1200" dirty="0" smtClean="0"/>
                <a:t>6</a:t>
              </a:r>
            </a:p>
          </p:txBody>
        </p:sp>
        <p:sp>
          <p:nvSpPr>
            <p:cNvPr id="122" name="TextBox 121"/>
            <p:cNvSpPr txBox="1"/>
            <p:nvPr/>
          </p:nvSpPr>
          <p:spPr>
            <a:xfrm>
              <a:off x="4653751" y="5742801"/>
              <a:ext cx="374904" cy="276999"/>
            </a:xfrm>
            <a:prstGeom prst="rect">
              <a:avLst/>
            </a:prstGeom>
            <a:noFill/>
          </p:spPr>
          <p:txBody>
            <a:bodyPr wrap="square" rtlCol="0">
              <a:spAutoFit/>
            </a:bodyPr>
            <a:lstStyle/>
            <a:p>
              <a:r>
                <a:rPr lang="en-US" sz="1200" dirty="0" smtClean="0"/>
                <a:t>12</a:t>
              </a:r>
            </a:p>
          </p:txBody>
        </p:sp>
        <p:sp>
          <p:nvSpPr>
            <p:cNvPr id="123" name="TextBox 122"/>
            <p:cNvSpPr txBox="1"/>
            <p:nvPr/>
          </p:nvSpPr>
          <p:spPr>
            <a:xfrm>
              <a:off x="5201061" y="5742801"/>
              <a:ext cx="374904" cy="276999"/>
            </a:xfrm>
            <a:prstGeom prst="rect">
              <a:avLst/>
            </a:prstGeom>
            <a:noFill/>
          </p:spPr>
          <p:txBody>
            <a:bodyPr wrap="square" rtlCol="0">
              <a:spAutoFit/>
            </a:bodyPr>
            <a:lstStyle/>
            <a:p>
              <a:r>
                <a:rPr lang="en-US" sz="1200" dirty="0" smtClean="0"/>
                <a:t>14</a:t>
              </a:r>
            </a:p>
          </p:txBody>
        </p:sp>
        <p:sp>
          <p:nvSpPr>
            <p:cNvPr id="124" name="TextBox 123"/>
            <p:cNvSpPr txBox="1"/>
            <p:nvPr/>
          </p:nvSpPr>
          <p:spPr>
            <a:xfrm>
              <a:off x="5748371" y="5742801"/>
              <a:ext cx="376305" cy="276999"/>
            </a:xfrm>
            <a:prstGeom prst="rect">
              <a:avLst/>
            </a:prstGeom>
            <a:noFill/>
          </p:spPr>
          <p:txBody>
            <a:bodyPr wrap="square" rtlCol="0">
              <a:spAutoFit/>
            </a:bodyPr>
            <a:lstStyle/>
            <a:p>
              <a:r>
                <a:rPr lang="en-US" sz="1200" dirty="0" smtClean="0"/>
                <a:t>16</a:t>
              </a:r>
            </a:p>
          </p:txBody>
        </p:sp>
        <p:sp>
          <p:nvSpPr>
            <p:cNvPr id="125" name="TextBox 124"/>
            <p:cNvSpPr txBox="1"/>
            <p:nvPr/>
          </p:nvSpPr>
          <p:spPr>
            <a:xfrm>
              <a:off x="6297082" y="5742801"/>
              <a:ext cx="376305" cy="276999"/>
            </a:xfrm>
            <a:prstGeom prst="rect">
              <a:avLst/>
            </a:prstGeom>
            <a:noFill/>
          </p:spPr>
          <p:txBody>
            <a:bodyPr wrap="square" rtlCol="0">
              <a:spAutoFit/>
            </a:bodyPr>
            <a:lstStyle/>
            <a:p>
              <a:r>
                <a:rPr lang="en-US" sz="1200" dirty="0" smtClean="0"/>
                <a:t>18</a:t>
              </a:r>
            </a:p>
          </p:txBody>
        </p:sp>
        <p:sp>
          <p:nvSpPr>
            <p:cNvPr id="126" name="TextBox 125"/>
            <p:cNvSpPr txBox="1"/>
            <p:nvPr/>
          </p:nvSpPr>
          <p:spPr>
            <a:xfrm>
              <a:off x="6845793" y="5742801"/>
              <a:ext cx="376305" cy="276999"/>
            </a:xfrm>
            <a:prstGeom prst="rect">
              <a:avLst/>
            </a:prstGeom>
            <a:noFill/>
          </p:spPr>
          <p:txBody>
            <a:bodyPr wrap="square" rtlCol="0">
              <a:spAutoFit/>
            </a:bodyPr>
            <a:lstStyle/>
            <a:p>
              <a:r>
                <a:rPr lang="en-US" sz="1200" dirty="0" smtClean="0"/>
                <a:t>20</a:t>
              </a:r>
            </a:p>
          </p:txBody>
        </p:sp>
        <p:sp>
          <p:nvSpPr>
            <p:cNvPr id="127" name="TextBox 126"/>
            <p:cNvSpPr txBox="1"/>
            <p:nvPr/>
          </p:nvSpPr>
          <p:spPr>
            <a:xfrm>
              <a:off x="7394507" y="5742801"/>
              <a:ext cx="376305" cy="276999"/>
            </a:xfrm>
            <a:prstGeom prst="rect">
              <a:avLst/>
            </a:prstGeom>
            <a:noFill/>
          </p:spPr>
          <p:txBody>
            <a:bodyPr wrap="square" rtlCol="0">
              <a:spAutoFit/>
            </a:bodyPr>
            <a:lstStyle/>
            <a:p>
              <a:r>
                <a:rPr lang="en-US" sz="1200" dirty="0" smtClean="0"/>
                <a:t>22</a:t>
              </a:r>
            </a:p>
          </p:txBody>
        </p:sp>
        <p:sp>
          <p:nvSpPr>
            <p:cNvPr id="128" name="TextBox 127"/>
            <p:cNvSpPr txBox="1"/>
            <p:nvPr/>
          </p:nvSpPr>
          <p:spPr>
            <a:xfrm>
              <a:off x="989012" y="4724400"/>
              <a:ext cx="533400" cy="307777"/>
            </a:xfrm>
            <a:prstGeom prst="rect">
              <a:avLst/>
            </a:prstGeom>
            <a:noFill/>
          </p:spPr>
          <p:txBody>
            <a:bodyPr wrap="square" rtlCol="0">
              <a:spAutoFit/>
            </a:bodyPr>
            <a:lstStyle/>
            <a:p>
              <a:r>
                <a:rPr lang="en-US" sz="1400" dirty="0" smtClean="0"/>
                <a:t>$30</a:t>
              </a:r>
              <a:endParaRPr lang="en-US" sz="1400" dirty="0"/>
            </a:p>
          </p:txBody>
        </p:sp>
        <p:sp>
          <p:nvSpPr>
            <p:cNvPr id="129" name="TextBox 128"/>
            <p:cNvSpPr txBox="1"/>
            <p:nvPr/>
          </p:nvSpPr>
          <p:spPr>
            <a:xfrm>
              <a:off x="989012" y="4038600"/>
              <a:ext cx="533400" cy="307777"/>
            </a:xfrm>
            <a:prstGeom prst="rect">
              <a:avLst/>
            </a:prstGeom>
            <a:noFill/>
          </p:spPr>
          <p:txBody>
            <a:bodyPr wrap="square" rtlCol="0">
              <a:spAutoFit/>
            </a:bodyPr>
            <a:lstStyle/>
            <a:p>
              <a:r>
                <a:rPr lang="en-US" sz="1400" dirty="0" smtClean="0"/>
                <a:t>$50</a:t>
              </a:r>
              <a:endParaRPr lang="en-US" sz="1400" dirty="0"/>
            </a:p>
          </p:txBody>
        </p:sp>
        <p:sp>
          <p:nvSpPr>
            <p:cNvPr id="130" name="TextBox 129"/>
            <p:cNvSpPr txBox="1"/>
            <p:nvPr/>
          </p:nvSpPr>
          <p:spPr>
            <a:xfrm>
              <a:off x="989012" y="5102423"/>
              <a:ext cx="533400" cy="307777"/>
            </a:xfrm>
            <a:prstGeom prst="rect">
              <a:avLst/>
            </a:prstGeom>
            <a:noFill/>
          </p:spPr>
          <p:txBody>
            <a:bodyPr wrap="square" rtlCol="0">
              <a:spAutoFit/>
            </a:bodyPr>
            <a:lstStyle/>
            <a:p>
              <a:r>
                <a:rPr lang="en-US" sz="1400" dirty="0" smtClean="0"/>
                <a:t>$20</a:t>
              </a:r>
              <a:endParaRPr lang="en-US" sz="1400" dirty="0"/>
            </a:p>
          </p:txBody>
        </p:sp>
        <p:sp>
          <p:nvSpPr>
            <p:cNvPr id="131" name="TextBox 130"/>
            <p:cNvSpPr txBox="1"/>
            <p:nvPr/>
          </p:nvSpPr>
          <p:spPr>
            <a:xfrm>
              <a:off x="989012" y="4383025"/>
              <a:ext cx="533400" cy="307777"/>
            </a:xfrm>
            <a:prstGeom prst="rect">
              <a:avLst/>
            </a:prstGeom>
            <a:noFill/>
          </p:spPr>
          <p:txBody>
            <a:bodyPr wrap="square" rtlCol="0">
              <a:spAutoFit/>
            </a:bodyPr>
            <a:lstStyle/>
            <a:p>
              <a:r>
                <a:rPr lang="en-US" sz="1400" dirty="0" smtClean="0"/>
                <a:t>$40</a:t>
              </a:r>
              <a:endParaRPr lang="en-US" sz="1400" dirty="0"/>
            </a:p>
          </p:txBody>
        </p:sp>
        <p:sp>
          <p:nvSpPr>
            <p:cNvPr id="132" name="Rectangle 131"/>
            <p:cNvSpPr/>
            <p:nvPr/>
          </p:nvSpPr>
          <p:spPr>
            <a:xfrm>
              <a:off x="8380412" y="4451710"/>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Box 132"/>
            <p:cNvSpPr txBox="1"/>
            <p:nvPr/>
          </p:nvSpPr>
          <p:spPr>
            <a:xfrm>
              <a:off x="9294812" y="4350603"/>
              <a:ext cx="2362200" cy="830997"/>
            </a:xfrm>
            <a:prstGeom prst="rect">
              <a:avLst/>
            </a:prstGeom>
            <a:noFill/>
          </p:spPr>
          <p:txBody>
            <a:bodyPr wrap="square" rtlCol="0">
              <a:spAutoFit/>
            </a:bodyPr>
            <a:lstStyle/>
            <a:p>
              <a:r>
                <a:rPr lang="en-US" sz="1200" dirty="0" smtClean="0"/>
                <a:t>RT </a:t>
              </a:r>
              <a:r>
                <a:rPr lang="en-US" sz="1200" dirty="0"/>
                <a:t>Commitment </a:t>
              </a:r>
              <a:endParaRPr lang="en-US" sz="1200" dirty="0" smtClean="0"/>
            </a:p>
            <a:p>
              <a:r>
                <a:rPr lang="en-US" sz="1200" dirty="0" smtClean="0"/>
                <a:t>(</a:t>
              </a:r>
              <a:r>
                <a:rPr lang="en-US" sz="1200" dirty="0"/>
                <a:t>commitment decision made @ 5:00</a:t>
              </a:r>
              <a:r>
                <a:rPr lang="en-US" sz="1200" dirty="0" smtClean="0"/>
                <a:t>) – used for make whole</a:t>
              </a:r>
              <a:endParaRPr lang="en-US" sz="1200" dirty="0"/>
            </a:p>
            <a:p>
              <a:endParaRPr lang="en-US" sz="1200" dirty="0"/>
            </a:p>
          </p:txBody>
        </p:sp>
        <p:cxnSp>
          <p:nvCxnSpPr>
            <p:cNvPr id="134" name="Straight Connector 133"/>
            <p:cNvCxnSpPr/>
            <p:nvPr/>
          </p:nvCxnSpPr>
          <p:spPr>
            <a:xfrm>
              <a:off x="8471242" y="51009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35" name="TextBox 134"/>
            <p:cNvSpPr txBox="1"/>
            <p:nvPr/>
          </p:nvSpPr>
          <p:spPr>
            <a:xfrm>
              <a:off x="9309442" y="4948535"/>
              <a:ext cx="2362200" cy="461665"/>
            </a:xfrm>
            <a:prstGeom prst="rect">
              <a:avLst/>
            </a:prstGeom>
            <a:noFill/>
          </p:spPr>
          <p:txBody>
            <a:bodyPr wrap="square" rtlCol="0">
              <a:spAutoFit/>
            </a:bodyPr>
            <a:lstStyle/>
            <a:p>
              <a:r>
                <a:rPr lang="en-US" sz="1200" dirty="0" smtClean="0"/>
                <a:t>Cost schedule update submitted in RT @ 8:11</a:t>
              </a:r>
              <a:endParaRPr lang="en-US" sz="1200" dirty="0"/>
            </a:p>
          </p:txBody>
        </p:sp>
        <p:sp>
          <p:nvSpPr>
            <p:cNvPr id="136" name="L-Shape 135"/>
            <p:cNvSpPr/>
            <p:nvPr/>
          </p:nvSpPr>
          <p:spPr>
            <a:xfrm flipH="1">
              <a:off x="4293891" y="4192488"/>
              <a:ext cx="3705519" cy="1550311"/>
            </a:xfrm>
            <a:prstGeom prst="corner">
              <a:avLst>
                <a:gd name="adj1" fmla="val 32729"/>
                <a:gd name="adj2" fmla="val 41778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37" name="L-Shape 136"/>
            <p:cNvSpPr/>
            <p:nvPr/>
          </p:nvSpPr>
          <p:spPr>
            <a:xfrm flipH="1">
              <a:off x="1522412" y="4599801"/>
              <a:ext cx="6477000" cy="1142999"/>
            </a:xfrm>
            <a:prstGeom prst="corner">
              <a:avLst>
                <a:gd name="adj1" fmla="val 44240"/>
                <a:gd name="adj2" fmla="val 32457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Isosceles Triangle 137"/>
            <p:cNvSpPr/>
            <p:nvPr/>
          </p:nvSpPr>
          <p:spPr>
            <a:xfrm>
              <a:off x="2808287" y="5867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39" name="L-Shape 138"/>
            <p:cNvSpPr/>
            <p:nvPr/>
          </p:nvSpPr>
          <p:spPr>
            <a:xfrm flipH="1">
              <a:off x="3122611" y="4618851"/>
              <a:ext cx="2265901" cy="1106424"/>
            </a:xfrm>
            <a:prstGeom prst="corner">
              <a:avLst>
                <a:gd name="adj1" fmla="val 43088"/>
                <a:gd name="adj2" fmla="val 96571"/>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8418512" y="5562600"/>
              <a:ext cx="914400" cy="152400"/>
            </a:xfrm>
            <a:prstGeom prst="rect">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p:cNvSpPr txBox="1"/>
            <p:nvPr/>
          </p:nvSpPr>
          <p:spPr>
            <a:xfrm>
              <a:off x="3579812" y="57544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gr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1552028"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Not Committed</a:t>
            </a:r>
            <a:endParaRPr lang="en-US" sz="1400" dirty="0"/>
          </a:p>
        </p:txBody>
      </p:sp>
      <p:sp>
        <p:nvSpPr>
          <p:cNvPr id="48" name="TextBox 47"/>
          <p:cNvSpPr txBox="1"/>
          <p:nvPr/>
        </p:nvSpPr>
        <p:spPr>
          <a:xfrm>
            <a:off x="2026639" y="4740533"/>
            <a:ext cx="2241255" cy="307777"/>
          </a:xfrm>
          <a:prstGeom prst="rect">
            <a:avLst/>
          </a:prstGeom>
          <a:noFill/>
        </p:spPr>
        <p:txBody>
          <a:bodyPr wrap="none" rtlCol="0">
            <a:spAutoFit/>
          </a:bodyPr>
          <a:lstStyle/>
          <a:p>
            <a:r>
              <a:rPr lang="en-US" sz="1400" dirty="0" smtClean="0"/>
              <a:t>Offer Used for Balancing:</a:t>
            </a:r>
            <a:endParaRPr lang="en-US" sz="1400" dirty="0"/>
          </a:p>
        </p:txBody>
      </p:sp>
      <p:sp>
        <p:nvSpPr>
          <p:cNvPr id="49" name="TextBox 48"/>
          <p:cNvSpPr txBox="1"/>
          <p:nvPr/>
        </p:nvSpPr>
        <p:spPr>
          <a:xfrm>
            <a:off x="2215905" y="5045333"/>
            <a:ext cx="4757153"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6 - 10 the offer used is $</a:t>
            </a:r>
            <a:r>
              <a:rPr lang="en-US" sz="1400" dirty="0" smtClean="0"/>
              <a:t>20 (segment 1)</a:t>
            </a:r>
            <a:endParaRPr lang="en-US" sz="1400" dirty="0"/>
          </a:p>
        </p:txBody>
      </p:sp>
      <p:sp>
        <p:nvSpPr>
          <p:cNvPr id="50" name="TextBox 49"/>
          <p:cNvSpPr txBox="1"/>
          <p:nvPr/>
        </p:nvSpPr>
        <p:spPr>
          <a:xfrm>
            <a:off x="2215904" y="5331023"/>
            <a:ext cx="5326308"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14 the offer used is $</a:t>
            </a:r>
            <a:r>
              <a:rPr lang="en-US" sz="1400" dirty="0" smtClean="0"/>
              <a:t>40 (segment 1)</a:t>
            </a:r>
            <a:endParaRPr lang="en-US" sz="1400" dirty="0"/>
          </a:p>
        </p:txBody>
      </p:sp>
      <p:sp>
        <p:nvSpPr>
          <p:cNvPr id="52" name="TextBox 51"/>
          <p:cNvSpPr txBox="1"/>
          <p:nvPr/>
        </p:nvSpPr>
        <p:spPr>
          <a:xfrm>
            <a:off x="2215903" y="5635823"/>
            <a:ext cx="76504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If the resource was extended past HB 14, then the offer used is $</a:t>
            </a:r>
            <a:r>
              <a:rPr lang="en-US" sz="1400" dirty="0" smtClean="0"/>
              <a:t>50 (segment 2)</a:t>
            </a:r>
            <a:endParaRPr lang="en-US" sz="1400" dirty="0"/>
          </a:p>
        </p:txBody>
      </p:sp>
      <p:sp>
        <p:nvSpPr>
          <p:cNvPr id="19" name="Rectangle 18"/>
          <p:cNvSpPr/>
          <p:nvPr/>
        </p:nvSpPr>
        <p:spPr>
          <a:xfrm>
            <a:off x="2513011" y="2894111"/>
            <a:ext cx="1171282" cy="4632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684293" y="2237601"/>
            <a:ext cx="1112613" cy="11193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609600" y="152399"/>
            <a:ext cx="10969625" cy="962055"/>
          </a:xfrm>
        </p:spPr>
        <p:txBody>
          <a:bodyPr/>
          <a:lstStyle/>
          <a:p>
            <a:r>
              <a:rPr lang="en-US" dirty="0"/>
              <a:t>Example 3: Committed on Cost in RT (for min run) – </a:t>
            </a:r>
            <a:br>
              <a:rPr lang="en-US" dirty="0"/>
            </a:br>
            <a:r>
              <a:rPr lang="en-US" dirty="0"/>
              <a:t>Increase to offer during committed and uncommitted hours</a:t>
            </a:r>
            <a:br>
              <a:rPr lang="en-US" dirty="0"/>
            </a:br>
            <a:endParaRPr lang="en-US" dirty="0"/>
          </a:p>
        </p:txBody>
      </p:sp>
      <p:sp>
        <p:nvSpPr>
          <p:cNvPr id="2" name="Rectangle 1"/>
          <p:cNvSpPr/>
          <p:nvPr/>
        </p:nvSpPr>
        <p:spPr>
          <a:xfrm>
            <a:off x="4796906" y="1830287"/>
            <a:ext cx="2592904" cy="15449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1522412" y="914400"/>
            <a:ext cx="9448800" cy="646331"/>
          </a:xfrm>
          <a:prstGeom prst="rect">
            <a:avLst/>
          </a:prstGeom>
          <a:noFill/>
        </p:spPr>
        <p:txBody>
          <a:bodyPr wrap="square" rtlCol="0">
            <a:spAutoFit/>
          </a:bodyPr>
          <a:lstStyle/>
          <a:p>
            <a:r>
              <a:rPr lang="en-US" sz="1600" dirty="0"/>
              <a:t>Unit has a min run time of 8 hours.  Assume cost increases for hours 10 and beyond subsequent to DA offer submission and offer was not updated prior to RT commitment</a:t>
            </a:r>
            <a:r>
              <a:rPr lang="en-US" sz="2000" dirty="0"/>
              <a:t>.</a:t>
            </a:r>
          </a:p>
        </p:txBody>
      </p:sp>
    </p:spTree>
    <p:extLst>
      <p:ext uri="{BB962C8B-B14F-4D97-AF65-F5344CB8AC3E}">
        <p14:creationId xmlns:p14="http://schemas.microsoft.com/office/powerpoint/2010/main" val="3619279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mph" presetSubtype="2" fill="hold" nodeType="withEffect">
                                  <p:stCondLst>
                                    <p:cond delay="0"/>
                                  </p:stCondLst>
                                  <p:childTnLst>
                                    <p:animClr clrSpc="rgb" dir="cw">
                                      <p:cBhvr>
                                        <p:cTn id="12" dur="2000" fill="hold"/>
                                        <p:tgtEl>
                                          <p:spTgt spid="14"/>
                                        </p:tgtEl>
                                        <p:attrNameLst>
                                          <p:attrName>fillcolor</p:attrName>
                                        </p:attrNameLst>
                                      </p:cBhvr>
                                      <p:to>
                                        <a:schemeClr val="accent2"/>
                                      </p:to>
                                    </p:animClr>
                                    <p:set>
                                      <p:cBhvr>
                                        <p:cTn id="13" dur="2000" fill="hold"/>
                                        <p:tgtEl>
                                          <p:spTgt spid="14"/>
                                        </p:tgtEl>
                                        <p:attrNameLst>
                                          <p:attrName>fill.type</p:attrName>
                                        </p:attrNameLst>
                                      </p:cBhvr>
                                      <p:to>
                                        <p:strVal val="solid"/>
                                      </p:to>
                                    </p:set>
                                    <p:set>
                                      <p:cBhvr>
                                        <p:cTn id="14" dur="2000" fill="hold"/>
                                        <p:tgtEl>
                                          <p:spTgt spid="14"/>
                                        </p:tgtEl>
                                        <p:attrNameLst>
                                          <p:attrName>fill.on</p:attrName>
                                        </p:attrNameLst>
                                      </p:cBhvr>
                                      <p:to>
                                        <p:strVal val="true"/>
                                      </p:to>
                                    </p:set>
                                  </p:childTnLst>
                                </p:cTn>
                              </p:par>
                              <p:par>
                                <p:cTn id="15" presetID="1" presetClass="emph" presetSubtype="1" nodeType="withEffect">
                                  <p:stCondLst>
                                    <p:cond delay="0"/>
                                  </p:stCondLst>
                                  <p:childTnLst>
                                    <p:set>
                                      <p:cBhvr>
                                        <p:cTn id="16" dur="indefinite"/>
                                        <p:tgtEl>
                                          <p:spTgt spid="14"/>
                                        </p:tgtEl>
                                        <p:attrNameLst>
                                          <p:attrName>fillcolor</p:attrName>
                                        </p:attrNameLst>
                                      </p:cBhvr>
                                      <p:to>
                                        <p:clrVal>
                                          <a:schemeClr val="bg1"/>
                                        </p:clrVal>
                                      </p:to>
                                    </p:set>
                                    <p:set>
                                      <p:cBhvr>
                                        <p:cTn id="17" dur="indefinite"/>
                                        <p:tgtEl>
                                          <p:spTgt spid="14"/>
                                        </p:tgtEl>
                                        <p:attrNameLst>
                                          <p:attrName>fill.type</p:attrName>
                                        </p:attrNameLst>
                                      </p:cBhvr>
                                      <p:to>
                                        <p:strVal val="solid"/>
                                      </p:to>
                                    </p:set>
                                    <p:set>
                                      <p:cBhvr>
                                        <p:cTn id="18" dur="indefinite"/>
                                        <p:tgtEl>
                                          <p:spTgt spid="14"/>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27" presetClass="emph" presetSubtype="0" fill="remove" grpId="2" nodeType="withEffect">
                                  <p:stCondLst>
                                    <p:cond delay="0"/>
                                  </p:stCondLst>
                                  <p:childTnLst>
                                    <p:animClr clrSpc="rgb" dir="cw">
                                      <p:cBhvr override="childStyle">
                                        <p:cTn id="30" dur="1000" autoRev="1" fill="remove"/>
                                        <p:tgtEl>
                                          <p:spTgt spid="19"/>
                                        </p:tgtEl>
                                        <p:attrNameLst>
                                          <p:attrName>style.color</p:attrName>
                                        </p:attrNameLst>
                                      </p:cBhvr>
                                      <p:to>
                                        <a:schemeClr val="accent2"/>
                                      </p:to>
                                    </p:animClr>
                                    <p:animClr clrSpc="rgb" dir="cw">
                                      <p:cBhvr>
                                        <p:cTn id="31" dur="1000" autoRev="1" fill="remove"/>
                                        <p:tgtEl>
                                          <p:spTgt spid="19"/>
                                        </p:tgtEl>
                                        <p:attrNameLst>
                                          <p:attrName>fillcolor</p:attrName>
                                        </p:attrNameLst>
                                      </p:cBhvr>
                                      <p:to>
                                        <a:schemeClr val="accent2"/>
                                      </p:to>
                                    </p:animClr>
                                    <p:set>
                                      <p:cBhvr>
                                        <p:cTn id="32" dur="1000" autoRev="1" fill="remove"/>
                                        <p:tgtEl>
                                          <p:spTgt spid="19"/>
                                        </p:tgtEl>
                                        <p:attrNameLst>
                                          <p:attrName>fill.type</p:attrName>
                                        </p:attrNameLst>
                                      </p:cBhvr>
                                      <p:to>
                                        <p:strVal val="solid"/>
                                      </p:to>
                                    </p:set>
                                    <p:set>
                                      <p:cBhvr>
                                        <p:cTn id="33" dur="1000" autoRev="1" fill="remove"/>
                                        <p:tgtEl>
                                          <p:spTgt spid="19"/>
                                        </p:tgtEl>
                                        <p:attrNameLst>
                                          <p:attrName>fill.on</p:attrName>
                                        </p:attrNameLst>
                                      </p:cBhvr>
                                      <p:to>
                                        <p:strVal val="true"/>
                                      </p:to>
                                    </p:set>
                                  </p:childTnLst>
                                </p:cTn>
                              </p:par>
                              <p:par>
                                <p:cTn id="34" presetID="1" presetClass="emph" presetSubtype="2" fill="hold" nodeType="withEffect">
                                  <p:stCondLst>
                                    <p:cond delay="0"/>
                                  </p:stCondLst>
                                  <p:childTnLst>
                                    <p:animClr clrSpc="rgb" dir="cw">
                                      <p:cBhvr>
                                        <p:cTn id="35" dur="2000" fill="hold"/>
                                        <p:tgtEl>
                                          <p:spTgt spid="49"/>
                                        </p:tgtEl>
                                        <p:attrNameLst>
                                          <p:attrName>fillcolor</p:attrName>
                                        </p:attrNameLst>
                                      </p:cBhvr>
                                      <p:to>
                                        <a:schemeClr val="accent2"/>
                                      </p:to>
                                    </p:animClr>
                                    <p:set>
                                      <p:cBhvr>
                                        <p:cTn id="36" dur="2000" fill="hold"/>
                                        <p:tgtEl>
                                          <p:spTgt spid="49"/>
                                        </p:tgtEl>
                                        <p:attrNameLst>
                                          <p:attrName>fill.type</p:attrName>
                                        </p:attrNameLst>
                                      </p:cBhvr>
                                      <p:to>
                                        <p:strVal val="solid"/>
                                      </p:to>
                                    </p:set>
                                    <p:set>
                                      <p:cBhvr>
                                        <p:cTn id="37" dur="2000" fill="hold"/>
                                        <p:tgtEl>
                                          <p:spTgt spid="49"/>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0"/>
                                        </p:tgtEl>
                                        <p:attrNameLst>
                                          <p:attrName>style.visibility</p:attrName>
                                        </p:attrNameLst>
                                      </p:cBhvr>
                                      <p:to>
                                        <p:strVal val="visible"/>
                                      </p:to>
                                    </p:set>
                                  </p:childTnLst>
                                </p:cTn>
                              </p:par>
                              <p:par>
                                <p:cTn id="42" presetID="1" presetClass="exit"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hidden"/>
                                      </p:to>
                                    </p:set>
                                  </p:childTnLst>
                                </p:cTn>
                              </p:par>
                              <p:par>
                                <p:cTn id="44" presetID="1"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childTnLst>
                                </p:cTn>
                              </p:par>
                              <p:par>
                                <p:cTn id="46"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47" dur="1000" autoRev="1" fill="remove"/>
                                        <p:tgtEl>
                                          <p:spTgt spid="20"/>
                                        </p:tgtEl>
                                        <p:attrNameLst>
                                          <p:attrName>style.color</p:attrName>
                                        </p:attrNameLst>
                                      </p:cBhvr>
                                      <p:to>
                                        <a:schemeClr val="accent2"/>
                                      </p:to>
                                    </p:animClr>
                                    <p:animClr clrSpc="rgb" dir="cw">
                                      <p:cBhvr>
                                        <p:cTn id="48" dur="1000" autoRev="1" fill="remove"/>
                                        <p:tgtEl>
                                          <p:spTgt spid="20"/>
                                        </p:tgtEl>
                                        <p:attrNameLst>
                                          <p:attrName>fillcolor</p:attrName>
                                        </p:attrNameLst>
                                      </p:cBhvr>
                                      <p:to>
                                        <a:schemeClr val="accent2"/>
                                      </p:to>
                                    </p:animClr>
                                    <p:set>
                                      <p:cBhvr>
                                        <p:cTn id="49" dur="1000" autoRev="1" fill="remove"/>
                                        <p:tgtEl>
                                          <p:spTgt spid="20"/>
                                        </p:tgtEl>
                                        <p:attrNameLst>
                                          <p:attrName>fill.type</p:attrName>
                                        </p:attrNameLst>
                                      </p:cBhvr>
                                      <p:to>
                                        <p:strVal val="solid"/>
                                      </p:to>
                                    </p:set>
                                    <p:set>
                                      <p:cBhvr>
                                        <p:cTn id="50" dur="1000" autoRev="1" fill="remove"/>
                                        <p:tgtEl>
                                          <p:spTgt spid="20"/>
                                        </p:tgtEl>
                                        <p:attrNameLst>
                                          <p:attrName>fill.on</p:attrName>
                                        </p:attrNameLst>
                                      </p:cBhvr>
                                      <p:to>
                                        <p:strVal val="true"/>
                                      </p:to>
                                    </p:set>
                                  </p:childTnLst>
                                </p:cTn>
                              </p:par>
                              <p:par>
                                <p:cTn id="51" presetID="1" presetClass="emph" presetSubtype="2" fill="hold" nodeType="withEffect">
                                  <p:stCondLst>
                                    <p:cond delay="0"/>
                                  </p:stCondLst>
                                  <p:childTnLst>
                                    <p:animClr clrSpc="rgb" dir="cw">
                                      <p:cBhvr>
                                        <p:cTn id="52" dur="500" fill="hold"/>
                                        <p:tgtEl>
                                          <p:spTgt spid="49"/>
                                        </p:tgtEl>
                                        <p:attrNameLst>
                                          <p:attrName>fillcolor</p:attrName>
                                        </p:attrNameLst>
                                      </p:cBhvr>
                                      <p:to>
                                        <a:schemeClr val="bg1"/>
                                      </p:to>
                                    </p:animClr>
                                    <p:set>
                                      <p:cBhvr>
                                        <p:cTn id="53" dur="500" fill="hold"/>
                                        <p:tgtEl>
                                          <p:spTgt spid="49"/>
                                        </p:tgtEl>
                                        <p:attrNameLst>
                                          <p:attrName>fill.type</p:attrName>
                                        </p:attrNameLst>
                                      </p:cBhvr>
                                      <p:to>
                                        <p:strVal val="solid"/>
                                      </p:to>
                                    </p:set>
                                    <p:set>
                                      <p:cBhvr>
                                        <p:cTn id="54" dur="500" fill="hold"/>
                                        <p:tgtEl>
                                          <p:spTgt spid="49"/>
                                        </p:tgtEl>
                                        <p:attrNameLst>
                                          <p:attrName>fill.on</p:attrName>
                                        </p:attrNameLst>
                                      </p:cBhvr>
                                      <p:to>
                                        <p:strVal val="true"/>
                                      </p:to>
                                    </p:set>
                                  </p:childTnLst>
                                </p:cTn>
                              </p:par>
                              <p:par>
                                <p:cTn id="55" presetID="1" presetClass="emph" presetSubtype="2" fill="hold" nodeType="withEffect">
                                  <p:stCondLst>
                                    <p:cond delay="0"/>
                                  </p:stCondLst>
                                  <p:childTnLst>
                                    <p:animClr clrSpc="rgb" dir="cw">
                                      <p:cBhvr>
                                        <p:cTn id="56" dur="2000" fill="hold"/>
                                        <p:tgtEl>
                                          <p:spTgt spid="50"/>
                                        </p:tgtEl>
                                        <p:attrNameLst>
                                          <p:attrName>fillcolor</p:attrName>
                                        </p:attrNameLst>
                                      </p:cBhvr>
                                      <p:to>
                                        <a:schemeClr val="accent2"/>
                                      </p:to>
                                    </p:animClr>
                                    <p:set>
                                      <p:cBhvr>
                                        <p:cTn id="57" dur="2000" fill="hold"/>
                                        <p:tgtEl>
                                          <p:spTgt spid="50"/>
                                        </p:tgtEl>
                                        <p:attrNameLst>
                                          <p:attrName>fill.type</p:attrName>
                                        </p:attrNameLst>
                                      </p:cBhvr>
                                      <p:to>
                                        <p:strVal val="solid"/>
                                      </p:to>
                                    </p:set>
                                    <p:set>
                                      <p:cBhvr>
                                        <p:cTn id="58" dur="2000" fill="hold"/>
                                        <p:tgtEl>
                                          <p:spTgt spid="50"/>
                                        </p:tgtEl>
                                        <p:attrNameLst>
                                          <p:attrName>fill.on</p:attrName>
                                        </p:attrNameLst>
                                      </p:cBhvr>
                                      <p:to>
                                        <p:strVal val="tru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par>
                                <p:cTn id="63" presetID="1" presetClass="exit" presetSubtype="0" fill="hold" grpId="1" nodeType="withEffect">
                                  <p:stCondLst>
                                    <p:cond delay="0"/>
                                  </p:stCondLst>
                                  <p:childTnLst>
                                    <p:set>
                                      <p:cBhvr>
                                        <p:cTn id="64" dur="1" fill="hold">
                                          <p:stCondLst>
                                            <p:cond delay="0"/>
                                          </p:stCondLst>
                                        </p:cTn>
                                        <p:tgtEl>
                                          <p:spTgt spid="20"/>
                                        </p:tgtEl>
                                        <p:attrNameLst>
                                          <p:attrName>style.visibility</p:attrName>
                                        </p:attrNameLst>
                                      </p:cBhvr>
                                      <p:to>
                                        <p:strVal val="hidden"/>
                                      </p:to>
                                    </p:set>
                                  </p:childTnLst>
                                </p:cTn>
                              </p:par>
                              <p:par>
                                <p:cTn id="65" presetID="1" presetClass="emph" presetSubtype="2" fill="hold" nodeType="withEffect">
                                  <p:stCondLst>
                                    <p:cond delay="0"/>
                                  </p:stCondLst>
                                  <p:childTnLst>
                                    <p:animClr clrSpc="rgb" dir="cw">
                                      <p:cBhvr>
                                        <p:cTn id="66" dur="500" fill="hold"/>
                                        <p:tgtEl>
                                          <p:spTgt spid="50"/>
                                        </p:tgtEl>
                                        <p:attrNameLst>
                                          <p:attrName>fillcolor</p:attrName>
                                        </p:attrNameLst>
                                      </p:cBhvr>
                                      <p:to>
                                        <a:schemeClr val="bg1"/>
                                      </p:to>
                                    </p:animClr>
                                    <p:set>
                                      <p:cBhvr>
                                        <p:cTn id="67" dur="500" fill="hold"/>
                                        <p:tgtEl>
                                          <p:spTgt spid="50"/>
                                        </p:tgtEl>
                                        <p:attrNameLst>
                                          <p:attrName>fill.type</p:attrName>
                                        </p:attrNameLst>
                                      </p:cBhvr>
                                      <p:to>
                                        <p:strVal val="solid"/>
                                      </p:to>
                                    </p:set>
                                    <p:set>
                                      <p:cBhvr>
                                        <p:cTn id="68" dur="500" fill="hold"/>
                                        <p:tgtEl>
                                          <p:spTgt spid="50"/>
                                        </p:tgtEl>
                                        <p:attrNameLst>
                                          <p:attrName>fill.on</p:attrName>
                                        </p:attrNameLst>
                                      </p:cBhvr>
                                      <p:to>
                                        <p:strVal val="true"/>
                                      </p:to>
                                    </p:set>
                                  </p:childTnLst>
                                </p:cTn>
                              </p:par>
                              <p:par>
                                <p:cTn id="69" presetID="1" presetClass="emph" presetSubtype="2" fill="hold" nodeType="withEffect">
                                  <p:stCondLst>
                                    <p:cond delay="0"/>
                                  </p:stCondLst>
                                  <p:childTnLst>
                                    <p:animClr clrSpc="rgb" dir="cw">
                                      <p:cBhvr>
                                        <p:cTn id="70" dur="2000" fill="hold"/>
                                        <p:tgtEl>
                                          <p:spTgt spid="52"/>
                                        </p:tgtEl>
                                        <p:attrNameLst>
                                          <p:attrName>fillcolor</p:attrName>
                                        </p:attrNameLst>
                                      </p:cBhvr>
                                      <p:to>
                                        <a:schemeClr val="accent2"/>
                                      </p:to>
                                    </p:animClr>
                                    <p:set>
                                      <p:cBhvr>
                                        <p:cTn id="71" dur="2000" fill="hold"/>
                                        <p:tgtEl>
                                          <p:spTgt spid="52"/>
                                        </p:tgtEl>
                                        <p:attrNameLst>
                                          <p:attrName>fill.type</p:attrName>
                                        </p:attrNameLst>
                                      </p:cBhvr>
                                      <p:to>
                                        <p:strVal val="solid"/>
                                      </p:to>
                                    </p:set>
                                    <p:set>
                                      <p:cBhvr>
                                        <p:cTn id="72" dur="2000" fill="hold"/>
                                        <p:tgtEl>
                                          <p:spTgt spid="52"/>
                                        </p:tgtEl>
                                        <p:attrNameLst>
                                          <p:attrName>fill.on</p:attrName>
                                        </p:attrNameLst>
                                      </p:cBhvr>
                                      <p:to>
                                        <p:strVal val="true"/>
                                      </p:to>
                                    </p:set>
                                  </p:childTnLst>
                                </p:cTn>
                              </p:par>
                              <p:par>
                                <p:cTn id="73" presetID="1" presetClass="entr" presetSubtype="0" fill="hold" grpId="0" nodeType="withEffect">
                                  <p:stCondLst>
                                    <p:cond delay="0"/>
                                  </p:stCondLst>
                                  <p:childTnLst>
                                    <p:set>
                                      <p:cBhvr>
                                        <p:cTn id="74" dur="1" fill="hold">
                                          <p:stCondLst>
                                            <p:cond delay="0"/>
                                          </p:stCondLst>
                                        </p:cTn>
                                        <p:tgtEl>
                                          <p:spTgt spid="2"/>
                                        </p:tgtEl>
                                        <p:attrNameLst>
                                          <p:attrName>style.visibility</p:attrName>
                                        </p:attrNameLst>
                                      </p:cBhvr>
                                      <p:to>
                                        <p:strVal val="visible"/>
                                      </p:to>
                                    </p:set>
                                  </p:childTnLst>
                                </p:cTn>
                              </p:par>
                              <p:par>
                                <p:cTn id="75"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76" dur="1000" autoRev="1" fill="remove"/>
                                        <p:tgtEl>
                                          <p:spTgt spid="2"/>
                                        </p:tgtEl>
                                        <p:attrNameLst>
                                          <p:attrName>style.color</p:attrName>
                                        </p:attrNameLst>
                                      </p:cBhvr>
                                      <p:to>
                                        <a:schemeClr val="accent2"/>
                                      </p:to>
                                    </p:animClr>
                                    <p:animClr clrSpc="rgb" dir="cw">
                                      <p:cBhvr>
                                        <p:cTn id="77" dur="1000" autoRev="1" fill="remove"/>
                                        <p:tgtEl>
                                          <p:spTgt spid="2"/>
                                        </p:tgtEl>
                                        <p:attrNameLst>
                                          <p:attrName>fillcolor</p:attrName>
                                        </p:attrNameLst>
                                      </p:cBhvr>
                                      <p:to>
                                        <a:schemeClr val="accent2"/>
                                      </p:to>
                                    </p:animClr>
                                    <p:set>
                                      <p:cBhvr>
                                        <p:cTn id="78" dur="1000" autoRev="1" fill="remove"/>
                                        <p:tgtEl>
                                          <p:spTgt spid="2"/>
                                        </p:tgtEl>
                                        <p:attrNameLst>
                                          <p:attrName>fill.type</p:attrName>
                                        </p:attrNameLst>
                                      </p:cBhvr>
                                      <p:to>
                                        <p:strVal val="solid"/>
                                      </p:to>
                                    </p:set>
                                    <p:set>
                                      <p:cBhvr>
                                        <p:cTn id="79" dur="1000" autoRev="1" fill="remove"/>
                                        <p:tgtEl>
                                          <p:spTgt spid="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1" presetClass="emph" presetSubtype="2" fill="hold" nodeType="clickEffect">
                                  <p:stCondLst>
                                    <p:cond delay="0"/>
                                  </p:stCondLst>
                                  <p:childTnLst>
                                    <p:animClr clrSpc="rgb" dir="cw">
                                      <p:cBhvr>
                                        <p:cTn id="83" dur="500" fill="hold"/>
                                        <p:tgtEl>
                                          <p:spTgt spid="52"/>
                                        </p:tgtEl>
                                        <p:attrNameLst>
                                          <p:attrName>fillcolor</p:attrName>
                                        </p:attrNameLst>
                                      </p:cBhvr>
                                      <p:to>
                                        <a:schemeClr val="bg1"/>
                                      </p:to>
                                    </p:animClr>
                                    <p:set>
                                      <p:cBhvr>
                                        <p:cTn id="84" dur="500" fill="hold"/>
                                        <p:tgtEl>
                                          <p:spTgt spid="52"/>
                                        </p:tgtEl>
                                        <p:attrNameLst>
                                          <p:attrName>fill.type</p:attrName>
                                        </p:attrNameLst>
                                      </p:cBhvr>
                                      <p:to>
                                        <p:strVal val="solid"/>
                                      </p:to>
                                    </p:set>
                                    <p:set>
                                      <p:cBhvr>
                                        <p:cTn id="85" dur="500" fill="hold"/>
                                        <p:tgtEl>
                                          <p:spTgt spid="52"/>
                                        </p:tgtEl>
                                        <p:attrNameLst>
                                          <p:attrName>fill.on</p:attrName>
                                        </p:attrNameLst>
                                      </p:cBhvr>
                                      <p:to>
                                        <p:strVal val="true"/>
                                      </p:to>
                                    </p:set>
                                  </p:childTnLst>
                                </p:cTn>
                              </p:par>
                              <p:par>
                                <p:cTn id="86" presetID="1" presetClass="exit" presetSubtype="0" fill="hold" grpId="2" nodeType="withEffect">
                                  <p:stCondLst>
                                    <p:cond delay="0"/>
                                  </p:stCondLst>
                                  <p:childTnLst>
                                    <p:set>
                                      <p:cBhvr>
                                        <p:cTn id="87"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48" grpId="0"/>
      <p:bldP spid="49" grpId="0"/>
      <p:bldP spid="50" grpId="0"/>
      <p:bldP spid="52" grpId="0"/>
      <p:bldP spid="19" grpId="0" animBg="1"/>
      <p:bldP spid="19" grpId="1" animBg="1"/>
      <p:bldP spid="19" grpId="2" animBg="1"/>
      <p:bldP spid="20" grpId="0" animBg="1"/>
      <p:bldP spid="20" grpId="1" animBg="1"/>
      <p:bldP spid="20" grpId="2" animBg="1"/>
      <p:bldP spid="2" grpId="0" animBg="1"/>
      <p:bldP spid="2" grpId="1" animBg="1"/>
      <p:bldP spid="2" grpId="2"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4a: Committed on Price in RT (for min run) –</a:t>
            </a:r>
            <a:br>
              <a:rPr lang="en-US" dirty="0" smtClean="0"/>
            </a:br>
            <a:r>
              <a:rPr lang="en-US" dirty="0" smtClean="0"/>
              <a:t> Increase to offer for uncommitted hours</a:t>
            </a:r>
            <a:endParaRPr lang="en-US"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6" name="L-Shape 5"/>
          <p:cNvSpPr/>
          <p:nvPr/>
        </p:nvSpPr>
        <p:spPr>
          <a:xfrm flipH="1">
            <a:off x="3199272" y="1600199"/>
            <a:ext cx="4800139" cy="1904999"/>
          </a:xfrm>
          <a:prstGeom prst="corner">
            <a:avLst>
              <a:gd name="adj1" fmla="val 40917"/>
              <a:gd name="adj2" fmla="val 167243"/>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7" name="L-Shape 6"/>
          <p:cNvSpPr/>
          <p:nvPr/>
        </p:nvSpPr>
        <p:spPr>
          <a:xfrm flipH="1">
            <a:off x="3122609" y="1981200"/>
            <a:ext cx="1718593" cy="1524000"/>
          </a:xfrm>
          <a:prstGeom prst="corner">
            <a:avLst>
              <a:gd name="adj1" fmla="val 52880"/>
              <a:gd name="adj2" fmla="val 33509"/>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L-Shape 8"/>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11" name="TextBox 1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12" name="TextBox 1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13" name="TextBox 1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14" name="TextBox 1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15" name="TextBox 1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16" name="TextBox 1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17" name="TextBox 1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18" name="TextBox 1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19" name="TextBox 1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20" name="TextBox 1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21" name="TextBox 20"/>
          <p:cNvSpPr txBox="1"/>
          <p:nvPr/>
        </p:nvSpPr>
        <p:spPr>
          <a:xfrm>
            <a:off x="9294812" y="4599801"/>
            <a:ext cx="2514600" cy="276999"/>
          </a:xfrm>
          <a:prstGeom prst="rect">
            <a:avLst/>
          </a:prstGeom>
          <a:noFill/>
        </p:spPr>
        <p:txBody>
          <a:bodyPr wrap="square" rtlCol="0">
            <a:spAutoFit/>
          </a:bodyPr>
          <a:lstStyle/>
          <a:p>
            <a:r>
              <a:rPr lang="en-US" sz="1200" dirty="0" smtClean="0"/>
              <a:t>Cost </a:t>
            </a:r>
            <a:r>
              <a:rPr lang="en-US" sz="1200" dirty="0"/>
              <a:t>schedule submitted DA</a:t>
            </a:r>
          </a:p>
        </p:txBody>
      </p:sp>
      <p:sp>
        <p:nvSpPr>
          <p:cNvPr id="22" name="TextBox 2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23" name="TextBox 2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24" name="Straight Connector 23"/>
          <p:cNvCxnSpPr/>
          <p:nvPr/>
        </p:nvCxnSpPr>
        <p:spPr>
          <a:xfrm>
            <a:off x="8456612" y="47448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25" name="Straight Arrow Connector 24"/>
          <p:cNvCxnSpPr>
            <a:stCxn id="45" idx="3"/>
          </p:cNvCxnSpPr>
          <p:nvPr/>
        </p:nvCxnSpPr>
        <p:spPr>
          <a:xfrm>
            <a:off x="1522412" y="38876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293812" y="57427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106441" y="5742801"/>
            <a:ext cx="374904" cy="276999"/>
          </a:xfrm>
          <a:prstGeom prst="rect">
            <a:avLst/>
          </a:prstGeom>
          <a:noFill/>
        </p:spPr>
        <p:txBody>
          <a:bodyPr wrap="square" rtlCol="0">
            <a:spAutoFit/>
          </a:bodyPr>
          <a:lstStyle/>
          <a:p>
            <a:r>
              <a:rPr lang="en-US" sz="1200" dirty="0" smtClean="0"/>
              <a:t>10</a:t>
            </a:r>
          </a:p>
        </p:txBody>
      </p:sp>
      <p:sp>
        <p:nvSpPr>
          <p:cNvPr id="28" name="TextBox 27"/>
          <p:cNvSpPr txBox="1"/>
          <p:nvPr/>
        </p:nvSpPr>
        <p:spPr>
          <a:xfrm>
            <a:off x="1917201" y="5742801"/>
            <a:ext cx="374904" cy="276999"/>
          </a:xfrm>
          <a:prstGeom prst="rect">
            <a:avLst/>
          </a:prstGeom>
          <a:noFill/>
        </p:spPr>
        <p:txBody>
          <a:bodyPr wrap="square" rtlCol="0">
            <a:spAutoFit/>
          </a:bodyPr>
          <a:lstStyle/>
          <a:p>
            <a:r>
              <a:rPr lang="en-US" sz="1200" dirty="0" smtClean="0"/>
              <a:t>2</a:t>
            </a:r>
          </a:p>
        </p:txBody>
      </p:sp>
      <p:sp>
        <p:nvSpPr>
          <p:cNvPr id="29" name="TextBox 28"/>
          <p:cNvSpPr txBox="1"/>
          <p:nvPr/>
        </p:nvSpPr>
        <p:spPr>
          <a:xfrm>
            <a:off x="2464511" y="5742801"/>
            <a:ext cx="374904" cy="276999"/>
          </a:xfrm>
          <a:prstGeom prst="rect">
            <a:avLst/>
          </a:prstGeom>
          <a:noFill/>
        </p:spPr>
        <p:txBody>
          <a:bodyPr wrap="square" rtlCol="0">
            <a:spAutoFit/>
          </a:bodyPr>
          <a:lstStyle/>
          <a:p>
            <a:r>
              <a:rPr lang="en-US" sz="1200" dirty="0" smtClean="0"/>
              <a:t>4</a:t>
            </a:r>
          </a:p>
        </p:txBody>
      </p:sp>
      <p:sp>
        <p:nvSpPr>
          <p:cNvPr id="30" name="TextBox 29"/>
          <p:cNvSpPr txBox="1"/>
          <p:nvPr/>
        </p:nvSpPr>
        <p:spPr>
          <a:xfrm>
            <a:off x="3011821" y="5742801"/>
            <a:ext cx="374904" cy="276999"/>
          </a:xfrm>
          <a:prstGeom prst="rect">
            <a:avLst/>
          </a:prstGeom>
          <a:noFill/>
        </p:spPr>
        <p:txBody>
          <a:bodyPr wrap="square" rtlCol="0">
            <a:spAutoFit/>
          </a:bodyPr>
          <a:lstStyle/>
          <a:p>
            <a:r>
              <a:rPr lang="en-US" sz="1200" dirty="0" smtClean="0"/>
              <a:t>6</a:t>
            </a:r>
          </a:p>
        </p:txBody>
      </p:sp>
      <p:sp>
        <p:nvSpPr>
          <p:cNvPr id="31" name="TextBox 30"/>
          <p:cNvSpPr txBox="1"/>
          <p:nvPr/>
        </p:nvSpPr>
        <p:spPr>
          <a:xfrm>
            <a:off x="3559131" y="5742801"/>
            <a:ext cx="374904" cy="276999"/>
          </a:xfrm>
          <a:prstGeom prst="rect">
            <a:avLst/>
          </a:prstGeom>
          <a:noFill/>
        </p:spPr>
        <p:txBody>
          <a:bodyPr wrap="square" rtlCol="0">
            <a:spAutoFit/>
          </a:bodyPr>
          <a:lstStyle/>
          <a:p>
            <a:r>
              <a:rPr lang="en-US" sz="1200" dirty="0" smtClean="0"/>
              <a:t>8</a:t>
            </a:r>
          </a:p>
        </p:txBody>
      </p:sp>
      <p:sp>
        <p:nvSpPr>
          <p:cNvPr id="32" name="TextBox 31"/>
          <p:cNvSpPr txBox="1"/>
          <p:nvPr/>
        </p:nvSpPr>
        <p:spPr>
          <a:xfrm>
            <a:off x="4653751" y="5742801"/>
            <a:ext cx="374904" cy="276999"/>
          </a:xfrm>
          <a:prstGeom prst="rect">
            <a:avLst/>
          </a:prstGeom>
          <a:noFill/>
        </p:spPr>
        <p:txBody>
          <a:bodyPr wrap="square" rtlCol="0">
            <a:spAutoFit/>
          </a:bodyPr>
          <a:lstStyle/>
          <a:p>
            <a:r>
              <a:rPr lang="en-US" sz="1200" dirty="0" smtClean="0"/>
              <a:t>12</a:t>
            </a:r>
          </a:p>
        </p:txBody>
      </p:sp>
      <p:sp>
        <p:nvSpPr>
          <p:cNvPr id="33" name="TextBox 32"/>
          <p:cNvSpPr txBox="1"/>
          <p:nvPr/>
        </p:nvSpPr>
        <p:spPr>
          <a:xfrm>
            <a:off x="5201061" y="5742801"/>
            <a:ext cx="374904" cy="276999"/>
          </a:xfrm>
          <a:prstGeom prst="rect">
            <a:avLst/>
          </a:prstGeom>
          <a:noFill/>
        </p:spPr>
        <p:txBody>
          <a:bodyPr wrap="square" rtlCol="0">
            <a:spAutoFit/>
          </a:bodyPr>
          <a:lstStyle/>
          <a:p>
            <a:r>
              <a:rPr lang="en-US" sz="1200" dirty="0" smtClean="0"/>
              <a:t>14</a:t>
            </a:r>
          </a:p>
        </p:txBody>
      </p:sp>
      <p:sp>
        <p:nvSpPr>
          <p:cNvPr id="34" name="TextBox 33"/>
          <p:cNvSpPr txBox="1"/>
          <p:nvPr/>
        </p:nvSpPr>
        <p:spPr>
          <a:xfrm>
            <a:off x="5748371" y="5742801"/>
            <a:ext cx="376305" cy="276999"/>
          </a:xfrm>
          <a:prstGeom prst="rect">
            <a:avLst/>
          </a:prstGeom>
          <a:noFill/>
        </p:spPr>
        <p:txBody>
          <a:bodyPr wrap="square" rtlCol="0">
            <a:spAutoFit/>
          </a:bodyPr>
          <a:lstStyle/>
          <a:p>
            <a:r>
              <a:rPr lang="en-US" sz="1200" dirty="0" smtClean="0"/>
              <a:t>16</a:t>
            </a:r>
          </a:p>
        </p:txBody>
      </p:sp>
      <p:sp>
        <p:nvSpPr>
          <p:cNvPr id="35" name="TextBox 34"/>
          <p:cNvSpPr txBox="1"/>
          <p:nvPr/>
        </p:nvSpPr>
        <p:spPr>
          <a:xfrm>
            <a:off x="6297082" y="5742801"/>
            <a:ext cx="376305" cy="276999"/>
          </a:xfrm>
          <a:prstGeom prst="rect">
            <a:avLst/>
          </a:prstGeom>
          <a:noFill/>
        </p:spPr>
        <p:txBody>
          <a:bodyPr wrap="square" rtlCol="0">
            <a:spAutoFit/>
          </a:bodyPr>
          <a:lstStyle/>
          <a:p>
            <a:r>
              <a:rPr lang="en-US" sz="1200" dirty="0" smtClean="0"/>
              <a:t>18</a:t>
            </a:r>
          </a:p>
        </p:txBody>
      </p:sp>
      <p:sp>
        <p:nvSpPr>
          <p:cNvPr id="36" name="TextBox 35"/>
          <p:cNvSpPr txBox="1"/>
          <p:nvPr/>
        </p:nvSpPr>
        <p:spPr>
          <a:xfrm>
            <a:off x="6845793" y="5742801"/>
            <a:ext cx="376305" cy="276999"/>
          </a:xfrm>
          <a:prstGeom prst="rect">
            <a:avLst/>
          </a:prstGeom>
          <a:noFill/>
        </p:spPr>
        <p:txBody>
          <a:bodyPr wrap="square" rtlCol="0">
            <a:spAutoFit/>
          </a:bodyPr>
          <a:lstStyle/>
          <a:p>
            <a:r>
              <a:rPr lang="en-US" sz="1200" dirty="0" smtClean="0"/>
              <a:t>20</a:t>
            </a:r>
          </a:p>
        </p:txBody>
      </p:sp>
      <p:sp>
        <p:nvSpPr>
          <p:cNvPr id="37" name="TextBox 36"/>
          <p:cNvSpPr txBox="1"/>
          <p:nvPr/>
        </p:nvSpPr>
        <p:spPr>
          <a:xfrm>
            <a:off x="7394507" y="5742801"/>
            <a:ext cx="376305" cy="276999"/>
          </a:xfrm>
          <a:prstGeom prst="rect">
            <a:avLst/>
          </a:prstGeom>
          <a:noFill/>
        </p:spPr>
        <p:txBody>
          <a:bodyPr wrap="square" rtlCol="0">
            <a:spAutoFit/>
          </a:bodyPr>
          <a:lstStyle/>
          <a:p>
            <a:r>
              <a:rPr lang="en-US" sz="1200" dirty="0" smtClean="0"/>
              <a:t>22</a:t>
            </a:r>
          </a:p>
        </p:txBody>
      </p:sp>
      <p:sp>
        <p:nvSpPr>
          <p:cNvPr id="38" name="TextBox 37"/>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39" name="TextBox 38"/>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40" name="TextBox 39"/>
          <p:cNvSpPr txBox="1"/>
          <p:nvPr/>
        </p:nvSpPr>
        <p:spPr>
          <a:xfrm>
            <a:off x="989012" y="4724400"/>
            <a:ext cx="533400" cy="307777"/>
          </a:xfrm>
          <a:prstGeom prst="rect">
            <a:avLst/>
          </a:prstGeom>
          <a:noFill/>
        </p:spPr>
        <p:txBody>
          <a:bodyPr wrap="square" rtlCol="0">
            <a:spAutoFit/>
          </a:bodyPr>
          <a:lstStyle/>
          <a:p>
            <a:r>
              <a:rPr lang="en-US" sz="1400" dirty="0" smtClean="0"/>
              <a:t>$30</a:t>
            </a:r>
            <a:endParaRPr lang="en-US" sz="1400" dirty="0"/>
          </a:p>
        </p:txBody>
      </p:sp>
      <p:sp>
        <p:nvSpPr>
          <p:cNvPr id="41" name="TextBox 40"/>
          <p:cNvSpPr txBox="1"/>
          <p:nvPr/>
        </p:nvSpPr>
        <p:spPr>
          <a:xfrm>
            <a:off x="989012" y="4038600"/>
            <a:ext cx="533400" cy="307777"/>
          </a:xfrm>
          <a:prstGeom prst="rect">
            <a:avLst/>
          </a:prstGeom>
          <a:noFill/>
        </p:spPr>
        <p:txBody>
          <a:bodyPr wrap="square" rtlCol="0">
            <a:spAutoFit/>
          </a:bodyPr>
          <a:lstStyle/>
          <a:p>
            <a:r>
              <a:rPr lang="en-US" sz="1400" dirty="0" smtClean="0"/>
              <a:t>$50</a:t>
            </a:r>
            <a:endParaRPr lang="en-US" sz="1400" dirty="0"/>
          </a:p>
        </p:txBody>
      </p:sp>
      <p:sp>
        <p:nvSpPr>
          <p:cNvPr id="42" name="TextBox 41"/>
          <p:cNvSpPr txBox="1"/>
          <p:nvPr/>
        </p:nvSpPr>
        <p:spPr>
          <a:xfrm>
            <a:off x="989012" y="5102423"/>
            <a:ext cx="533400" cy="307777"/>
          </a:xfrm>
          <a:prstGeom prst="rect">
            <a:avLst/>
          </a:prstGeom>
          <a:noFill/>
        </p:spPr>
        <p:txBody>
          <a:bodyPr wrap="square" rtlCol="0">
            <a:spAutoFit/>
          </a:bodyPr>
          <a:lstStyle/>
          <a:p>
            <a:r>
              <a:rPr lang="en-US" sz="1400" dirty="0" smtClean="0"/>
              <a:t>$20</a:t>
            </a:r>
            <a:endParaRPr lang="en-US" sz="1400" dirty="0"/>
          </a:p>
        </p:txBody>
      </p:sp>
      <p:sp>
        <p:nvSpPr>
          <p:cNvPr id="43" name="TextBox 42"/>
          <p:cNvSpPr txBox="1"/>
          <p:nvPr/>
        </p:nvSpPr>
        <p:spPr>
          <a:xfrm>
            <a:off x="989012" y="4383025"/>
            <a:ext cx="533400" cy="307777"/>
          </a:xfrm>
          <a:prstGeom prst="rect">
            <a:avLst/>
          </a:prstGeom>
          <a:noFill/>
        </p:spPr>
        <p:txBody>
          <a:bodyPr wrap="square" rtlCol="0">
            <a:spAutoFit/>
          </a:bodyPr>
          <a:lstStyle/>
          <a:p>
            <a:r>
              <a:rPr lang="en-US" sz="1400" dirty="0" smtClean="0"/>
              <a:t>$40</a:t>
            </a:r>
            <a:endParaRPr lang="en-US" sz="1400" dirty="0"/>
          </a:p>
        </p:txBody>
      </p:sp>
      <p:sp>
        <p:nvSpPr>
          <p:cNvPr id="44" name="TextBox 43"/>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45" name="TextBox 44"/>
          <p:cNvSpPr txBox="1"/>
          <p:nvPr/>
        </p:nvSpPr>
        <p:spPr>
          <a:xfrm>
            <a:off x="989012" y="3733800"/>
            <a:ext cx="533400" cy="307777"/>
          </a:xfrm>
          <a:prstGeom prst="rect">
            <a:avLst/>
          </a:prstGeom>
          <a:noFill/>
        </p:spPr>
        <p:txBody>
          <a:bodyPr wrap="square" rtlCol="0">
            <a:spAutoFit/>
          </a:bodyPr>
          <a:lstStyle/>
          <a:p>
            <a:r>
              <a:rPr lang="en-US" sz="1400" dirty="0" smtClean="0"/>
              <a:t>$60</a:t>
            </a:r>
            <a:endParaRPr lang="en-US" sz="1400" dirty="0"/>
          </a:p>
        </p:txBody>
      </p:sp>
      <p:sp>
        <p:nvSpPr>
          <p:cNvPr id="46" name="Rectangle 45"/>
          <p:cNvSpPr/>
          <p:nvPr/>
        </p:nvSpPr>
        <p:spPr>
          <a:xfrm>
            <a:off x="8380412" y="2082307"/>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294812" y="1981200"/>
            <a:ext cx="2362200" cy="830997"/>
          </a:xfrm>
          <a:prstGeom prst="rect">
            <a:avLst/>
          </a:prstGeom>
          <a:noFill/>
        </p:spPr>
        <p:txBody>
          <a:bodyPr wrap="square" rtlCol="0">
            <a:spAutoFit/>
          </a:bodyPr>
          <a:lstStyle/>
          <a:p>
            <a:r>
              <a:rPr lang="en-US" sz="1200" dirty="0" smtClean="0"/>
              <a:t>RT </a:t>
            </a:r>
            <a:r>
              <a:rPr lang="en-US" sz="1200" dirty="0"/>
              <a:t>Commitment </a:t>
            </a:r>
            <a:endParaRPr lang="en-US" sz="1200" dirty="0" smtClean="0"/>
          </a:p>
          <a:p>
            <a:r>
              <a:rPr lang="en-US" sz="1200" dirty="0" smtClean="0"/>
              <a:t>(</a:t>
            </a:r>
            <a:r>
              <a:rPr lang="en-US" sz="1200" dirty="0"/>
              <a:t>commitment decision made @ 5:00)</a:t>
            </a:r>
          </a:p>
          <a:p>
            <a:endParaRPr lang="en-US" sz="1200" dirty="0"/>
          </a:p>
        </p:txBody>
      </p:sp>
      <p:cxnSp>
        <p:nvCxnSpPr>
          <p:cNvPr id="48" name="Straight Connector 47"/>
          <p:cNvCxnSpPr/>
          <p:nvPr/>
        </p:nvCxnSpPr>
        <p:spPr>
          <a:xfrm>
            <a:off x="8456612" y="27387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49" name="Straight Connector 48"/>
          <p:cNvCxnSpPr/>
          <p:nvPr/>
        </p:nvCxnSpPr>
        <p:spPr>
          <a:xfrm>
            <a:off x="8456612" y="1828800"/>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50" name="TextBox 49"/>
          <p:cNvSpPr txBox="1"/>
          <p:nvPr/>
        </p:nvSpPr>
        <p:spPr>
          <a:xfrm>
            <a:off x="9294812" y="1704201"/>
            <a:ext cx="2362200" cy="276999"/>
          </a:xfrm>
          <a:prstGeom prst="rect">
            <a:avLst/>
          </a:prstGeom>
          <a:noFill/>
        </p:spPr>
        <p:txBody>
          <a:bodyPr wrap="square" rtlCol="0">
            <a:spAutoFit/>
          </a:bodyPr>
          <a:lstStyle/>
          <a:p>
            <a:r>
              <a:rPr lang="en-US" sz="1200" dirty="0"/>
              <a:t>Price schedule submitted DA</a:t>
            </a:r>
          </a:p>
        </p:txBody>
      </p:sp>
      <p:sp>
        <p:nvSpPr>
          <p:cNvPr id="51" name="TextBox 50"/>
          <p:cNvSpPr txBox="1"/>
          <p:nvPr/>
        </p:nvSpPr>
        <p:spPr>
          <a:xfrm>
            <a:off x="9294812" y="2586335"/>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8:11</a:t>
            </a:r>
            <a:endParaRPr lang="en-US" sz="1200" dirty="0"/>
          </a:p>
        </p:txBody>
      </p:sp>
      <p:cxnSp>
        <p:nvCxnSpPr>
          <p:cNvPr id="52" name="Straight Connector 51"/>
          <p:cNvCxnSpPr/>
          <p:nvPr/>
        </p:nvCxnSpPr>
        <p:spPr>
          <a:xfrm>
            <a:off x="8471242" y="51009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53" name="TextBox 52"/>
          <p:cNvSpPr txBox="1"/>
          <p:nvPr/>
        </p:nvSpPr>
        <p:spPr>
          <a:xfrm>
            <a:off x="9309442" y="4948535"/>
            <a:ext cx="2362200" cy="461665"/>
          </a:xfrm>
          <a:prstGeom prst="rect">
            <a:avLst/>
          </a:prstGeom>
          <a:noFill/>
        </p:spPr>
        <p:txBody>
          <a:bodyPr wrap="square" rtlCol="0">
            <a:spAutoFit/>
          </a:bodyPr>
          <a:lstStyle/>
          <a:p>
            <a:r>
              <a:rPr lang="en-US" sz="1200" dirty="0" smtClean="0"/>
              <a:t>Cost schedule update submitted in RT @ 8:11</a:t>
            </a:r>
            <a:endParaRPr lang="en-US" sz="1200" dirty="0"/>
          </a:p>
        </p:txBody>
      </p:sp>
      <p:sp>
        <p:nvSpPr>
          <p:cNvPr id="54" name="L-Shape 53"/>
          <p:cNvSpPr/>
          <p:nvPr/>
        </p:nvSpPr>
        <p:spPr>
          <a:xfrm flipH="1">
            <a:off x="4325791" y="4192488"/>
            <a:ext cx="3666744" cy="1550311"/>
          </a:xfrm>
          <a:prstGeom prst="corner">
            <a:avLst>
              <a:gd name="adj1" fmla="val 32729"/>
              <a:gd name="adj2" fmla="val 41778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5" name="L-Shape 54"/>
          <p:cNvSpPr/>
          <p:nvPr/>
        </p:nvSpPr>
        <p:spPr>
          <a:xfrm flipH="1">
            <a:off x="1522412" y="4599801"/>
            <a:ext cx="6477000" cy="1142999"/>
          </a:xfrm>
          <a:prstGeom prst="corner">
            <a:avLst>
              <a:gd name="adj1" fmla="val 44240"/>
              <a:gd name="adj2" fmla="val 32271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5180012" y="2096207"/>
            <a:ext cx="2456555"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 </a:t>
            </a:r>
          </a:p>
          <a:p>
            <a:pPr algn="ctr"/>
            <a:r>
              <a:rPr lang="en-US" sz="1400" dirty="0" smtClean="0">
                <a:latin typeface="Arial Narrow" panose="020B0606020202030204" pitchFamily="34" charset="0"/>
              </a:rPr>
              <a:t>(hours after min run time is met)</a:t>
            </a:r>
            <a:endParaRPr lang="en-US" sz="1400" dirty="0">
              <a:latin typeface="Arial Narrow" panose="020B0606020202030204" pitchFamily="34" charset="0"/>
            </a:endParaRPr>
          </a:p>
        </p:txBody>
      </p:sp>
      <p:sp>
        <p:nvSpPr>
          <p:cNvPr id="57" name="TextBox 56"/>
          <p:cNvSpPr txBox="1"/>
          <p:nvPr/>
        </p:nvSpPr>
        <p:spPr>
          <a:xfrm>
            <a:off x="3579812" y="5783044"/>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58" name="TextBox 57"/>
          <p:cNvSpPr txBox="1"/>
          <p:nvPr/>
        </p:nvSpPr>
        <p:spPr>
          <a:xfrm>
            <a:off x="3579812" y="35446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59" name="Straight Arrow Connector 58"/>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1522410" y="838200"/>
            <a:ext cx="9601202" cy="646331"/>
          </a:xfrm>
          <a:prstGeom prst="rect">
            <a:avLst/>
          </a:prstGeom>
          <a:noFill/>
        </p:spPr>
        <p:txBody>
          <a:bodyPr wrap="square" rtlCol="0">
            <a:spAutoFit/>
          </a:bodyPr>
          <a:lstStyle/>
          <a:p>
            <a:r>
              <a:rPr lang="en-US" dirty="0" smtClean="0"/>
              <a:t>Unit has a min run time of 6 hours.  Assume cost increases for hours 10 and beyond subsequent to DA offer submission and offer was not updated prior to RT commitment.</a:t>
            </a:r>
            <a:endParaRPr lang="en-US" dirty="0"/>
          </a:p>
        </p:txBody>
      </p:sp>
      <p:sp>
        <p:nvSpPr>
          <p:cNvPr id="61" name="Isosceles Triangle 60"/>
          <p:cNvSpPr/>
          <p:nvPr/>
        </p:nvSpPr>
        <p:spPr>
          <a:xfrm>
            <a:off x="2808287" y="3581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62" name="Straight Connector 61"/>
          <p:cNvCxnSpPr/>
          <p:nvPr/>
        </p:nvCxnSpPr>
        <p:spPr>
          <a:xfrm flipV="1">
            <a:off x="1522412" y="1600199"/>
            <a:ext cx="3238500" cy="3"/>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41" idx="3"/>
          </p:cNvCxnSpPr>
          <p:nvPr/>
        </p:nvCxnSpPr>
        <p:spPr>
          <a:xfrm flipV="1">
            <a:off x="1522412" y="4190997"/>
            <a:ext cx="2771480" cy="1492"/>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46491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a:off x="836612" y="1339290"/>
            <a:ext cx="10668000" cy="2699310"/>
            <a:chOff x="989012" y="1491690"/>
            <a:chExt cx="10668000" cy="2699310"/>
          </a:xfrm>
        </p:grpSpPr>
        <p:sp>
          <p:nvSpPr>
            <p:cNvPr id="54" name="L-Shape 53"/>
            <p:cNvSpPr/>
            <p:nvPr/>
          </p:nvSpPr>
          <p:spPr>
            <a:xfrm flipH="1">
              <a:off x="3199272" y="1600199"/>
              <a:ext cx="4800139" cy="1904999"/>
            </a:xfrm>
            <a:prstGeom prst="corner">
              <a:avLst>
                <a:gd name="adj1" fmla="val 40917"/>
                <a:gd name="adj2" fmla="val 167243"/>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5" name="L-Shape 54"/>
            <p:cNvSpPr/>
            <p:nvPr/>
          </p:nvSpPr>
          <p:spPr>
            <a:xfrm flipH="1">
              <a:off x="3122610" y="1981200"/>
              <a:ext cx="1691640" cy="1524000"/>
            </a:xfrm>
            <a:prstGeom prst="corner">
              <a:avLst>
                <a:gd name="adj1" fmla="val 52880"/>
                <a:gd name="adj2" fmla="val 33509"/>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Arrow Connector 55"/>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L-Shape 56"/>
            <p:cNvSpPr/>
            <p:nvPr/>
          </p:nvSpPr>
          <p:spPr>
            <a:xfrm flipH="1">
              <a:off x="1522412" y="1981200"/>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59" name="TextBox 58"/>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60" name="TextBox 59"/>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61" name="TextBox 60"/>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62" name="TextBox 61"/>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63" name="TextBox 62"/>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64" name="TextBox 63"/>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65" name="TextBox 64"/>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66" name="TextBox 65"/>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67" name="TextBox 66"/>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68" name="TextBox 67"/>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69" name="TextBox 68"/>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70" name="TextBox 69"/>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sp>
          <p:nvSpPr>
            <p:cNvPr id="71" name="TextBox 70"/>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72" name="TextBox 71"/>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73" name="TextBox 72"/>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74" name="Rectangle 73"/>
            <p:cNvSpPr/>
            <p:nvPr/>
          </p:nvSpPr>
          <p:spPr>
            <a:xfrm>
              <a:off x="8380412" y="2082307"/>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9294812" y="1981200"/>
              <a:ext cx="2362200" cy="830997"/>
            </a:xfrm>
            <a:prstGeom prst="rect">
              <a:avLst/>
            </a:prstGeom>
            <a:noFill/>
          </p:spPr>
          <p:txBody>
            <a:bodyPr wrap="square" rtlCol="0">
              <a:spAutoFit/>
            </a:bodyPr>
            <a:lstStyle/>
            <a:p>
              <a:r>
                <a:rPr lang="en-US" sz="1200" dirty="0" smtClean="0"/>
                <a:t>RT </a:t>
              </a:r>
              <a:r>
                <a:rPr lang="en-US" sz="1200" dirty="0"/>
                <a:t>Commitment </a:t>
              </a:r>
              <a:endParaRPr lang="en-US" sz="1200" dirty="0" smtClean="0"/>
            </a:p>
            <a:p>
              <a:r>
                <a:rPr lang="en-US" sz="1200" dirty="0" smtClean="0"/>
                <a:t>(</a:t>
              </a:r>
              <a:r>
                <a:rPr lang="en-US" sz="1200" dirty="0"/>
                <a:t>commitment decision made @ 5:00)</a:t>
              </a:r>
            </a:p>
            <a:p>
              <a:endParaRPr lang="en-US" sz="1200" dirty="0"/>
            </a:p>
          </p:txBody>
        </p:sp>
        <p:cxnSp>
          <p:nvCxnSpPr>
            <p:cNvPr id="76" name="Straight Connector 75"/>
            <p:cNvCxnSpPr/>
            <p:nvPr/>
          </p:nvCxnSpPr>
          <p:spPr>
            <a:xfrm>
              <a:off x="8456612" y="27387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7" name="Straight Connector 76"/>
            <p:cNvCxnSpPr/>
            <p:nvPr/>
          </p:nvCxnSpPr>
          <p:spPr>
            <a:xfrm>
              <a:off x="8456612" y="1828800"/>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78" name="TextBox 77"/>
            <p:cNvSpPr txBox="1"/>
            <p:nvPr/>
          </p:nvSpPr>
          <p:spPr>
            <a:xfrm>
              <a:off x="9294812" y="1704201"/>
              <a:ext cx="2362200" cy="276999"/>
            </a:xfrm>
            <a:prstGeom prst="rect">
              <a:avLst/>
            </a:prstGeom>
            <a:noFill/>
          </p:spPr>
          <p:txBody>
            <a:bodyPr wrap="square" rtlCol="0">
              <a:spAutoFit/>
            </a:bodyPr>
            <a:lstStyle/>
            <a:p>
              <a:r>
                <a:rPr lang="en-US" sz="1200" dirty="0"/>
                <a:t>Price schedule submitted DA</a:t>
              </a:r>
            </a:p>
          </p:txBody>
        </p:sp>
        <p:sp>
          <p:nvSpPr>
            <p:cNvPr id="79" name="TextBox 78"/>
            <p:cNvSpPr txBox="1"/>
            <p:nvPr/>
          </p:nvSpPr>
          <p:spPr>
            <a:xfrm>
              <a:off x="9294812" y="2586335"/>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8:11</a:t>
              </a:r>
              <a:endParaRPr lang="en-US" sz="1200" dirty="0"/>
            </a:p>
          </p:txBody>
        </p:sp>
        <p:sp>
          <p:nvSpPr>
            <p:cNvPr id="80" name="TextBox 79"/>
            <p:cNvSpPr txBox="1"/>
            <p:nvPr/>
          </p:nvSpPr>
          <p:spPr>
            <a:xfrm>
              <a:off x="5180012" y="2096207"/>
              <a:ext cx="2456555"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 </a:t>
              </a:r>
            </a:p>
            <a:p>
              <a:pPr algn="ctr"/>
              <a:r>
                <a:rPr lang="en-US" sz="1400" dirty="0" smtClean="0">
                  <a:latin typeface="Arial Narrow" panose="020B0606020202030204" pitchFamily="34" charset="0"/>
                </a:rPr>
                <a:t>(hours after min run time is met)</a:t>
              </a:r>
              <a:endParaRPr lang="en-US" sz="1400" dirty="0">
                <a:latin typeface="Arial Narrow" panose="020B0606020202030204" pitchFamily="34" charset="0"/>
              </a:endParaRPr>
            </a:p>
          </p:txBody>
        </p:sp>
        <p:sp>
          <p:nvSpPr>
            <p:cNvPr id="81" name="TextBox 80"/>
            <p:cNvSpPr txBox="1"/>
            <p:nvPr/>
          </p:nvSpPr>
          <p:spPr>
            <a:xfrm>
              <a:off x="3579812" y="35446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82" name="Straight Arrow Connector 81"/>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Isosceles Triangle 82"/>
            <p:cNvSpPr/>
            <p:nvPr/>
          </p:nvSpPr>
          <p:spPr>
            <a:xfrm>
              <a:off x="2808287" y="3581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84" name="Straight Connector 83"/>
            <p:cNvCxnSpPr/>
            <p:nvPr/>
          </p:nvCxnSpPr>
          <p:spPr>
            <a:xfrm flipV="1">
              <a:off x="1522412" y="1600199"/>
              <a:ext cx="3238500" cy="3"/>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gr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1552028"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Not Committed</a:t>
            </a:r>
            <a:endParaRPr lang="en-US" sz="1400" dirty="0"/>
          </a:p>
        </p:txBody>
      </p:sp>
      <p:sp>
        <p:nvSpPr>
          <p:cNvPr id="48" name="TextBox 47"/>
          <p:cNvSpPr txBox="1"/>
          <p:nvPr/>
        </p:nvSpPr>
        <p:spPr>
          <a:xfrm>
            <a:off x="2026639" y="4740533"/>
            <a:ext cx="2241255" cy="307777"/>
          </a:xfrm>
          <a:prstGeom prst="rect">
            <a:avLst/>
          </a:prstGeom>
          <a:noFill/>
        </p:spPr>
        <p:txBody>
          <a:bodyPr wrap="none" rtlCol="0">
            <a:spAutoFit/>
          </a:bodyPr>
          <a:lstStyle/>
          <a:p>
            <a:r>
              <a:rPr lang="en-US" sz="1400" dirty="0" smtClean="0"/>
              <a:t>Offer Used for Balancing:</a:t>
            </a:r>
            <a:endParaRPr lang="en-US" sz="1400" dirty="0"/>
          </a:p>
        </p:txBody>
      </p:sp>
      <p:sp>
        <p:nvSpPr>
          <p:cNvPr id="49" name="TextBox 48"/>
          <p:cNvSpPr txBox="1"/>
          <p:nvPr/>
        </p:nvSpPr>
        <p:spPr>
          <a:xfrm>
            <a:off x="2215906" y="5045333"/>
            <a:ext cx="5402506"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6 - 10 the offer used is $</a:t>
            </a:r>
            <a:r>
              <a:rPr lang="en-US" sz="1400" dirty="0" smtClean="0"/>
              <a:t>30 (segment 1)</a:t>
            </a:r>
            <a:endParaRPr lang="en-US" sz="1400" dirty="0"/>
          </a:p>
        </p:txBody>
      </p:sp>
      <p:sp>
        <p:nvSpPr>
          <p:cNvPr id="50" name="TextBox 49"/>
          <p:cNvSpPr txBox="1"/>
          <p:nvPr/>
        </p:nvSpPr>
        <p:spPr>
          <a:xfrm>
            <a:off x="2215903" y="5331023"/>
            <a:ext cx="55549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12 the offer used is $</a:t>
            </a:r>
            <a:r>
              <a:rPr lang="en-US" sz="1400" dirty="0" smtClean="0"/>
              <a:t>50 (segment 1)</a:t>
            </a:r>
            <a:endParaRPr lang="en-US" sz="1400" dirty="0"/>
          </a:p>
        </p:txBody>
      </p:sp>
      <p:sp>
        <p:nvSpPr>
          <p:cNvPr id="52" name="TextBox 51"/>
          <p:cNvSpPr txBox="1"/>
          <p:nvPr/>
        </p:nvSpPr>
        <p:spPr>
          <a:xfrm>
            <a:off x="2215903" y="5635823"/>
            <a:ext cx="81076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If the resource was extended past HB 12, then the offer used is $</a:t>
            </a:r>
            <a:r>
              <a:rPr lang="en-US" sz="1400" dirty="0" smtClean="0"/>
              <a:t>60 (segment 2)</a:t>
            </a:r>
            <a:endParaRPr lang="en-US" sz="1400" dirty="0"/>
          </a:p>
        </p:txBody>
      </p:sp>
      <p:sp>
        <p:nvSpPr>
          <p:cNvPr id="19" name="Rectangle 18"/>
          <p:cNvSpPr/>
          <p:nvPr/>
        </p:nvSpPr>
        <p:spPr>
          <a:xfrm>
            <a:off x="2989262" y="2540821"/>
            <a:ext cx="1171282" cy="811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160545" y="1840648"/>
            <a:ext cx="501306" cy="15121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609600" y="152399"/>
            <a:ext cx="10969625" cy="762001"/>
          </a:xfrm>
        </p:spPr>
        <p:txBody>
          <a:bodyPr/>
          <a:lstStyle/>
          <a:p>
            <a:r>
              <a:rPr lang="en-US" dirty="0"/>
              <a:t>Example 4a: Committed on Price in RT (for min run) –</a:t>
            </a:r>
            <a:br>
              <a:rPr lang="en-US" dirty="0"/>
            </a:br>
            <a:r>
              <a:rPr lang="en-US" dirty="0"/>
              <a:t> Increase to offer for uncommitted hours</a:t>
            </a:r>
          </a:p>
        </p:txBody>
      </p:sp>
      <p:sp>
        <p:nvSpPr>
          <p:cNvPr id="2" name="Rectangle 1"/>
          <p:cNvSpPr/>
          <p:nvPr/>
        </p:nvSpPr>
        <p:spPr>
          <a:xfrm>
            <a:off x="4649203" y="1447802"/>
            <a:ext cx="3197808" cy="19049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1522412" y="914400"/>
            <a:ext cx="9448800" cy="584775"/>
          </a:xfrm>
          <a:prstGeom prst="rect">
            <a:avLst/>
          </a:prstGeom>
          <a:noFill/>
        </p:spPr>
        <p:txBody>
          <a:bodyPr wrap="square" rtlCol="0">
            <a:spAutoFit/>
          </a:bodyPr>
          <a:lstStyle/>
          <a:p>
            <a:r>
              <a:rPr lang="en-US" sz="1600" dirty="0"/>
              <a:t>Unit has a min run time of 6 hours.  Assume cost increases for hours 10 and beyond subsequent to DA offer submission and offer was not updated prior to RT commitment.</a:t>
            </a:r>
          </a:p>
        </p:txBody>
      </p:sp>
    </p:spTree>
    <p:extLst>
      <p:ext uri="{BB962C8B-B14F-4D97-AF65-F5344CB8AC3E}">
        <p14:creationId xmlns:p14="http://schemas.microsoft.com/office/powerpoint/2010/main" val="215594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mph" presetSubtype="2" fill="hold" nodeType="withEffect">
                                  <p:stCondLst>
                                    <p:cond delay="0"/>
                                  </p:stCondLst>
                                  <p:childTnLst>
                                    <p:animClr clrSpc="rgb" dir="cw">
                                      <p:cBhvr>
                                        <p:cTn id="12" dur="2000" fill="hold"/>
                                        <p:tgtEl>
                                          <p:spTgt spid="14"/>
                                        </p:tgtEl>
                                        <p:attrNameLst>
                                          <p:attrName>fillcolor</p:attrName>
                                        </p:attrNameLst>
                                      </p:cBhvr>
                                      <p:to>
                                        <a:schemeClr val="accent2"/>
                                      </p:to>
                                    </p:animClr>
                                    <p:set>
                                      <p:cBhvr>
                                        <p:cTn id="13" dur="2000" fill="hold"/>
                                        <p:tgtEl>
                                          <p:spTgt spid="14"/>
                                        </p:tgtEl>
                                        <p:attrNameLst>
                                          <p:attrName>fill.type</p:attrName>
                                        </p:attrNameLst>
                                      </p:cBhvr>
                                      <p:to>
                                        <p:strVal val="solid"/>
                                      </p:to>
                                    </p:set>
                                    <p:set>
                                      <p:cBhvr>
                                        <p:cTn id="14" dur="2000" fill="hold"/>
                                        <p:tgtEl>
                                          <p:spTgt spid="14"/>
                                        </p:tgtEl>
                                        <p:attrNameLst>
                                          <p:attrName>fill.on</p:attrName>
                                        </p:attrNameLst>
                                      </p:cBhvr>
                                      <p:to>
                                        <p:strVal val="true"/>
                                      </p:to>
                                    </p:set>
                                  </p:childTnLst>
                                </p:cTn>
                              </p:par>
                              <p:par>
                                <p:cTn id="15" presetID="1" presetClass="emph" presetSubtype="1" nodeType="withEffect">
                                  <p:stCondLst>
                                    <p:cond delay="0"/>
                                  </p:stCondLst>
                                  <p:childTnLst>
                                    <p:set>
                                      <p:cBhvr>
                                        <p:cTn id="16" dur="indefinite"/>
                                        <p:tgtEl>
                                          <p:spTgt spid="14"/>
                                        </p:tgtEl>
                                        <p:attrNameLst>
                                          <p:attrName>fillcolor</p:attrName>
                                        </p:attrNameLst>
                                      </p:cBhvr>
                                      <p:to>
                                        <p:clrVal>
                                          <a:schemeClr val="bg1"/>
                                        </p:clrVal>
                                      </p:to>
                                    </p:set>
                                    <p:set>
                                      <p:cBhvr>
                                        <p:cTn id="17" dur="indefinite"/>
                                        <p:tgtEl>
                                          <p:spTgt spid="14"/>
                                        </p:tgtEl>
                                        <p:attrNameLst>
                                          <p:attrName>fill.type</p:attrName>
                                        </p:attrNameLst>
                                      </p:cBhvr>
                                      <p:to>
                                        <p:strVal val="solid"/>
                                      </p:to>
                                    </p:set>
                                    <p:set>
                                      <p:cBhvr>
                                        <p:cTn id="18" dur="indefinite"/>
                                        <p:tgtEl>
                                          <p:spTgt spid="14"/>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27" presetClass="emph" presetSubtype="0" fill="remove" grpId="2" nodeType="withEffect">
                                  <p:stCondLst>
                                    <p:cond delay="0"/>
                                  </p:stCondLst>
                                  <p:childTnLst>
                                    <p:animClr clrSpc="rgb" dir="cw">
                                      <p:cBhvr override="childStyle">
                                        <p:cTn id="30" dur="1000" autoRev="1" fill="remove"/>
                                        <p:tgtEl>
                                          <p:spTgt spid="19"/>
                                        </p:tgtEl>
                                        <p:attrNameLst>
                                          <p:attrName>style.color</p:attrName>
                                        </p:attrNameLst>
                                      </p:cBhvr>
                                      <p:to>
                                        <a:schemeClr val="accent2"/>
                                      </p:to>
                                    </p:animClr>
                                    <p:animClr clrSpc="rgb" dir="cw">
                                      <p:cBhvr>
                                        <p:cTn id="31" dur="1000" autoRev="1" fill="remove"/>
                                        <p:tgtEl>
                                          <p:spTgt spid="19"/>
                                        </p:tgtEl>
                                        <p:attrNameLst>
                                          <p:attrName>fillcolor</p:attrName>
                                        </p:attrNameLst>
                                      </p:cBhvr>
                                      <p:to>
                                        <a:schemeClr val="accent2"/>
                                      </p:to>
                                    </p:animClr>
                                    <p:set>
                                      <p:cBhvr>
                                        <p:cTn id="32" dur="1000" autoRev="1" fill="remove"/>
                                        <p:tgtEl>
                                          <p:spTgt spid="19"/>
                                        </p:tgtEl>
                                        <p:attrNameLst>
                                          <p:attrName>fill.type</p:attrName>
                                        </p:attrNameLst>
                                      </p:cBhvr>
                                      <p:to>
                                        <p:strVal val="solid"/>
                                      </p:to>
                                    </p:set>
                                    <p:set>
                                      <p:cBhvr>
                                        <p:cTn id="33" dur="1000" autoRev="1" fill="remove"/>
                                        <p:tgtEl>
                                          <p:spTgt spid="19"/>
                                        </p:tgtEl>
                                        <p:attrNameLst>
                                          <p:attrName>fill.on</p:attrName>
                                        </p:attrNameLst>
                                      </p:cBhvr>
                                      <p:to>
                                        <p:strVal val="true"/>
                                      </p:to>
                                    </p:set>
                                  </p:childTnLst>
                                </p:cTn>
                              </p:par>
                              <p:par>
                                <p:cTn id="34" presetID="1" presetClass="emph" presetSubtype="2" fill="hold" nodeType="withEffect">
                                  <p:stCondLst>
                                    <p:cond delay="0"/>
                                  </p:stCondLst>
                                  <p:childTnLst>
                                    <p:animClr clrSpc="rgb" dir="cw">
                                      <p:cBhvr>
                                        <p:cTn id="35" dur="2000" fill="hold"/>
                                        <p:tgtEl>
                                          <p:spTgt spid="49"/>
                                        </p:tgtEl>
                                        <p:attrNameLst>
                                          <p:attrName>fillcolor</p:attrName>
                                        </p:attrNameLst>
                                      </p:cBhvr>
                                      <p:to>
                                        <a:schemeClr val="accent2"/>
                                      </p:to>
                                    </p:animClr>
                                    <p:set>
                                      <p:cBhvr>
                                        <p:cTn id="36" dur="2000" fill="hold"/>
                                        <p:tgtEl>
                                          <p:spTgt spid="49"/>
                                        </p:tgtEl>
                                        <p:attrNameLst>
                                          <p:attrName>fill.type</p:attrName>
                                        </p:attrNameLst>
                                      </p:cBhvr>
                                      <p:to>
                                        <p:strVal val="solid"/>
                                      </p:to>
                                    </p:set>
                                    <p:set>
                                      <p:cBhvr>
                                        <p:cTn id="37" dur="2000" fill="hold"/>
                                        <p:tgtEl>
                                          <p:spTgt spid="49"/>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0"/>
                                        </p:tgtEl>
                                        <p:attrNameLst>
                                          <p:attrName>style.visibility</p:attrName>
                                        </p:attrNameLst>
                                      </p:cBhvr>
                                      <p:to>
                                        <p:strVal val="visible"/>
                                      </p:to>
                                    </p:set>
                                  </p:childTnLst>
                                </p:cTn>
                              </p:par>
                              <p:par>
                                <p:cTn id="42" presetID="1" presetClass="exit"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hidden"/>
                                      </p:to>
                                    </p:set>
                                  </p:childTnLst>
                                </p:cTn>
                              </p:par>
                              <p:par>
                                <p:cTn id="44" presetID="1"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childTnLst>
                                </p:cTn>
                              </p:par>
                              <p:par>
                                <p:cTn id="46"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47" dur="1000" autoRev="1" fill="remove"/>
                                        <p:tgtEl>
                                          <p:spTgt spid="20"/>
                                        </p:tgtEl>
                                        <p:attrNameLst>
                                          <p:attrName>style.color</p:attrName>
                                        </p:attrNameLst>
                                      </p:cBhvr>
                                      <p:to>
                                        <a:schemeClr val="accent2"/>
                                      </p:to>
                                    </p:animClr>
                                    <p:animClr clrSpc="rgb" dir="cw">
                                      <p:cBhvr>
                                        <p:cTn id="48" dur="1000" autoRev="1" fill="remove"/>
                                        <p:tgtEl>
                                          <p:spTgt spid="20"/>
                                        </p:tgtEl>
                                        <p:attrNameLst>
                                          <p:attrName>fillcolor</p:attrName>
                                        </p:attrNameLst>
                                      </p:cBhvr>
                                      <p:to>
                                        <a:schemeClr val="accent2"/>
                                      </p:to>
                                    </p:animClr>
                                    <p:set>
                                      <p:cBhvr>
                                        <p:cTn id="49" dur="1000" autoRev="1" fill="remove"/>
                                        <p:tgtEl>
                                          <p:spTgt spid="20"/>
                                        </p:tgtEl>
                                        <p:attrNameLst>
                                          <p:attrName>fill.type</p:attrName>
                                        </p:attrNameLst>
                                      </p:cBhvr>
                                      <p:to>
                                        <p:strVal val="solid"/>
                                      </p:to>
                                    </p:set>
                                    <p:set>
                                      <p:cBhvr>
                                        <p:cTn id="50" dur="1000" autoRev="1" fill="remove"/>
                                        <p:tgtEl>
                                          <p:spTgt spid="20"/>
                                        </p:tgtEl>
                                        <p:attrNameLst>
                                          <p:attrName>fill.on</p:attrName>
                                        </p:attrNameLst>
                                      </p:cBhvr>
                                      <p:to>
                                        <p:strVal val="true"/>
                                      </p:to>
                                    </p:set>
                                  </p:childTnLst>
                                </p:cTn>
                              </p:par>
                              <p:par>
                                <p:cTn id="51" presetID="1" presetClass="emph" presetSubtype="2" fill="hold" nodeType="withEffect">
                                  <p:stCondLst>
                                    <p:cond delay="0"/>
                                  </p:stCondLst>
                                  <p:childTnLst>
                                    <p:animClr clrSpc="rgb" dir="cw">
                                      <p:cBhvr>
                                        <p:cTn id="52" dur="500" fill="hold"/>
                                        <p:tgtEl>
                                          <p:spTgt spid="49"/>
                                        </p:tgtEl>
                                        <p:attrNameLst>
                                          <p:attrName>fillcolor</p:attrName>
                                        </p:attrNameLst>
                                      </p:cBhvr>
                                      <p:to>
                                        <a:schemeClr val="bg1"/>
                                      </p:to>
                                    </p:animClr>
                                    <p:set>
                                      <p:cBhvr>
                                        <p:cTn id="53" dur="500" fill="hold"/>
                                        <p:tgtEl>
                                          <p:spTgt spid="49"/>
                                        </p:tgtEl>
                                        <p:attrNameLst>
                                          <p:attrName>fill.type</p:attrName>
                                        </p:attrNameLst>
                                      </p:cBhvr>
                                      <p:to>
                                        <p:strVal val="solid"/>
                                      </p:to>
                                    </p:set>
                                    <p:set>
                                      <p:cBhvr>
                                        <p:cTn id="54" dur="500" fill="hold"/>
                                        <p:tgtEl>
                                          <p:spTgt spid="49"/>
                                        </p:tgtEl>
                                        <p:attrNameLst>
                                          <p:attrName>fill.on</p:attrName>
                                        </p:attrNameLst>
                                      </p:cBhvr>
                                      <p:to>
                                        <p:strVal val="true"/>
                                      </p:to>
                                    </p:set>
                                  </p:childTnLst>
                                </p:cTn>
                              </p:par>
                              <p:par>
                                <p:cTn id="55" presetID="1" presetClass="emph" presetSubtype="2" fill="hold" nodeType="withEffect">
                                  <p:stCondLst>
                                    <p:cond delay="0"/>
                                  </p:stCondLst>
                                  <p:childTnLst>
                                    <p:animClr clrSpc="rgb" dir="cw">
                                      <p:cBhvr>
                                        <p:cTn id="56" dur="2000" fill="hold"/>
                                        <p:tgtEl>
                                          <p:spTgt spid="50"/>
                                        </p:tgtEl>
                                        <p:attrNameLst>
                                          <p:attrName>fillcolor</p:attrName>
                                        </p:attrNameLst>
                                      </p:cBhvr>
                                      <p:to>
                                        <a:schemeClr val="accent2"/>
                                      </p:to>
                                    </p:animClr>
                                    <p:set>
                                      <p:cBhvr>
                                        <p:cTn id="57" dur="2000" fill="hold"/>
                                        <p:tgtEl>
                                          <p:spTgt spid="50"/>
                                        </p:tgtEl>
                                        <p:attrNameLst>
                                          <p:attrName>fill.type</p:attrName>
                                        </p:attrNameLst>
                                      </p:cBhvr>
                                      <p:to>
                                        <p:strVal val="solid"/>
                                      </p:to>
                                    </p:set>
                                    <p:set>
                                      <p:cBhvr>
                                        <p:cTn id="58" dur="2000" fill="hold"/>
                                        <p:tgtEl>
                                          <p:spTgt spid="50"/>
                                        </p:tgtEl>
                                        <p:attrNameLst>
                                          <p:attrName>fill.on</p:attrName>
                                        </p:attrNameLst>
                                      </p:cBhvr>
                                      <p:to>
                                        <p:strVal val="tru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par>
                                <p:cTn id="63" presetID="1" presetClass="exit" presetSubtype="0" fill="hold" grpId="1" nodeType="withEffect">
                                  <p:stCondLst>
                                    <p:cond delay="0"/>
                                  </p:stCondLst>
                                  <p:childTnLst>
                                    <p:set>
                                      <p:cBhvr>
                                        <p:cTn id="64" dur="1" fill="hold">
                                          <p:stCondLst>
                                            <p:cond delay="0"/>
                                          </p:stCondLst>
                                        </p:cTn>
                                        <p:tgtEl>
                                          <p:spTgt spid="20"/>
                                        </p:tgtEl>
                                        <p:attrNameLst>
                                          <p:attrName>style.visibility</p:attrName>
                                        </p:attrNameLst>
                                      </p:cBhvr>
                                      <p:to>
                                        <p:strVal val="hidden"/>
                                      </p:to>
                                    </p:set>
                                  </p:childTnLst>
                                </p:cTn>
                              </p:par>
                              <p:par>
                                <p:cTn id="65" presetID="1" presetClass="emph" presetSubtype="2" fill="hold" nodeType="withEffect">
                                  <p:stCondLst>
                                    <p:cond delay="0"/>
                                  </p:stCondLst>
                                  <p:childTnLst>
                                    <p:animClr clrSpc="rgb" dir="cw">
                                      <p:cBhvr>
                                        <p:cTn id="66" dur="500" fill="hold"/>
                                        <p:tgtEl>
                                          <p:spTgt spid="50"/>
                                        </p:tgtEl>
                                        <p:attrNameLst>
                                          <p:attrName>fillcolor</p:attrName>
                                        </p:attrNameLst>
                                      </p:cBhvr>
                                      <p:to>
                                        <a:schemeClr val="bg1"/>
                                      </p:to>
                                    </p:animClr>
                                    <p:set>
                                      <p:cBhvr>
                                        <p:cTn id="67" dur="500" fill="hold"/>
                                        <p:tgtEl>
                                          <p:spTgt spid="50"/>
                                        </p:tgtEl>
                                        <p:attrNameLst>
                                          <p:attrName>fill.type</p:attrName>
                                        </p:attrNameLst>
                                      </p:cBhvr>
                                      <p:to>
                                        <p:strVal val="solid"/>
                                      </p:to>
                                    </p:set>
                                    <p:set>
                                      <p:cBhvr>
                                        <p:cTn id="68" dur="500" fill="hold"/>
                                        <p:tgtEl>
                                          <p:spTgt spid="50"/>
                                        </p:tgtEl>
                                        <p:attrNameLst>
                                          <p:attrName>fill.on</p:attrName>
                                        </p:attrNameLst>
                                      </p:cBhvr>
                                      <p:to>
                                        <p:strVal val="true"/>
                                      </p:to>
                                    </p:set>
                                  </p:childTnLst>
                                </p:cTn>
                              </p:par>
                              <p:par>
                                <p:cTn id="69" presetID="1" presetClass="emph" presetSubtype="2" fill="hold" nodeType="withEffect">
                                  <p:stCondLst>
                                    <p:cond delay="0"/>
                                  </p:stCondLst>
                                  <p:childTnLst>
                                    <p:animClr clrSpc="rgb" dir="cw">
                                      <p:cBhvr>
                                        <p:cTn id="70" dur="2000" fill="hold"/>
                                        <p:tgtEl>
                                          <p:spTgt spid="52"/>
                                        </p:tgtEl>
                                        <p:attrNameLst>
                                          <p:attrName>fillcolor</p:attrName>
                                        </p:attrNameLst>
                                      </p:cBhvr>
                                      <p:to>
                                        <a:schemeClr val="accent2"/>
                                      </p:to>
                                    </p:animClr>
                                    <p:set>
                                      <p:cBhvr>
                                        <p:cTn id="71" dur="2000" fill="hold"/>
                                        <p:tgtEl>
                                          <p:spTgt spid="52"/>
                                        </p:tgtEl>
                                        <p:attrNameLst>
                                          <p:attrName>fill.type</p:attrName>
                                        </p:attrNameLst>
                                      </p:cBhvr>
                                      <p:to>
                                        <p:strVal val="solid"/>
                                      </p:to>
                                    </p:set>
                                    <p:set>
                                      <p:cBhvr>
                                        <p:cTn id="72" dur="2000" fill="hold"/>
                                        <p:tgtEl>
                                          <p:spTgt spid="52"/>
                                        </p:tgtEl>
                                        <p:attrNameLst>
                                          <p:attrName>fill.on</p:attrName>
                                        </p:attrNameLst>
                                      </p:cBhvr>
                                      <p:to>
                                        <p:strVal val="true"/>
                                      </p:to>
                                    </p:set>
                                  </p:childTnLst>
                                </p:cTn>
                              </p:par>
                              <p:par>
                                <p:cTn id="73" presetID="1" presetClass="entr" presetSubtype="0" fill="hold" grpId="0" nodeType="withEffect">
                                  <p:stCondLst>
                                    <p:cond delay="0"/>
                                  </p:stCondLst>
                                  <p:childTnLst>
                                    <p:set>
                                      <p:cBhvr>
                                        <p:cTn id="74" dur="1" fill="hold">
                                          <p:stCondLst>
                                            <p:cond delay="0"/>
                                          </p:stCondLst>
                                        </p:cTn>
                                        <p:tgtEl>
                                          <p:spTgt spid="2"/>
                                        </p:tgtEl>
                                        <p:attrNameLst>
                                          <p:attrName>style.visibility</p:attrName>
                                        </p:attrNameLst>
                                      </p:cBhvr>
                                      <p:to>
                                        <p:strVal val="visible"/>
                                      </p:to>
                                    </p:set>
                                  </p:childTnLst>
                                </p:cTn>
                              </p:par>
                              <p:par>
                                <p:cTn id="75"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76" dur="1000" autoRev="1" fill="remove"/>
                                        <p:tgtEl>
                                          <p:spTgt spid="2"/>
                                        </p:tgtEl>
                                        <p:attrNameLst>
                                          <p:attrName>style.color</p:attrName>
                                        </p:attrNameLst>
                                      </p:cBhvr>
                                      <p:to>
                                        <a:schemeClr val="accent2"/>
                                      </p:to>
                                    </p:animClr>
                                    <p:animClr clrSpc="rgb" dir="cw">
                                      <p:cBhvr>
                                        <p:cTn id="77" dur="1000" autoRev="1" fill="remove"/>
                                        <p:tgtEl>
                                          <p:spTgt spid="2"/>
                                        </p:tgtEl>
                                        <p:attrNameLst>
                                          <p:attrName>fillcolor</p:attrName>
                                        </p:attrNameLst>
                                      </p:cBhvr>
                                      <p:to>
                                        <a:schemeClr val="accent2"/>
                                      </p:to>
                                    </p:animClr>
                                    <p:set>
                                      <p:cBhvr>
                                        <p:cTn id="78" dur="1000" autoRev="1" fill="remove"/>
                                        <p:tgtEl>
                                          <p:spTgt spid="2"/>
                                        </p:tgtEl>
                                        <p:attrNameLst>
                                          <p:attrName>fill.type</p:attrName>
                                        </p:attrNameLst>
                                      </p:cBhvr>
                                      <p:to>
                                        <p:strVal val="solid"/>
                                      </p:to>
                                    </p:set>
                                    <p:set>
                                      <p:cBhvr>
                                        <p:cTn id="79" dur="1000" autoRev="1" fill="remove"/>
                                        <p:tgtEl>
                                          <p:spTgt spid="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1" presetClass="emph" presetSubtype="2" fill="hold" nodeType="clickEffect">
                                  <p:stCondLst>
                                    <p:cond delay="0"/>
                                  </p:stCondLst>
                                  <p:childTnLst>
                                    <p:animClr clrSpc="rgb" dir="cw">
                                      <p:cBhvr>
                                        <p:cTn id="83" dur="500" fill="hold"/>
                                        <p:tgtEl>
                                          <p:spTgt spid="52"/>
                                        </p:tgtEl>
                                        <p:attrNameLst>
                                          <p:attrName>fillcolor</p:attrName>
                                        </p:attrNameLst>
                                      </p:cBhvr>
                                      <p:to>
                                        <a:schemeClr val="bg1"/>
                                      </p:to>
                                    </p:animClr>
                                    <p:set>
                                      <p:cBhvr>
                                        <p:cTn id="84" dur="500" fill="hold"/>
                                        <p:tgtEl>
                                          <p:spTgt spid="52"/>
                                        </p:tgtEl>
                                        <p:attrNameLst>
                                          <p:attrName>fill.type</p:attrName>
                                        </p:attrNameLst>
                                      </p:cBhvr>
                                      <p:to>
                                        <p:strVal val="solid"/>
                                      </p:to>
                                    </p:set>
                                    <p:set>
                                      <p:cBhvr>
                                        <p:cTn id="85" dur="500" fill="hold"/>
                                        <p:tgtEl>
                                          <p:spTgt spid="52"/>
                                        </p:tgtEl>
                                        <p:attrNameLst>
                                          <p:attrName>fill.on</p:attrName>
                                        </p:attrNameLst>
                                      </p:cBhvr>
                                      <p:to>
                                        <p:strVal val="true"/>
                                      </p:to>
                                    </p:set>
                                  </p:childTnLst>
                                </p:cTn>
                              </p:par>
                              <p:par>
                                <p:cTn id="86" presetID="1" presetClass="exit" presetSubtype="0" fill="hold" grpId="2" nodeType="withEffect">
                                  <p:stCondLst>
                                    <p:cond delay="0"/>
                                  </p:stCondLst>
                                  <p:childTnLst>
                                    <p:set>
                                      <p:cBhvr>
                                        <p:cTn id="87"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48" grpId="0"/>
      <p:bldP spid="49" grpId="0"/>
      <p:bldP spid="50" grpId="0"/>
      <p:bldP spid="52" grpId="0"/>
      <p:bldP spid="19" grpId="0" animBg="1"/>
      <p:bldP spid="19" grpId="1" animBg="1"/>
      <p:bldP spid="19" grpId="2" animBg="1"/>
      <p:bldP spid="20" grpId="0" animBg="1"/>
      <p:bldP spid="20" grpId="1" animBg="1"/>
      <p:bldP spid="20" grpId="2" animBg="1"/>
      <p:bldP spid="2" grpId="0" animBg="1"/>
      <p:bldP spid="2" grpId="1" animBg="1"/>
      <p:bldP spid="2" grpId="2"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4837111" y="1600201"/>
            <a:ext cx="3155286" cy="19590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61" name="L-Shape 60"/>
          <p:cNvSpPr/>
          <p:nvPr/>
        </p:nvSpPr>
        <p:spPr>
          <a:xfrm flipH="1">
            <a:off x="3122611" y="1799467"/>
            <a:ext cx="1714500" cy="1692743"/>
          </a:xfrm>
          <a:prstGeom prst="corner">
            <a:avLst>
              <a:gd name="adj1" fmla="val 46581"/>
              <a:gd name="adj2" fmla="val 31957"/>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L-Shape 67"/>
          <p:cNvSpPr/>
          <p:nvPr/>
        </p:nvSpPr>
        <p:spPr>
          <a:xfrm flipH="1">
            <a:off x="4314380" y="4192488"/>
            <a:ext cx="3685032" cy="1547334"/>
          </a:xfrm>
          <a:prstGeom prst="corner">
            <a:avLst>
              <a:gd name="adj1" fmla="val 32729"/>
              <a:gd name="adj2" fmla="val 463828"/>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2" name="Title 1"/>
          <p:cNvSpPr>
            <a:spLocks noGrp="1"/>
          </p:cNvSpPr>
          <p:nvPr>
            <p:ph type="title"/>
          </p:nvPr>
        </p:nvSpPr>
        <p:spPr/>
        <p:txBody>
          <a:bodyPr/>
          <a:lstStyle/>
          <a:p>
            <a:r>
              <a:rPr lang="en-US" dirty="0" smtClean="0"/>
              <a:t>Example 4b: Committed on Price in RT (for min run) – </a:t>
            </a:r>
            <a:br>
              <a:rPr lang="en-US" dirty="0" smtClean="0"/>
            </a:br>
            <a:r>
              <a:rPr lang="en-US" dirty="0" smtClean="0"/>
              <a:t>Increase to offer for uncommitted hours</a:t>
            </a:r>
            <a:endParaRPr lang="en-US"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8" name="Straight Arrow Connector 7"/>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11" name="TextBox 1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12" name="TextBox 1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13" name="TextBox 1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14" name="TextBox 1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15" name="TextBox 1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16" name="TextBox 1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17" name="TextBox 1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18" name="TextBox 1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19" name="TextBox 1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20" name="TextBox 1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21" name="TextBox 20"/>
          <p:cNvSpPr txBox="1"/>
          <p:nvPr/>
        </p:nvSpPr>
        <p:spPr>
          <a:xfrm>
            <a:off x="9294812" y="4599801"/>
            <a:ext cx="2514600" cy="276999"/>
          </a:xfrm>
          <a:prstGeom prst="rect">
            <a:avLst/>
          </a:prstGeom>
          <a:noFill/>
        </p:spPr>
        <p:txBody>
          <a:bodyPr wrap="square" rtlCol="0">
            <a:spAutoFit/>
          </a:bodyPr>
          <a:lstStyle/>
          <a:p>
            <a:r>
              <a:rPr lang="en-US" sz="1200" dirty="0" smtClean="0"/>
              <a:t>Cost </a:t>
            </a:r>
            <a:r>
              <a:rPr lang="en-US" sz="1200" dirty="0"/>
              <a:t>schedule submitted DA</a:t>
            </a:r>
          </a:p>
        </p:txBody>
      </p:sp>
      <p:sp>
        <p:nvSpPr>
          <p:cNvPr id="22" name="TextBox 2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23" name="TextBox 2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24" name="Straight Connector 23"/>
          <p:cNvCxnSpPr/>
          <p:nvPr/>
        </p:nvCxnSpPr>
        <p:spPr>
          <a:xfrm>
            <a:off x="8456612" y="47448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25" name="Straight Arrow Connector 24"/>
          <p:cNvCxnSpPr>
            <a:stCxn id="45" idx="3"/>
          </p:cNvCxnSpPr>
          <p:nvPr/>
        </p:nvCxnSpPr>
        <p:spPr>
          <a:xfrm>
            <a:off x="1522412" y="38876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293812" y="57427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106441" y="5742801"/>
            <a:ext cx="374904" cy="276999"/>
          </a:xfrm>
          <a:prstGeom prst="rect">
            <a:avLst/>
          </a:prstGeom>
          <a:noFill/>
        </p:spPr>
        <p:txBody>
          <a:bodyPr wrap="square" rtlCol="0">
            <a:spAutoFit/>
          </a:bodyPr>
          <a:lstStyle/>
          <a:p>
            <a:r>
              <a:rPr lang="en-US" sz="1200" dirty="0" smtClean="0"/>
              <a:t>10</a:t>
            </a:r>
          </a:p>
        </p:txBody>
      </p:sp>
      <p:sp>
        <p:nvSpPr>
          <p:cNvPr id="28" name="TextBox 27"/>
          <p:cNvSpPr txBox="1"/>
          <p:nvPr/>
        </p:nvSpPr>
        <p:spPr>
          <a:xfrm>
            <a:off x="1917201" y="5742801"/>
            <a:ext cx="374904" cy="276999"/>
          </a:xfrm>
          <a:prstGeom prst="rect">
            <a:avLst/>
          </a:prstGeom>
          <a:noFill/>
        </p:spPr>
        <p:txBody>
          <a:bodyPr wrap="square" rtlCol="0">
            <a:spAutoFit/>
          </a:bodyPr>
          <a:lstStyle/>
          <a:p>
            <a:r>
              <a:rPr lang="en-US" sz="1200" dirty="0" smtClean="0"/>
              <a:t>2</a:t>
            </a:r>
          </a:p>
        </p:txBody>
      </p:sp>
      <p:sp>
        <p:nvSpPr>
          <p:cNvPr id="29" name="TextBox 28"/>
          <p:cNvSpPr txBox="1"/>
          <p:nvPr/>
        </p:nvSpPr>
        <p:spPr>
          <a:xfrm>
            <a:off x="2464511" y="5742801"/>
            <a:ext cx="374904" cy="276999"/>
          </a:xfrm>
          <a:prstGeom prst="rect">
            <a:avLst/>
          </a:prstGeom>
          <a:noFill/>
        </p:spPr>
        <p:txBody>
          <a:bodyPr wrap="square" rtlCol="0">
            <a:spAutoFit/>
          </a:bodyPr>
          <a:lstStyle/>
          <a:p>
            <a:r>
              <a:rPr lang="en-US" sz="1200" dirty="0" smtClean="0"/>
              <a:t>4</a:t>
            </a:r>
          </a:p>
        </p:txBody>
      </p:sp>
      <p:sp>
        <p:nvSpPr>
          <p:cNvPr id="30" name="TextBox 29"/>
          <p:cNvSpPr txBox="1"/>
          <p:nvPr/>
        </p:nvSpPr>
        <p:spPr>
          <a:xfrm>
            <a:off x="3011821" y="5742801"/>
            <a:ext cx="374904" cy="276999"/>
          </a:xfrm>
          <a:prstGeom prst="rect">
            <a:avLst/>
          </a:prstGeom>
          <a:noFill/>
        </p:spPr>
        <p:txBody>
          <a:bodyPr wrap="square" rtlCol="0">
            <a:spAutoFit/>
          </a:bodyPr>
          <a:lstStyle/>
          <a:p>
            <a:r>
              <a:rPr lang="en-US" sz="1200" dirty="0" smtClean="0"/>
              <a:t>6</a:t>
            </a:r>
          </a:p>
        </p:txBody>
      </p:sp>
      <p:sp>
        <p:nvSpPr>
          <p:cNvPr id="31" name="TextBox 30"/>
          <p:cNvSpPr txBox="1"/>
          <p:nvPr/>
        </p:nvSpPr>
        <p:spPr>
          <a:xfrm>
            <a:off x="3559131" y="5742801"/>
            <a:ext cx="374904" cy="276999"/>
          </a:xfrm>
          <a:prstGeom prst="rect">
            <a:avLst/>
          </a:prstGeom>
          <a:noFill/>
        </p:spPr>
        <p:txBody>
          <a:bodyPr wrap="square" rtlCol="0">
            <a:spAutoFit/>
          </a:bodyPr>
          <a:lstStyle/>
          <a:p>
            <a:r>
              <a:rPr lang="en-US" sz="1200" dirty="0" smtClean="0"/>
              <a:t>8</a:t>
            </a:r>
          </a:p>
        </p:txBody>
      </p:sp>
      <p:sp>
        <p:nvSpPr>
          <p:cNvPr id="32" name="TextBox 31"/>
          <p:cNvSpPr txBox="1"/>
          <p:nvPr/>
        </p:nvSpPr>
        <p:spPr>
          <a:xfrm>
            <a:off x="4653751" y="5742801"/>
            <a:ext cx="374904" cy="276999"/>
          </a:xfrm>
          <a:prstGeom prst="rect">
            <a:avLst/>
          </a:prstGeom>
          <a:noFill/>
        </p:spPr>
        <p:txBody>
          <a:bodyPr wrap="square" rtlCol="0">
            <a:spAutoFit/>
          </a:bodyPr>
          <a:lstStyle/>
          <a:p>
            <a:r>
              <a:rPr lang="en-US" sz="1200" dirty="0" smtClean="0"/>
              <a:t>12</a:t>
            </a:r>
          </a:p>
        </p:txBody>
      </p:sp>
      <p:sp>
        <p:nvSpPr>
          <p:cNvPr id="33" name="TextBox 32"/>
          <p:cNvSpPr txBox="1"/>
          <p:nvPr/>
        </p:nvSpPr>
        <p:spPr>
          <a:xfrm>
            <a:off x="5201061" y="5742801"/>
            <a:ext cx="374904" cy="276999"/>
          </a:xfrm>
          <a:prstGeom prst="rect">
            <a:avLst/>
          </a:prstGeom>
          <a:noFill/>
        </p:spPr>
        <p:txBody>
          <a:bodyPr wrap="square" rtlCol="0">
            <a:spAutoFit/>
          </a:bodyPr>
          <a:lstStyle/>
          <a:p>
            <a:r>
              <a:rPr lang="en-US" sz="1200" dirty="0" smtClean="0"/>
              <a:t>14</a:t>
            </a:r>
          </a:p>
        </p:txBody>
      </p:sp>
      <p:sp>
        <p:nvSpPr>
          <p:cNvPr id="34" name="TextBox 33"/>
          <p:cNvSpPr txBox="1"/>
          <p:nvPr/>
        </p:nvSpPr>
        <p:spPr>
          <a:xfrm>
            <a:off x="5748371" y="5742801"/>
            <a:ext cx="376305" cy="276999"/>
          </a:xfrm>
          <a:prstGeom prst="rect">
            <a:avLst/>
          </a:prstGeom>
          <a:noFill/>
        </p:spPr>
        <p:txBody>
          <a:bodyPr wrap="square" rtlCol="0">
            <a:spAutoFit/>
          </a:bodyPr>
          <a:lstStyle/>
          <a:p>
            <a:r>
              <a:rPr lang="en-US" sz="1200" dirty="0" smtClean="0"/>
              <a:t>16</a:t>
            </a:r>
          </a:p>
        </p:txBody>
      </p:sp>
      <p:sp>
        <p:nvSpPr>
          <p:cNvPr id="35" name="TextBox 34"/>
          <p:cNvSpPr txBox="1"/>
          <p:nvPr/>
        </p:nvSpPr>
        <p:spPr>
          <a:xfrm>
            <a:off x="6297082" y="5742801"/>
            <a:ext cx="376305" cy="276999"/>
          </a:xfrm>
          <a:prstGeom prst="rect">
            <a:avLst/>
          </a:prstGeom>
          <a:noFill/>
        </p:spPr>
        <p:txBody>
          <a:bodyPr wrap="square" rtlCol="0">
            <a:spAutoFit/>
          </a:bodyPr>
          <a:lstStyle/>
          <a:p>
            <a:r>
              <a:rPr lang="en-US" sz="1200" dirty="0" smtClean="0"/>
              <a:t>18</a:t>
            </a:r>
          </a:p>
        </p:txBody>
      </p:sp>
      <p:sp>
        <p:nvSpPr>
          <p:cNvPr id="36" name="TextBox 35"/>
          <p:cNvSpPr txBox="1"/>
          <p:nvPr/>
        </p:nvSpPr>
        <p:spPr>
          <a:xfrm>
            <a:off x="6845793" y="5742801"/>
            <a:ext cx="376305" cy="276999"/>
          </a:xfrm>
          <a:prstGeom prst="rect">
            <a:avLst/>
          </a:prstGeom>
          <a:noFill/>
        </p:spPr>
        <p:txBody>
          <a:bodyPr wrap="square" rtlCol="0">
            <a:spAutoFit/>
          </a:bodyPr>
          <a:lstStyle/>
          <a:p>
            <a:r>
              <a:rPr lang="en-US" sz="1200" dirty="0" smtClean="0"/>
              <a:t>20</a:t>
            </a:r>
          </a:p>
        </p:txBody>
      </p:sp>
      <p:sp>
        <p:nvSpPr>
          <p:cNvPr id="37" name="TextBox 36"/>
          <p:cNvSpPr txBox="1"/>
          <p:nvPr/>
        </p:nvSpPr>
        <p:spPr>
          <a:xfrm>
            <a:off x="7394507" y="5742801"/>
            <a:ext cx="376305" cy="276999"/>
          </a:xfrm>
          <a:prstGeom prst="rect">
            <a:avLst/>
          </a:prstGeom>
          <a:noFill/>
        </p:spPr>
        <p:txBody>
          <a:bodyPr wrap="square" rtlCol="0">
            <a:spAutoFit/>
          </a:bodyPr>
          <a:lstStyle/>
          <a:p>
            <a:r>
              <a:rPr lang="en-US" sz="1200" dirty="0" smtClean="0"/>
              <a:t>22</a:t>
            </a:r>
          </a:p>
        </p:txBody>
      </p:sp>
      <p:sp>
        <p:nvSpPr>
          <p:cNvPr id="38" name="TextBox 37"/>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39" name="TextBox 38"/>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40" name="TextBox 39"/>
          <p:cNvSpPr txBox="1"/>
          <p:nvPr/>
        </p:nvSpPr>
        <p:spPr>
          <a:xfrm>
            <a:off x="989012" y="4724400"/>
            <a:ext cx="533400" cy="307777"/>
          </a:xfrm>
          <a:prstGeom prst="rect">
            <a:avLst/>
          </a:prstGeom>
          <a:noFill/>
        </p:spPr>
        <p:txBody>
          <a:bodyPr wrap="square" rtlCol="0">
            <a:spAutoFit/>
          </a:bodyPr>
          <a:lstStyle/>
          <a:p>
            <a:r>
              <a:rPr lang="en-US" sz="1400" dirty="0" smtClean="0"/>
              <a:t>$30</a:t>
            </a:r>
            <a:endParaRPr lang="en-US" sz="1400" dirty="0"/>
          </a:p>
        </p:txBody>
      </p:sp>
      <p:sp>
        <p:nvSpPr>
          <p:cNvPr id="41" name="TextBox 40"/>
          <p:cNvSpPr txBox="1"/>
          <p:nvPr/>
        </p:nvSpPr>
        <p:spPr>
          <a:xfrm>
            <a:off x="989012" y="4038600"/>
            <a:ext cx="533400" cy="307777"/>
          </a:xfrm>
          <a:prstGeom prst="rect">
            <a:avLst/>
          </a:prstGeom>
          <a:noFill/>
        </p:spPr>
        <p:txBody>
          <a:bodyPr wrap="square" rtlCol="0">
            <a:spAutoFit/>
          </a:bodyPr>
          <a:lstStyle/>
          <a:p>
            <a:r>
              <a:rPr lang="en-US" sz="1400" dirty="0" smtClean="0"/>
              <a:t>$50</a:t>
            </a:r>
            <a:endParaRPr lang="en-US" sz="1400" dirty="0"/>
          </a:p>
        </p:txBody>
      </p:sp>
      <p:sp>
        <p:nvSpPr>
          <p:cNvPr id="42" name="TextBox 41"/>
          <p:cNvSpPr txBox="1"/>
          <p:nvPr/>
        </p:nvSpPr>
        <p:spPr>
          <a:xfrm>
            <a:off x="989012" y="5102423"/>
            <a:ext cx="533400" cy="307777"/>
          </a:xfrm>
          <a:prstGeom prst="rect">
            <a:avLst/>
          </a:prstGeom>
          <a:noFill/>
        </p:spPr>
        <p:txBody>
          <a:bodyPr wrap="square" rtlCol="0">
            <a:spAutoFit/>
          </a:bodyPr>
          <a:lstStyle/>
          <a:p>
            <a:r>
              <a:rPr lang="en-US" sz="1400" dirty="0" smtClean="0"/>
              <a:t>$20</a:t>
            </a:r>
            <a:endParaRPr lang="en-US" sz="1400" dirty="0"/>
          </a:p>
        </p:txBody>
      </p:sp>
      <p:sp>
        <p:nvSpPr>
          <p:cNvPr id="43" name="TextBox 42"/>
          <p:cNvSpPr txBox="1"/>
          <p:nvPr/>
        </p:nvSpPr>
        <p:spPr>
          <a:xfrm>
            <a:off x="989012" y="4383025"/>
            <a:ext cx="533400" cy="307777"/>
          </a:xfrm>
          <a:prstGeom prst="rect">
            <a:avLst/>
          </a:prstGeom>
          <a:noFill/>
        </p:spPr>
        <p:txBody>
          <a:bodyPr wrap="square" rtlCol="0">
            <a:spAutoFit/>
          </a:bodyPr>
          <a:lstStyle/>
          <a:p>
            <a:r>
              <a:rPr lang="en-US" sz="1400" dirty="0" smtClean="0"/>
              <a:t>$40</a:t>
            </a:r>
            <a:endParaRPr lang="en-US" sz="1400" dirty="0"/>
          </a:p>
        </p:txBody>
      </p:sp>
      <p:sp>
        <p:nvSpPr>
          <p:cNvPr id="44" name="TextBox 43"/>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45" name="TextBox 44"/>
          <p:cNvSpPr txBox="1"/>
          <p:nvPr/>
        </p:nvSpPr>
        <p:spPr>
          <a:xfrm>
            <a:off x="989012" y="3733800"/>
            <a:ext cx="533400" cy="307777"/>
          </a:xfrm>
          <a:prstGeom prst="rect">
            <a:avLst/>
          </a:prstGeom>
          <a:noFill/>
        </p:spPr>
        <p:txBody>
          <a:bodyPr wrap="square" rtlCol="0">
            <a:spAutoFit/>
          </a:bodyPr>
          <a:lstStyle/>
          <a:p>
            <a:r>
              <a:rPr lang="en-US" sz="1400" dirty="0" smtClean="0"/>
              <a:t>$60</a:t>
            </a:r>
            <a:endParaRPr lang="en-US" sz="1400" dirty="0"/>
          </a:p>
        </p:txBody>
      </p:sp>
      <p:sp>
        <p:nvSpPr>
          <p:cNvPr id="46" name="Rectangle 45"/>
          <p:cNvSpPr/>
          <p:nvPr/>
        </p:nvSpPr>
        <p:spPr>
          <a:xfrm>
            <a:off x="8380412" y="2614292"/>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294812" y="2513185"/>
            <a:ext cx="2590800" cy="461665"/>
          </a:xfrm>
          <a:prstGeom prst="rect">
            <a:avLst/>
          </a:prstGeom>
          <a:noFill/>
        </p:spPr>
        <p:txBody>
          <a:bodyPr wrap="square" rtlCol="0">
            <a:spAutoFit/>
          </a:bodyPr>
          <a:lstStyle/>
          <a:p>
            <a:r>
              <a:rPr lang="en-US" sz="1200" dirty="0" smtClean="0"/>
              <a:t>RT Commitment (commitment decision made @ 5:00)</a:t>
            </a:r>
            <a:endParaRPr lang="en-US" sz="1200" dirty="0"/>
          </a:p>
        </p:txBody>
      </p:sp>
      <p:cxnSp>
        <p:nvCxnSpPr>
          <p:cNvPr id="48" name="Straight Connector 47"/>
          <p:cNvCxnSpPr/>
          <p:nvPr/>
        </p:nvCxnSpPr>
        <p:spPr>
          <a:xfrm>
            <a:off x="8456612" y="2181999"/>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49" name="Straight Connector 48"/>
          <p:cNvCxnSpPr/>
          <p:nvPr/>
        </p:nvCxnSpPr>
        <p:spPr>
          <a:xfrm>
            <a:off x="8456612" y="1833242"/>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50" name="TextBox 49"/>
          <p:cNvSpPr txBox="1"/>
          <p:nvPr/>
        </p:nvSpPr>
        <p:spPr>
          <a:xfrm>
            <a:off x="9294812" y="1676400"/>
            <a:ext cx="2362200" cy="276999"/>
          </a:xfrm>
          <a:prstGeom prst="rect">
            <a:avLst/>
          </a:prstGeom>
          <a:noFill/>
        </p:spPr>
        <p:txBody>
          <a:bodyPr wrap="square" rtlCol="0">
            <a:spAutoFit/>
          </a:bodyPr>
          <a:lstStyle/>
          <a:p>
            <a:r>
              <a:rPr lang="en-US" sz="1200" dirty="0"/>
              <a:t>Price schedule submitted DA</a:t>
            </a:r>
          </a:p>
        </p:txBody>
      </p:sp>
      <p:sp>
        <p:nvSpPr>
          <p:cNvPr id="51" name="TextBox 50"/>
          <p:cNvSpPr txBox="1"/>
          <p:nvPr/>
        </p:nvSpPr>
        <p:spPr>
          <a:xfrm>
            <a:off x="9294812" y="2029599"/>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3:45</a:t>
            </a:r>
            <a:endParaRPr lang="en-US" sz="1200" dirty="0"/>
          </a:p>
        </p:txBody>
      </p:sp>
      <p:cxnSp>
        <p:nvCxnSpPr>
          <p:cNvPr id="52" name="Straight Connector 51"/>
          <p:cNvCxnSpPr/>
          <p:nvPr/>
        </p:nvCxnSpPr>
        <p:spPr>
          <a:xfrm>
            <a:off x="8471242" y="51009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53" name="TextBox 52"/>
          <p:cNvSpPr txBox="1"/>
          <p:nvPr/>
        </p:nvSpPr>
        <p:spPr>
          <a:xfrm>
            <a:off x="9309442" y="4948535"/>
            <a:ext cx="2362200" cy="461665"/>
          </a:xfrm>
          <a:prstGeom prst="rect">
            <a:avLst/>
          </a:prstGeom>
          <a:noFill/>
        </p:spPr>
        <p:txBody>
          <a:bodyPr wrap="square" rtlCol="0">
            <a:spAutoFit/>
          </a:bodyPr>
          <a:lstStyle/>
          <a:p>
            <a:r>
              <a:rPr lang="en-US" sz="1200" dirty="0" smtClean="0"/>
              <a:t>Cost schedule update submitted in RT @ 3:45</a:t>
            </a:r>
            <a:endParaRPr lang="en-US" sz="1200" dirty="0"/>
          </a:p>
        </p:txBody>
      </p:sp>
      <p:sp>
        <p:nvSpPr>
          <p:cNvPr id="54" name="L-Shape 53"/>
          <p:cNvSpPr/>
          <p:nvPr/>
        </p:nvSpPr>
        <p:spPr>
          <a:xfrm flipH="1">
            <a:off x="4312942" y="4346377"/>
            <a:ext cx="3685032" cy="1396422"/>
          </a:xfrm>
          <a:prstGeom prst="corner">
            <a:avLst>
              <a:gd name="adj1" fmla="val 32729"/>
              <a:gd name="adj2" fmla="val 463828"/>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55" name="L-Shape 54"/>
          <p:cNvSpPr/>
          <p:nvPr/>
        </p:nvSpPr>
        <p:spPr>
          <a:xfrm flipH="1">
            <a:off x="1522412" y="4599801"/>
            <a:ext cx="6477000" cy="1142999"/>
          </a:xfrm>
          <a:prstGeom prst="corner">
            <a:avLst>
              <a:gd name="adj1" fmla="val 44240"/>
              <a:gd name="adj2" fmla="val 32271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5180012" y="2096207"/>
            <a:ext cx="2456555"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 </a:t>
            </a:r>
          </a:p>
          <a:p>
            <a:pPr algn="ctr"/>
            <a:r>
              <a:rPr lang="en-US" sz="1400" dirty="0" smtClean="0">
                <a:latin typeface="Arial Narrow" panose="020B0606020202030204" pitchFamily="34" charset="0"/>
              </a:rPr>
              <a:t>(hours after min run time is met)</a:t>
            </a:r>
            <a:endParaRPr lang="en-US" sz="1400" dirty="0">
              <a:latin typeface="Arial Narrow" panose="020B0606020202030204" pitchFamily="34" charset="0"/>
            </a:endParaRPr>
          </a:p>
        </p:txBody>
      </p:sp>
      <p:sp>
        <p:nvSpPr>
          <p:cNvPr id="57" name="TextBox 56"/>
          <p:cNvSpPr txBox="1"/>
          <p:nvPr/>
        </p:nvSpPr>
        <p:spPr>
          <a:xfrm>
            <a:off x="2284412" y="56388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58" name="TextBox 57"/>
          <p:cNvSpPr txBox="1"/>
          <p:nvPr/>
        </p:nvSpPr>
        <p:spPr>
          <a:xfrm>
            <a:off x="2284412" y="3419475"/>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59" name="Straight Arrow Connector 58"/>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150812" y="863025"/>
            <a:ext cx="12038013" cy="584775"/>
          </a:xfrm>
          <a:prstGeom prst="rect">
            <a:avLst/>
          </a:prstGeom>
          <a:noFill/>
        </p:spPr>
        <p:txBody>
          <a:bodyPr wrap="square" rtlCol="0">
            <a:spAutoFit/>
          </a:bodyPr>
          <a:lstStyle/>
          <a:p>
            <a:r>
              <a:rPr lang="en-US" sz="1600" dirty="0" smtClean="0"/>
              <a:t>Unit has a min run time of 6 hours.  Assume cost increases for hours 10 and beyond subsequent to DA offer submission. Offer is updated in RT prior to RT commitment. Offer is then updated again in RT after commitment decision is made.</a:t>
            </a:r>
            <a:endParaRPr lang="en-US" sz="1600" dirty="0"/>
          </a:p>
        </p:txBody>
      </p:sp>
      <p:sp>
        <p:nvSpPr>
          <p:cNvPr id="3" name="Isosceles Triangle 2"/>
          <p:cNvSpPr/>
          <p:nvPr/>
        </p:nvSpPr>
        <p:spPr>
          <a:xfrm>
            <a:off x="2808287" y="3581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63" name="Straight Connector 62"/>
          <p:cNvCxnSpPr/>
          <p:nvPr/>
        </p:nvCxnSpPr>
        <p:spPr>
          <a:xfrm>
            <a:off x="8456612" y="3119735"/>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sp>
        <p:nvSpPr>
          <p:cNvPr id="64" name="TextBox 63"/>
          <p:cNvSpPr txBox="1"/>
          <p:nvPr/>
        </p:nvSpPr>
        <p:spPr>
          <a:xfrm>
            <a:off x="9294812" y="2967335"/>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8:45</a:t>
            </a:r>
            <a:endParaRPr lang="en-US" sz="1200" dirty="0"/>
          </a:p>
        </p:txBody>
      </p:sp>
      <p:sp>
        <p:nvSpPr>
          <p:cNvPr id="65" name="TextBox 64"/>
          <p:cNvSpPr txBox="1"/>
          <p:nvPr/>
        </p:nvSpPr>
        <p:spPr>
          <a:xfrm>
            <a:off x="3741737" y="3429000"/>
            <a:ext cx="381000" cy="646331"/>
          </a:xfrm>
          <a:prstGeom prst="rect">
            <a:avLst/>
          </a:prstGeom>
          <a:noFill/>
        </p:spPr>
        <p:txBody>
          <a:bodyPr wrap="square" rtlCol="0">
            <a:spAutoFit/>
          </a:bodyPr>
          <a:lstStyle/>
          <a:p>
            <a:r>
              <a:rPr lang="en-US" sz="3600" dirty="0" smtClean="0">
                <a:solidFill>
                  <a:schemeClr val="accent6"/>
                </a:solidFill>
              </a:rPr>
              <a:t>*</a:t>
            </a:r>
            <a:endParaRPr lang="en-US" sz="3600" dirty="0">
              <a:solidFill>
                <a:schemeClr val="accent6"/>
              </a:solidFill>
            </a:endParaRPr>
          </a:p>
        </p:txBody>
      </p:sp>
      <p:sp>
        <p:nvSpPr>
          <p:cNvPr id="67" name="TextBox 66"/>
          <p:cNvSpPr txBox="1"/>
          <p:nvPr/>
        </p:nvSpPr>
        <p:spPr>
          <a:xfrm>
            <a:off x="3703637" y="5648325"/>
            <a:ext cx="381000" cy="646331"/>
          </a:xfrm>
          <a:prstGeom prst="rect">
            <a:avLst/>
          </a:prstGeom>
          <a:noFill/>
        </p:spPr>
        <p:txBody>
          <a:bodyPr wrap="square" rtlCol="0">
            <a:spAutoFit/>
          </a:bodyPr>
          <a:lstStyle/>
          <a:p>
            <a:r>
              <a:rPr lang="en-US" sz="3600" dirty="0" smtClean="0">
                <a:solidFill>
                  <a:schemeClr val="accent6"/>
                </a:solidFill>
              </a:rPr>
              <a:t>*</a:t>
            </a:r>
            <a:endParaRPr lang="en-US" sz="3600" dirty="0">
              <a:solidFill>
                <a:schemeClr val="accent6"/>
              </a:solidFill>
            </a:endParaRPr>
          </a:p>
        </p:txBody>
      </p:sp>
      <p:cxnSp>
        <p:nvCxnSpPr>
          <p:cNvPr id="69" name="Straight Connector 68"/>
          <p:cNvCxnSpPr/>
          <p:nvPr/>
        </p:nvCxnSpPr>
        <p:spPr>
          <a:xfrm>
            <a:off x="8456612" y="5558135"/>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sp>
        <p:nvSpPr>
          <p:cNvPr id="5" name="Rectangle 4"/>
          <p:cNvSpPr/>
          <p:nvPr/>
        </p:nvSpPr>
        <p:spPr>
          <a:xfrm>
            <a:off x="4293893" y="1799467"/>
            <a:ext cx="3705519" cy="18173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70" name="TextBox 69"/>
          <p:cNvSpPr txBox="1"/>
          <p:nvPr/>
        </p:nvSpPr>
        <p:spPr>
          <a:xfrm>
            <a:off x="9294812" y="5405735"/>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8:45</a:t>
            </a:r>
            <a:endParaRPr lang="en-US" sz="1200" dirty="0"/>
          </a:p>
        </p:txBody>
      </p:sp>
      <p:sp>
        <p:nvSpPr>
          <p:cNvPr id="9" name="L-Shape 8"/>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31833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 name="Group 84"/>
          <p:cNvGrpSpPr/>
          <p:nvPr/>
        </p:nvGrpSpPr>
        <p:grpSpPr>
          <a:xfrm>
            <a:off x="760412" y="1447800"/>
            <a:ext cx="10896600" cy="2583641"/>
            <a:chOff x="989012" y="1491690"/>
            <a:chExt cx="10896600" cy="2583641"/>
          </a:xfrm>
        </p:grpSpPr>
        <p:sp>
          <p:nvSpPr>
            <p:cNvPr id="86" name="Rectangle 85"/>
            <p:cNvSpPr/>
            <p:nvPr/>
          </p:nvSpPr>
          <p:spPr>
            <a:xfrm>
              <a:off x="4837111" y="1600201"/>
              <a:ext cx="3155286" cy="19590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7" name="L-Shape 86"/>
            <p:cNvSpPr/>
            <p:nvPr/>
          </p:nvSpPr>
          <p:spPr>
            <a:xfrm flipH="1">
              <a:off x="3122611" y="1799467"/>
              <a:ext cx="1714500" cy="1692743"/>
            </a:xfrm>
            <a:prstGeom prst="corner">
              <a:avLst>
                <a:gd name="adj1" fmla="val 46581"/>
                <a:gd name="adj2" fmla="val 31957"/>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Arrow Connector 87"/>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90" name="TextBox 89"/>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91" name="TextBox 90"/>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92" name="TextBox 91"/>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93" name="TextBox 92"/>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94" name="TextBox 93"/>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95" name="TextBox 94"/>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96" name="TextBox 95"/>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97" name="TextBox 96"/>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98" name="TextBox 97"/>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99" name="TextBox 98"/>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100" name="TextBox 99"/>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101" name="TextBox 100"/>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sp>
          <p:nvSpPr>
            <p:cNvPr id="102" name="TextBox 101"/>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03" name="TextBox 102"/>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104" name="TextBox 103"/>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105" name="Rectangle 104"/>
            <p:cNvSpPr/>
            <p:nvPr/>
          </p:nvSpPr>
          <p:spPr>
            <a:xfrm>
              <a:off x="8380412" y="2614292"/>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9294812" y="2513185"/>
              <a:ext cx="2590800" cy="461665"/>
            </a:xfrm>
            <a:prstGeom prst="rect">
              <a:avLst/>
            </a:prstGeom>
            <a:noFill/>
          </p:spPr>
          <p:txBody>
            <a:bodyPr wrap="square" rtlCol="0">
              <a:spAutoFit/>
            </a:bodyPr>
            <a:lstStyle/>
            <a:p>
              <a:r>
                <a:rPr lang="en-US" sz="1200" dirty="0" smtClean="0"/>
                <a:t>RT Commitment (commitment decision made @ 5:00)</a:t>
              </a:r>
              <a:endParaRPr lang="en-US" sz="1200" dirty="0"/>
            </a:p>
          </p:txBody>
        </p:sp>
        <p:cxnSp>
          <p:nvCxnSpPr>
            <p:cNvPr id="107" name="Straight Connector 106"/>
            <p:cNvCxnSpPr/>
            <p:nvPr/>
          </p:nvCxnSpPr>
          <p:spPr>
            <a:xfrm>
              <a:off x="8456612" y="2181999"/>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8" name="Straight Connector 107"/>
            <p:cNvCxnSpPr/>
            <p:nvPr/>
          </p:nvCxnSpPr>
          <p:spPr>
            <a:xfrm>
              <a:off x="8456612" y="1833242"/>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109" name="TextBox 108"/>
            <p:cNvSpPr txBox="1"/>
            <p:nvPr/>
          </p:nvSpPr>
          <p:spPr>
            <a:xfrm>
              <a:off x="9294812" y="1676400"/>
              <a:ext cx="2362200" cy="276999"/>
            </a:xfrm>
            <a:prstGeom prst="rect">
              <a:avLst/>
            </a:prstGeom>
            <a:noFill/>
          </p:spPr>
          <p:txBody>
            <a:bodyPr wrap="square" rtlCol="0">
              <a:spAutoFit/>
            </a:bodyPr>
            <a:lstStyle/>
            <a:p>
              <a:r>
                <a:rPr lang="en-US" sz="1200" dirty="0"/>
                <a:t>Price schedule submitted DA</a:t>
              </a:r>
            </a:p>
          </p:txBody>
        </p:sp>
        <p:sp>
          <p:nvSpPr>
            <p:cNvPr id="110" name="TextBox 109"/>
            <p:cNvSpPr txBox="1"/>
            <p:nvPr/>
          </p:nvSpPr>
          <p:spPr>
            <a:xfrm>
              <a:off x="9294812" y="2029599"/>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3:45</a:t>
              </a:r>
              <a:endParaRPr lang="en-US" sz="1200" dirty="0"/>
            </a:p>
          </p:txBody>
        </p:sp>
        <p:sp>
          <p:nvSpPr>
            <p:cNvPr id="111" name="TextBox 110"/>
            <p:cNvSpPr txBox="1"/>
            <p:nvPr/>
          </p:nvSpPr>
          <p:spPr>
            <a:xfrm>
              <a:off x="5180012" y="2096207"/>
              <a:ext cx="2456555"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 </a:t>
              </a:r>
            </a:p>
            <a:p>
              <a:pPr algn="ctr"/>
              <a:r>
                <a:rPr lang="en-US" sz="1400" dirty="0" smtClean="0">
                  <a:latin typeface="Arial Narrow" panose="020B0606020202030204" pitchFamily="34" charset="0"/>
                </a:rPr>
                <a:t>(hours after min run time is met)</a:t>
              </a:r>
              <a:endParaRPr lang="en-US" sz="1400" dirty="0">
                <a:latin typeface="Arial Narrow" panose="020B0606020202030204" pitchFamily="34" charset="0"/>
              </a:endParaRPr>
            </a:p>
          </p:txBody>
        </p:sp>
        <p:cxnSp>
          <p:nvCxnSpPr>
            <p:cNvPr id="112" name="Straight Arrow Connector 111"/>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3" name="Isosceles Triangle 112"/>
            <p:cNvSpPr/>
            <p:nvPr/>
          </p:nvSpPr>
          <p:spPr>
            <a:xfrm>
              <a:off x="2808287" y="3581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114" name="Straight Connector 113"/>
            <p:cNvCxnSpPr/>
            <p:nvPr/>
          </p:nvCxnSpPr>
          <p:spPr>
            <a:xfrm>
              <a:off x="8456612" y="3119735"/>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sp>
          <p:nvSpPr>
            <p:cNvPr id="115" name="TextBox 114"/>
            <p:cNvSpPr txBox="1"/>
            <p:nvPr/>
          </p:nvSpPr>
          <p:spPr>
            <a:xfrm>
              <a:off x="9294812" y="2967335"/>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8:45</a:t>
              </a:r>
              <a:endParaRPr lang="en-US" sz="1200" dirty="0"/>
            </a:p>
          </p:txBody>
        </p:sp>
        <p:sp>
          <p:nvSpPr>
            <p:cNvPr id="116" name="TextBox 115"/>
            <p:cNvSpPr txBox="1"/>
            <p:nvPr/>
          </p:nvSpPr>
          <p:spPr>
            <a:xfrm>
              <a:off x="3741737" y="3429000"/>
              <a:ext cx="381000" cy="646331"/>
            </a:xfrm>
            <a:prstGeom prst="rect">
              <a:avLst/>
            </a:prstGeom>
            <a:noFill/>
          </p:spPr>
          <p:txBody>
            <a:bodyPr wrap="square" rtlCol="0">
              <a:spAutoFit/>
            </a:bodyPr>
            <a:lstStyle/>
            <a:p>
              <a:r>
                <a:rPr lang="en-US" sz="3600" dirty="0" smtClean="0">
                  <a:solidFill>
                    <a:schemeClr val="accent6"/>
                  </a:solidFill>
                </a:rPr>
                <a:t>*</a:t>
              </a:r>
              <a:endParaRPr lang="en-US" sz="3600" dirty="0">
                <a:solidFill>
                  <a:schemeClr val="accent6"/>
                </a:solidFill>
              </a:endParaRPr>
            </a:p>
          </p:txBody>
        </p:sp>
        <p:sp>
          <p:nvSpPr>
            <p:cNvPr id="117" name="Rectangle 116"/>
            <p:cNvSpPr/>
            <p:nvPr/>
          </p:nvSpPr>
          <p:spPr>
            <a:xfrm>
              <a:off x="4293893" y="1799467"/>
              <a:ext cx="3705519" cy="18173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18" name="L-Shape 117"/>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1552028"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Not Committed</a:t>
            </a:r>
            <a:endParaRPr lang="en-US" sz="1400" dirty="0"/>
          </a:p>
        </p:txBody>
      </p:sp>
      <p:sp>
        <p:nvSpPr>
          <p:cNvPr id="48" name="TextBox 47"/>
          <p:cNvSpPr txBox="1"/>
          <p:nvPr/>
        </p:nvSpPr>
        <p:spPr>
          <a:xfrm>
            <a:off x="2026639" y="4740533"/>
            <a:ext cx="2241255" cy="307777"/>
          </a:xfrm>
          <a:prstGeom prst="rect">
            <a:avLst/>
          </a:prstGeom>
          <a:noFill/>
        </p:spPr>
        <p:txBody>
          <a:bodyPr wrap="none" rtlCol="0">
            <a:spAutoFit/>
          </a:bodyPr>
          <a:lstStyle/>
          <a:p>
            <a:r>
              <a:rPr lang="en-US" sz="1400" dirty="0" smtClean="0"/>
              <a:t>Offer Used for Balancing:</a:t>
            </a:r>
            <a:endParaRPr lang="en-US" sz="1400" dirty="0"/>
          </a:p>
        </p:txBody>
      </p:sp>
      <p:sp>
        <p:nvSpPr>
          <p:cNvPr id="49" name="TextBox 48"/>
          <p:cNvSpPr txBox="1"/>
          <p:nvPr/>
        </p:nvSpPr>
        <p:spPr>
          <a:xfrm>
            <a:off x="2215905" y="5045333"/>
            <a:ext cx="4950001"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6 - 10 the offer used is $</a:t>
            </a:r>
            <a:r>
              <a:rPr lang="en-US" sz="1400" dirty="0" smtClean="0"/>
              <a:t>30 (segment 1)</a:t>
            </a:r>
            <a:endParaRPr lang="en-US" sz="1400" dirty="0"/>
          </a:p>
        </p:txBody>
      </p:sp>
      <p:sp>
        <p:nvSpPr>
          <p:cNvPr id="50" name="TextBox 49"/>
          <p:cNvSpPr txBox="1"/>
          <p:nvPr/>
        </p:nvSpPr>
        <p:spPr>
          <a:xfrm>
            <a:off x="2215903" y="5331023"/>
            <a:ext cx="5547894"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12 the offer used is $</a:t>
            </a:r>
            <a:r>
              <a:rPr lang="en-US" sz="1400" dirty="0" smtClean="0"/>
              <a:t>55 (segment 1)</a:t>
            </a:r>
            <a:endParaRPr lang="en-US" sz="1400" dirty="0"/>
          </a:p>
        </p:txBody>
      </p:sp>
      <p:sp>
        <p:nvSpPr>
          <p:cNvPr id="52" name="TextBox 51"/>
          <p:cNvSpPr txBox="1"/>
          <p:nvPr/>
        </p:nvSpPr>
        <p:spPr>
          <a:xfrm>
            <a:off x="2215903" y="5635823"/>
            <a:ext cx="74599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If the resource was extended past HB 12, then the offer used is $</a:t>
            </a:r>
            <a:r>
              <a:rPr lang="en-US" sz="1400" dirty="0" smtClean="0"/>
              <a:t>60 (segment 2)</a:t>
            </a:r>
            <a:endParaRPr lang="en-US" sz="1400" dirty="0"/>
          </a:p>
        </p:txBody>
      </p:sp>
      <p:sp>
        <p:nvSpPr>
          <p:cNvPr id="19" name="Rectangle 18"/>
          <p:cNvSpPr/>
          <p:nvPr/>
        </p:nvSpPr>
        <p:spPr>
          <a:xfrm>
            <a:off x="2901129" y="2649333"/>
            <a:ext cx="1171282" cy="811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076551" y="1752213"/>
            <a:ext cx="531959" cy="1696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609600" y="152399"/>
            <a:ext cx="10969625" cy="762001"/>
          </a:xfrm>
        </p:spPr>
        <p:txBody>
          <a:bodyPr/>
          <a:lstStyle/>
          <a:p>
            <a:r>
              <a:rPr lang="en-US" dirty="0"/>
              <a:t>Example 4b: Committed on Price in RT (for min run) – </a:t>
            </a:r>
            <a:br>
              <a:rPr lang="en-US" dirty="0"/>
            </a:br>
            <a:r>
              <a:rPr lang="en-US" dirty="0"/>
              <a:t>Increase to offer for uncommitted hours</a:t>
            </a:r>
          </a:p>
        </p:txBody>
      </p:sp>
      <p:sp>
        <p:nvSpPr>
          <p:cNvPr id="2" name="Rectangle 1"/>
          <p:cNvSpPr/>
          <p:nvPr/>
        </p:nvSpPr>
        <p:spPr>
          <a:xfrm>
            <a:off x="4612603" y="1556314"/>
            <a:ext cx="3197808" cy="19049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79413" y="914400"/>
            <a:ext cx="11125198" cy="584775"/>
          </a:xfrm>
          <a:prstGeom prst="rect">
            <a:avLst/>
          </a:prstGeom>
          <a:noFill/>
        </p:spPr>
        <p:txBody>
          <a:bodyPr wrap="square" rtlCol="0">
            <a:spAutoFit/>
          </a:bodyPr>
          <a:lstStyle/>
          <a:p>
            <a:r>
              <a:rPr lang="en-US" sz="1600" dirty="0"/>
              <a:t>Unit has a min run time of 6 hours.  Assume cost increases for hours 10 and beyond subsequent to DA offer submission. Offer is updated in RT prior to RT commitment. Offer is then updated again in RT after commitment decision is made.</a:t>
            </a:r>
          </a:p>
        </p:txBody>
      </p:sp>
    </p:spTree>
    <p:extLst>
      <p:ext uri="{BB962C8B-B14F-4D97-AF65-F5344CB8AC3E}">
        <p14:creationId xmlns:p14="http://schemas.microsoft.com/office/powerpoint/2010/main" val="222883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mph" presetSubtype="2" fill="hold" nodeType="withEffect">
                                  <p:stCondLst>
                                    <p:cond delay="0"/>
                                  </p:stCondLst>
                                  <p:childTnLst>
                                    <p:animClr clrSpc="rgb" dir="cw">
                                      <p:cBhvr>
                                        <p:cTn id="12" dur="2000" fill="hold"/>
                                        <p:tgtEl>
                                          <p:spTgt spid="14"/>
                                        </p:tgtEl>
                                        <p:attrNameLst>
                                          <p:attrName>fillcolor</p:attrName>
                                        </p:attrNameLst>
                                      </p:cBhvr>
                                      <p:to>
                                        <a:schemeClr val="accent2"/>
                                      </p:to>
                                    </p:animClr>
                                    <p:set>
                                      <p:cBhvr>
                                        <p:cTn id="13" dur="2000" fill="hold"/>
                                        <p:tgtEl>
                                          <p:spTgt spid="14"/>
                                        </p:tgtEl>
                                        <p:attrNameLst>
                                          <p:attrName>fill.type</p:attrName>
                                        </p:attrNameLst>
                                      </p:cBhvr>
                                      <p:to>
                                        <p:strVal val="solid"/>
                                      </p:to>
                                    </p:set>
                                    <p:set>
                                      <p:cBhvr>
                                        <p:cTn id="14" dur="2000" fill="hold"/>
                                        <p:tgtEl>
                                          <p:spTgt spid="14"/>
                                        </p:tgtEl>
                                        <p:attrNameLst>
                                          <p:attrName>fill.on</p:attrName>
                                        </p:attrNameLst>
                                      </p:cBhvr>
                                      <p:to>
                                        <p:strVal val="true"/>
                                      </p:to>
                                    </p:set>
                                  </p:childTnLst>
                                </p:cTn>
                              </p:par>
                              <p:par>
                                <p:cTn id="15" presetID="1" presetClass="emph" presetSubtype="1" nodeType="withEffect">
                                  <p:stCondLst>
                                    <p:cond delay="0"/>
                                  </p:stCondLst>
                                  <p:childTnLst>
                                    <p:set>
                                      <p:cBhvr>
                                        <p:cTn id="16" dur="indefinite"/>
                                        <p:tgtEl>
                                          <p:spTgt spid="14"/>
                                        </p:tgtEl>
                                        <p:attrNameLst>
                                          <p:attrName>fillcolor</p:attrName>
                                        </p:attrNameLst>
                                      </p:cBhvr>
                                      <p:to>
                                        <p:clrVal>
                                          <a:schemeClr val="bg1"/>
                                        </p:clrVal>
                                      </p:to>
                                    </p:set>
                                    <p:set>
                                      <p:cBhvr>
                                        <p:cTn id="17" dur="indefinite"/>
                                        <p:tgtEl>
                                          <p:spTgt spid="14"/>
                                        </p:tgtEl>
                                        <p:attrNameLst>
                                          <p:attrName>fill.type</p:attrName>
                                        </p:attrNameLst>
                                      </p:cBhvr>
                                      <p:to>
                                        <p:strVal val="solid"/>
                                      </p:to>
                                    </p:set>
                                    <p:set>
                                      <p:cBhvr>
                                        <p:cTn id="18" dur="indefinite"/>
                                        <p:tgtEl>
                                          <p:spTgt spid="14"/>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27" presetClass="emph" presetSubtype="0" fill="remove" grpId="2" nodeType="withEffect">
                                  <p:stCondLst>
                                    <p:cond delay="0"/>
                                  </p:stCondLst>
                                  <p:childTnLst>
                                    <p:animClr clrSpc="rgb" dir="cw">
                                      <p:cBhvr override="childStyle">
                                        <p:cTn id="30" dur="1000" autoRev="1" fill="remove"/>
                                        <p:tgtEl>
                                          <p:spTgt spid="19"/>
                                        </p:tgtEl>
                                        <p:attrNameLst>
                                          <p:attrName>style.color</p:attrName>
                                        </p:attrNameLst>
                                      </p:cBhvr>
                                      <p:to>
                                        <a:schemeClr val="accent2"/>
                                      </p:to>
                                    </p:animClr>
                                    <p:animClr clrSpc="rgb" dir="cw">
                                      <p:cBhvr>
                                        <p:cTn id="31" dur="1000" autoRev="1" fill="remove"/>
                                        <p:tgtEl>
                                          <p:spTgt spid="19"/>
                                        </p:tgtEl>
                                        <p:attrNameLst>
                                          <p:attrName>fillcolor</p:attrName>
                                        </p:attrNameLst>
                                      </p:cBhvr>
                                      <p:to>
                                        <a:schemeClr val="accent2"/>
                                      </p:to>
                                    </p:animClr>
                                    <p:set>
                                      <p:cBhvr>
                                        <p:cTn id="32" dur="1000" autoRev="1" fill="remove"/>
                                        <p:tgtEl>
                                          <p:spTgt spid="19"/>
                                        </p:tgtEl>
                                        <p:attrNameLst>
                                          <p:attrName>fill.type</p:attrName>
                                        </p:attrNameLst>
                                      </p:cBhvr>
                                      <p:to>
                                        <p:strVal val="solid"/>
                                      </p:to>
                                    </p:set>
                                    <p:set>
                                      <p:cBhvr>
                                        <p:cTn id="33" dur="1000" autoRev="1" fill="remove"/>
                                        <p:tgtEl>
                                          <p:spTgt spid="19"/>
                                        </p:tgtEl>
                                        <p:attrNameLst>
                                          <p:attrName>fill.on</p:attrName>
                                        </p:attrNameLst>
                                      </p:cBhvr>
                                      <p:to>
                                        <p:strVal val="true"/>
                                      </p:to>
                                    </p:set>
                                  </p:childTnLst>
                                </p:cTn>
                              </p:par>
                              <p:par>
                                <p:cTn id="34" presetID="1" presetClass="emph" presetSubtype="2" fill="hold" nodeType="withEffect">
                                  <p:stCondLst>
                                    <p:cond delay="0"/>
                                  </p:stCondLst>
                                  <p:childTnLst>
                                    <p:animClr clrSpc="rgb" dir="cw">
                                      <p:cBhvr>
                                        <p:cTn id="35" dur="2000" fill="hold"/>
                                        <p:tgtEl>
                                          <p:spTgt spid="49"/>
                                        </p:tgtEl>
                                        <p:attrNameLst>
                                          <p:attrName>fillcolor</p:attrName>
                                        </p:attrNameLst>
                                      </p:cBhvr>
                                      <p:to>
                                        <a:schemeClr val="accent2"/>
                                      </p:to>
                                    </p:animClr>
                                    <p:set>
                                      <p:cBhvr>
                                        <p:cTn id="36" dur="2000" fill="hold"/>
                                        <p:tgtEl>
                                          <p:spTgt spid="49"/>
                                        </p:tgtEl>
                                        <p:attrNameLst>
                                          <p:attrName>fill.type</p:attrName>
                                        </p:attrNameLst>
                                      </p:cBhvr>
                                      <p:to>
                                        <p:strVal val="solid"/>
                                      </p:to>
                                    </p:set>
                                    <p:set>
                                      <p:cBhvr>
                                        <p:cTn id="37" dur="2000" fill="hold"/>
                                        <p:tgtEl>
                                          <p:spTgt spid="49"/>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0"/>
                                        </p:tgtEl>
                                        <p:attrNameLst>
                                          <p:attrName>style.visibility</p:attrName>
                                        </p:attrNameLst>
                                      </p:cBhvr>
                                      <p:to>
                                        <p:strVal val="visible"/>
                                      </p:to>
                                    </p:set>
                                  </p:childTnLst>
                                </p:cTn>
                              </p:par>
                              <p:par>
                                <p:cTn id="42" presetID="1" presetClass="exit"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hidden"/>
                                      </p:to>
                                    </p:set>
                                  </p:childTnLst>
                                </p:cTn>
                              </p:par>
                              <p:par>
                                <p:cTn id="44" presetID="1"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childTnLst>
                                </p:cTn>
                              </p:par>
                              <p:par>
                                <p:cTn id="46"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47" dur="1000" autoRev="1" fill="remove"/>
                                        <p:tgtEl>
                                          <p:spTgt spid="20"/>
                                        </p:tgtEl>
                                        <p:attrNameLst>
                                          <p:attrName>style.color</p:attrName>
                                        </p:attrNameLst>
                                      </p:cBhvr>
                                      <p:to>
                                        <a:schemeClr val="accent2"/>
                                      </p:to>
                                    </p:animClr>
                                    <p:animClr clrSpc="rgb" dir="cw">
                                      <p:cBhvr>
                                        <p:cTn id="48" dur="1000" autoRev="1" fill="remove"/>
                                        <p:tgtEl>
                                          <p:spTgt spid="20"/>
                                        </p:tgtEl>
                                        <p:attrNameLst>
                                          <p:attrName>fillcolor</p:attrName>
                                        </p:attrNameLst>
                                      </p:cBhvr>
                                      <p:to>
                                        <a:schemeClr val="accent2"/>
                                      </p:to>
                                    </p:animClr>
                                    <p:set>
                                      <p:cBhvr>
                                        <p:cTn id="49" dur="1000" autoRev="1" fill="remove"/>
                                        <p:tgtEl>
                                          <p:spTgt spid="20"/>
                                        </p:tgtEl>
                                        <p:attrNameLst>
                                          <p:attrName>fill.type</p:attrName>
                                        </p:attrNameLst>
                                      </p:cBhvr>
                                      <p:to>
                                        <p:strVal val="solid"/>
                                      </p:to>
                                    </p:set>
                                    <p:set>
                                      <p:cBhvr>
                                        <p:cTn id="50" dur="1000" autoRev="1" fill="remove"/>
                                        <p:tgtEl>
                                          <p:spTgt spid="20"/>
                                        </p:tgtEl>
                                        <p:attrNameLst>
                                          <p:attrName>fill.on</p:attrName>
                                        </p:attrNameLst>
                                      </p:cBhvr>
                                      <p:to>
                                        <p:strVal val="true"/>
                                      </p:to>
                                    </p:set>
                                  </p:childTnLst>
                                </p:cTn>
                              </p:par>
                              <p:par>
                                <p:cTn id="51" presetID="1" presetClass="emph" presetSubtype="2" fill="hold" nodeType="withEffect">
                                  <p:stCondLst>
                                    <p:cond delay="0"/>
                                  </p:stCondLst>
                                  <p:childTnLst>
                                    <p:animClr clrSpc="rgb" dir="cw">
                                      <p:cBhvr>
                                        <p:cTn id="52" dur="500" fill="hold"/>
                                        <p:tgtEl>
                                          <p:spTgt spid="49"/>
                                        </p:tgtEl>
                                        <p:attrNameLst>
                                          <p:attrName>fillcolor</p:attrName>
                                        </p:attrNameLst>
                                      </p:cBhvr>
                                      <p:to>
                                        <a:schemeClr val="bg1"/>
                                      </p:to>
                                    </p:animClr>
                                    <p:set>
                                      <p:cBhvr>
                                        <p:cTn id="53" dur="500" fill="hold"/>
                                        <p:tgtEl>
                                          <p:spTgt spid="49"/>
                                        </p:tgtEl>
                                        <p:attrNameLst>
                                          <p:attrName>fill.type</p:attrName>
                                        </p:attrNameLst>
                                      </p:cBhvr>
                                      <p:to>
                                        <p:strVal val="solid"/>
                                      </p:to>
                                    </p:set>
                                    <p:set>
                                      <p:cBhvr>
                                        <p:cTn id="54" dur="500" fill="hold"/>
                                        <p:tgtEl>
                                          <p:spTgt spid="49"/>
                                        </p:tgtEl>
                                        <p:attrNameLst>
                                          <p:attrName>fill.on</p:attrName>
                                        </p:attrNameLst>
                                      </p:cBhvr>
                                      <p:to>
                                        <p:strVal val="true"/>
                                      </p:to>
                                    </p:set>
                                  </p:childTnLst>
                                </p:cTn>
                              </p:par>
                              <p:par>
                                <p:cTn id="55" presetID="1" presetClass="emph" presetSubtype="2" fill="hold" nodeType="withEffect">
                                  <p:stCondLst>
                                    <p:cond delay="0"/>
                                  </p:stCondLst>
                                  <p:childTnLst>
                                    <p:animClr clrSpc="rgb" dir="cw">
                                      <p:cBhvr>
                                        <p:cTn id="56" dur="2000" fill="hold"/>
                                        <p:tgtEl>
                                          <p:spTgt spid="50"/>
                                        </p:tgtEl>
                                        <p:attrNameLst>
                                          <p:attrName>fillcolor</p:attrName>
                                        </p:attrNameLst>
                                      </p:cBhvr>
                                      <p:to>
                                        <a:schemeClr val="accent2"/>
                                      </p:to>
                                    </p:animClr>
                                    <p:set>
                                      <p:cBhvr>
                                        <p:cTn id="57" dur="2000" fill="hold"/>
                                        <p:tgtEl>
                                          <p:spTgt spid="50"/>
                                        </p:tgtEl>
                                        <p:attrNameLst>
                                          <p:attrName>fill.type</p:attrName>
                                        </p:attrNameLst>
                                      </p:cBhvr>
                                      <p:to>
                                        <p:strVal val="solid"/>
                                      </p:to>
                                    </p:set>
                                    <p:set>
                                      <p:cBhvr>
                                        <p:cTn id="58" dur="2000" fill="hold"/>
                                        <p:tgtEl>
                                          <p:spTgt spid="50"/>
                                        </p:tgtEl>
                                        <p:attrNameLst>
                                          <p:attrName>fill.on</p:attrName>
                                        </p:attrNameLst>
                                      </p:cBhvr>
                                      <p:to>
                                        <p:strVal val="tru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par>
                                <p:cTn id="63" presetID="1" presetClass="exit" presetSubtype="0" fill="hold" grpId="1" nodeType="withEffect">
                                  <p:stCondLst>
                                    <p:cond delay="0"/>
                                  </p:stCondLst>
                                  <p:childTnLst>
                                    <p:set>
                                      <p:cBhvr>
                                        <p:cTn id="64" dur="1" fill="hold">
                                          <p:stCondLst>
                                            <p:cond delay="0"/>
                                          </p:stCondLst>
                                        </p:cTn>
                                        <p:tgtEl>
                                          <p:spTgt spid="20"/>
                                        </p:tgtEl>
                                        <p:attrNameLst>
                                          <p:attrName>style.visibility</p:attrName>
                                        </p:attrNameLst>
                                      </p:cBhvr>
                                      <p:to>
                                        <p:strVal val="hidden"/>
                                      </p:to>
                                    </p:set>
                                  </p:childTnLst>
                                </p:cTn>
                              </p:par>
                              <p:par>
                                <p:cTn id="65" presetID="1" presetClass="emph" presetSubtype="2" fill="hold" nodeType="withEffect">
                                  <p:stCondLst>
                                    <p:cond delay="0"/>
                                  </p:stCondLst>
                                  <p:childTnLst>
                                    <p:animClr clrSpc="rgb" dir="cw">
                                      <p:cBhvr>
                                        <p:cTn id="66" dur="500" fill="hold"/>
                                        <p:tgtEl>
                                          <p:spTgt spid="50"/>
                                        </p:tgtEl>
                                        <p:attrNameLst>
                                          <p:attrName>fillcolor</p:attrName>
                                        </p:attrNameLst>
                                      </p:cBhvr>
                                      <p:to>
                                        <a:schemeClr val="bg1"/>
                                      </p:to>
                                    </p:animClr>
                                    <p:set>
                                      <p:cBhvr>
                                        <p:cTn id="67" dur="500" fill="hold"/>
                                        <p:tgtEl>
                                          <p:spTgt spid="50"/>
                                        </p:tgtEl>
                                        <p:attrNameLst>
                                          <p:attrName>fill.type</p:attrName>
                                        </p:attrNameLst>
                                      </p:cBhvr>
                                      <p:to>
                                        <p:strVal val="solid"/>
                                      </p:to>
                                    </p:set>
                                    <p:set>
                                      <p:cBhvr>
                                        <p:cTn id="68" dur="500" fill="hold"/>
                                        <p:tgtEl>
                                          <p:spTgt spid="50"/>
                                        </p:tgtEl>
                                        <p:attrNameLst>
                                          <p:attrName>fill.on</p:attrName>
                                        </p:attrNameLst>
                                      </p:cBhvr>
                                      <p:to>
                                        <p:strVal val="true"/>
                                      </p:to>
                                    </p:set>
                                  </p:childTnLst>
                                </p:cTn>
                              </p:par>
                              <p:par>
                                <p:cTn id="69" presetID="1" presetClass="emph" presetSubtype="2" fill="hold" nodeType="withEffect">
                                  <p:stCondLst>
                                    <p:cond delay="0"/>
                                  </p:stCondLst>
                                  <p:childTnLst>
                                    <p:animClr clrSpc="rgb" dir="cw">
                                      <p:cBhvr>
                                        <p:cTn id="70" dur="2000" fill="hold"/>
                                        <p:tgtEl>
                                          <p:spTgt spid="52"/>
                                        </p:tgtEl>
                                        <p:attrNameLst>
                                          <p:attrName>fillcolor</p:attrName>
                                        </p:attrNameLst>
                                      </p:cBhvr>
                                      <p:to>
                                        <a:schemeClr val="accent2"/>
                                      </p:to>
                                    </p:animClr>
                                    <p:set>
                                      <p:cBhvr>
                                        <p:cTn id="71" dur="2000" fill="hold"/>
                                        <p:tgtEl>
                                          <p:spTgt spid="52"/>
                                        </p:tgtEl>
                                        <p:attrNameLst>
                                          <p:attrName>fill.type</p:attrName>
                                        </p:attrNameLst>
                                      </p:cBhvr>
                                      <p:to>
                                        <p:strVal val="solid"/>
                                      </p:to>
                                    </p:set>
                                    <p:set>
                                      <p:cBhvr>
                                        <p:cTn id="72" dur="2000" fill="hold"/>
                                        <p:tgtEl>
                                          <p:spTgt spid="52"/>
                                        </p:tgtEl>
                                        <p:attrNameLst>
                                          <p:attrName>fill.on</p:attrName>
                                        </p:attrNameLst>
                                      </p:cBhvr>
                                      <p:to>
                                        <p:strVal val="true"/>
                                      </p:to>
                                    </p:set>
                                  </p:childTnLst>
                                </p:cTn>
                              </p:par>
                              <p:par>
                                <p:cTn id="73" presetID="1" presetClass="entr" presetSubtype="0" fill="hold" grpId="0" nodeType="withEffect">
                                  <p:stCondLst>
                                    <p:cond delay="0"/>
                                  </p:stCondLst>
                                  <p:childTnLst>
                                    <p:set>
                                      <p:cBhvr>
                                        <p:cTn id="74" dur="1" fill="hold">
                                          <p:stCondLst>
                                            <p:cond delay="0"/>
                                          </p:stCondLst>
                                        </p:cTn>
                                        <p:tgtEl>
                                          <p:spTgt spid="2"/>
                                        </p:tgtEl>
                                        <p:attrNameLst>
                                          <p:attrName>style.visibility</p:attrName>
                                        </p:attrNameLst>
                                      </p:cBhvr>
                                      <p:to>
                                        <p:strVal val="visible"/>
                                      </p:to>
                                    </p:set>
                                  </p:childTnLst>
                                </p:cTn>
                              </p:par>
                              <p:par>
                                <p:cTn id="75"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76" dur="1000" autoRev="1" fill="remove"/>
                                        <p:tgtEl>
                                          <p:spTgt spid="2"/>
                                        </p:tgtEl>
                                        <p:attrNameLst>
                                          <p:attrName>style.color</p:attrName>
                                        </p:attrNameLst>
                                      </p:cBhvr>
                                      <p:to>
                                        <a:schemeClr val="accent2"/>
                                      </p:to>
                                    </p:animClr>
                                    <p:animClr clrSpc="rgb" dir="cw">
                                      <p:cBhvr>
                                        <p:cTn id="77" dur="1000" autoRev="1" fill="remove"/>
                                        <p:tgtEl>
                                          <p:spTgt spid="2"/>
                                        </p:tgtEl>
                                        <p:attrNameLst>
                                          <p:attrName>fillcolor</p:attrName>
                                        </p:attrNameLst>
                                      </p:cBhvr>
                                      <p:to>
                                        <a:schemeClr val="accent2"/>
                                      </p:to>
                                    </p:animClr>
                                    <p:set>
                                      <p:cBhvr>
                                        <p:cTn id="78" dur="1000" autoRev="1" fill="remove"/>
                                        <p:tgtEl>
                                          <p:spTgt spid="2"/>
                                        </p:tgtEl>
                                        <p:attrNameLst>
                                          <p:attrName>fill.type</p:attrName>
                                        </p:attrNameLst>
                                      </p:cBhvr>
                                      <p:to>
                                        <p:strVal val="solid"/>
                                      </p:to>
                                    </p:set>
                                    <p:set>
                                      <p:cBhvr>
                                        <p:cTn id="79" dur="1000" autoRev="1" fill="remove"/>
                                        <p:tgtEl>
                                          <p:spTgt spid="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1" presetClass="emph" presetSubtype="2" fill="hold" nodeType="clickEffect">
                                  <p:stCondLst>
                                    <p:cond delay="0"/>
                                  </p:stCondLst>
                                  <p:childTnLst>
                                    <p:animClr clrSpc="rgb" dir="cw">
                                      <p:cBhvr>
                                        <p:cTn id="83" dur="500" fill="hold"/>
                                        <p:tgtEl>
                                          <p:spTgt spid="52"/>
                                        </p:tgtEl>
                                        <p:attrNameLst>
                                          <p:attrName>fillcolor</p:attrName>
                                        </p:attrNameLst>
                                      </p:cBhvr>
                                      <p:to>
                                        <a:schemeClr val="bg1"/>
                                      </p:to>
                                    </p:animClr>
                                    <p:set>
                                      <p:cBhvr>
                                        <p:cTn id="84" dur="500" fill="hold"/>
                                        <p:tgtEl>
                                          <p:spTgt spid="52"/>
                                        </p:tgtEl>
                                        <p:attrNameLst>
                                          <p:attrName>fill.type</p:attrName>
                                        </p:attrNameLst>
                                      </p:cBhvr>
                                      <p:to>
                                        <p:strVal val="solid"/>
                                      </p:to>
                                    </p:set>
                                    <p:set>
                                      <p:cBhvr>
                                        <p:cTn id="85" dur="500" fill="hold"/>
                                        <p:tgtEl>
                                          <p:spTgt spid="52"/>
                                        </p:tgtEl>
                                        <p:attrNameLst>
                                          <p:attrName>fill.on</p:attrName>
                                        </p:attrNameLst>
                                      </p:cBhvr>
                                      <p:to>
                                        <p:strVal val="true"/>
                                      </p:to>
                                    </p:set>
                                  </p:childTnLst>
                                </p:cTn>
                              </p:par>
                              <p:par>
                                <p:cTn id="86" presetID="1" presetClass="exit" presetSubtype="0" fill="hold" grpId="2" nodeType="withEffect">
                                  <p:stCondLst>
                                    <p:cond delay="0"/>
                                  </p:stCondLst>
                                  <p:childTnLst>
                                    <p:set>
                                      <p:cBhvr>
                                        <p:cTn id="87"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48" grpId="0"/>
      <p:bldP spid="49" grpId="0"/>
      <p:bldP spid="50" grpId="0"/>
      <p:bldP spid="52" grpId="0"/>
      <p:bldP spid="19" grpId="0" animBg="1"/>
      <p:bldP spid="19" grpId="1" animBg="1"/>
      <p:bldP spid="19" grpId="2" animBg="1"/>
      <p:bldP spid="20" grpId="0" animBg="1"/>
      <p:bldP spid="20" grpId="1" animBg="1"/>
      <p:bldP spid="20" grpId="2" animBg="1"/>
      <p:bldP spid="2" grpId="0" animBg="1"/>
      <p:bldP spid="2" grpId="1" animBg="1"/>
      <p:bldP spid="2" grpId="2"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Allowable Schedule Updates in Real Time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13038500"/>
              </p:ext>
            </p:extLst>
          </p:nvPr>
        </p:nvGraphicFramePr>
        <p:xfrm>
          <a:off x="531813" y="1143000"/>
          <a:ext cx="10782299" cy="4218465"/>
        </p:xfrm>
        <a:graphic>
          <a:graphicData uri="http://schemas.openxmlformats.org/drawingml/2006/table">
            <a:tbl>
              <a:tblPr firstRow="1">
                <a:tableStyleId>{BC89EF96-8CEA-46FF-86C4-4CE0E7609802}</a:tableStyleId>
              </a:tblPr>
              <a:tblGrid>
                <a:gridCol w="1142999"/>
                <a:gridCol w="1524000"/>
                <a:gridCol w="1219200"/>
                <a:gridCol w="1600200"/>
                <a:gridCol w="1701800"/>
                <a:gridCol w="1798688"/>
                <a:gridCol w="1795412"/>
              </a:tblGrid>
              <a:tr h="1027128">
                <a:tc>
                  <a:txBody>
                    <a:bodyPr/>
                    <a:lstStyle/>
                    <a:p>
                      <a:pPr algn="ctr" fontAlgn="ctr"/>
                      <a:r>
                        <a:rPr lang="en-US" sz="1600" u="none" strike="noStrike" dirty="0">
                          <a:effectLst/>
                        </a:rPr>
                        <a:t>Committed DA</a:t>
                      </a:r>
                      <a:endParaRPr lang="en-US" sz="1600" b="1" i="0" u="none" strike="noStrike" dirty="0">
                        <a:solidFill>
                          <a:srgbClr val="000000"/>
                        </a:solidFill>
                        <a:effectLst/>
                        <a:latin typeface="Calibri"/>
                      </a:endParaRPr>
                    </a:p>
                  </a:txBody>
                  <a:tcPr marL="9525" marR="9525" marT="9525" marB="0" anchor="ctr"/>
                </a:tc>
                <a:tc>
                  <a:txBody>
                    <a:bodyPr/>
                    <a:lstStyle/>
                    <a:p>
                      <a:pPr algn="ctr" fontAlgn="ctr"/>
                      <a:r>
                        <a:rPr lang="en-US" sz="1600" u="none" strike="noStrike" dirty="0">
                          <a:effectLst/>
                        </a:rPr>
                        <a:t>Committed RT</a:t>
                      </a:r>
                      <a:endParaRPr lang="en-US" sz="1600" b="1" i="0" u="none" strike="noStrike" dirty="0">
                        <a:solidFill>
                          <a:srgbClr val="000000"/>
                        </a:solidFill>
                        <a:effectLst/>
                        <a:latin typeface="Calibri"/>
                      </a:endParaRPr>
                    </a:p>
                  </a:txBody>
                  <a:tcPr marL="9525" marR="9525" marT="9525" marB="0" anchor="ctr"/>
                </a:tc>
                <a:tc>
                  <a:txBody>
                    <a:bodyPr/>
                    <a:lstStyle/>
                    <a:p>
                      <a:pPr algn="ctr" fontAlgn="ctr"/>
                      <a:r>
                        <a:rPr lang="en-US" sz="1600" u="none" strike="noStrike" dirty="0">
                          <a:effectLst/>
                        </a:rPr>
                        <a:t>Committed on</a:t>
                      </a:r>
                      <a:endParaRPr lang="en-US" sz="1600" b="1" i="0" u="none" strike="noStrike" dirty="0">
                        <a:solidFill>
                          <a:srgbClr val="000000"/>
                        </a:solidFill>
                        <a:effectLst/>
                        <a:latin typeface="Calibri"/>
                      </a:endParaRPr>
                    </a:p>
                  </a:txBody>
                  <a:tcPr marL="9525" marR="9525" marT="9525" marB="0" anchor="ctr"/>
                </a:tc>
                <a:tc>
                  <a:txBody>
                    <a:bodyPr/>
                    <a:lstStyle/>
                    <a:p>
                      <a:pPr algn="ctr" fontAlgn="b"/>
                      <a:r>
                        <a:rPr lang="en-US" sz="1600" u="none" strike="noStrike" dirty="0">
                          <a:effectLst/>
                        </a:rPr>
                        <a:t>Change cost</a:t>
                      </a:r>
                    </a:p>
                    <a:p>
                      <a:pPr algn="ctr" fontAlgn="b"/>
                      <a:r>
                        <a:rPr lang="en-US" sz="1600" u="none" strike="noStrike" dirty="0">
                          <a:effectLst/>
                        </a:rPr>
                        <a:t>for committed </a:t>
                      </a:r>
                      <a:r>
                        <a:rPr lang="en-US" sz="1600" u="none" strike="noStrike" dirty="0" err="1">
                          <a:effectLst/>
                        </a:rPr>
                        <a:t>hrs</a:t>
                      </a:r>
                      <a:endParaRPr lang="en-US" sz="1600" b="1" i="0" u="none" strike="noStrike" dirty="0">
                        <a:solidFill>
                          <a:srgbClr val="000000"/>
                        </a:solidFill>
                        <a:effectLst/>
                        <a:latin typeface="Calibri"/>
                      </a:endParaRPr>
                    </a:p>
                  </a:txBody>
                  <a:tcPr marL="9525" marR="9525" marT="9525" marB="0" anchor="ctr"/>
                </a:tc>
                <a:tc>
                  <a:txBody>
                    <a:bodyPr/>
                    <a:lstStyle/>
                    <a:p>
                      <a:pPr algn="ctr" fontAlgn="b"/>
                      <a:r>
                        <a:rPr lang="en-US" sz="1600" u="none" strike="noStrike" dirty="0">
                          <a:effectLst/>
                        </a:rPr>
                        <a:t>Change price</a:t>
                      </a:r>
                    </a:p>
                    <a:p>
                      <a:pPr algn="ctr" fontAlgn="b"/>
                      <a:r>
                        <a:rPr lang="en-US" sz="1600" u="none" strike="noStrike" dirty="0">
                          <a:effectLst/>
                        </a:rPr>
                        <a:t>for committed </a:t>
                      </a:r>
                      <a:r>
                        <a:rPr lang="en-US" sz="1600" u="none" strike="noStrike" dirty="0" err="1">
                          <a:effectLst/>
                        </a:rPr>
                        <a:t>hrs</a:t>
                      </a:r>
                      <a:endParaRPr lang="en-US" sz="1600" b="1" i="0" u="none" strike="noStrike" dirty="0">
                        <a:solidFill>
                          <a:srgbClr val="000000"/>
                        </a:solidFill>
                        <a:effectLst/>
                        <a:latin typeface="Calibri"/>
                      </a:endParaRPr>
                    </a:p>
                  </a:txBody>
                  <a:tcPr marL="9525" marR="9525" marT="9525" marB="0" anchor="ctr"/>
                </a:tc>
                <a:tc>
                  <a:txBody>
                    <a:bodyPr/>
                    <a:lstStyle/>
                    <a:p>
                      <a:pPr algn="ctr" fontAlgn="b"/>
                      <a:r>
                        <a:rPr lang="en-US" sz="1600" u="none" strike="noStrike" dirty="0">
                          <a:effectLst/>
                        </a:rPr>
                        <a:t>Change cost</a:t>
                      </a:r>
                    </a:p>
                    <a:p>
                      <a:pPr algn="ctr" fontAlgn="b"/>
                      <a:r>
                        <a:rPr lang="en-US" sz="1600" u="none" strike="noStrike" dirty="0">
                          <a:effectLst/>
                        </a:rPr>
                        <a:t>uncommitted </a:t>
                      </a:r>
                      <a:r>
                        <a:rPr lang="en-US" sz="1600" u="none" strike="noStrike" dirty="0" err="1">
                          <a:effectLst/>
                        </a:rPr>
                        <a:t>hrs</a:t>
                      </a:r>
                      <a:endParaRPr lang="en-US" sz="1600" b="1" i="0" u="none" strike="noStrike" dirty="0">
                        <a:solidFill>
                          <a:srgbClr val="000000"/>
                        </a:solidFill>
                        <a:effectLst/>
                        <a:latin typeface="Calibri"/>
                      </a:endParaRPr>
                    </a:p>
                  </a:txBody>
                  <a:tcPr marL="9525" marR="9525" marT="9525" marB="0" anchor="ctr"/>
                </a:tc>
                <a:tc>
                  <a:txBody>
                    <a:bodyPr/>
                    <a:lstStyle/>
                    <a:p>
                      <a:pPr algn="ctr" fontAlgn="b"/>
                      <a:r>
                        <a:rPr lang="en-US" sz="1600" u="none" strike="noStrike" dirty="0">
                          <a:effectLst/>
                        </a:rPr>
                        <a:t>Change price</a:t>
                      </a:r>
                    </a:p>
                    <a:p>
                      <a:pPr algn="ctr" fontAlgn="b"/>
                      <a:r>
                        <a:rPr lang="en-US" sz="1600" u="none" strike="noStrike" dirty="0">
                          <a:effectLst/>
                        </a:rPr>
                        <a:t>uncommitted </a:t>
                      </a:r>
                      <a:r>
                        <a:rPr lang="en-US" sz="1600" u="none" strike="noStrike" dirty="0" err="1">
                          <a:effectLst/>
                        </a:rPr>
                        <a:t>hrs</a:t>
                      </a:r>
                      <a:endParaRPr lang="en-US" sz="1600" b="1" i="0" u="none" strike="noStrike" dirty="0">
                        <a:solidFill>
                          <a:srgbClr val="000000"/>
                        </a:solidFill>
                        <a:effectLst/>
                        <a:latin typeface="Calibri"/>
                      </a:endParaRPr>
                    </a:p>
                  </a:txBody>
                  <a:tcPr marL="9525" marR="9525" marT="9525" marB="0" anchor="ctr"/>
                </a:tc>
              </a:tr>
              <a:tr h="683858">
                <a:tc>
                  <a:txBody>
                    <a:bodyPr/>
                    <a:lstStyle/>
                    <a:p>
                      <a:pPr algn="ctr" fontAlgn="ctr"/>
                      <a:r>
                        <a:rPr lang="en-US" sz="1400" u="none" strike="noStrike" dirty="0">
                          <a:effectLst/>
                        </a:rPr>
                        <a:t>Y</a:t>
                      </a:r>
                      <a:endParaRPr lang="en-US" sz="1400" b="0" i="0" u="none" strike="noStrike" dirty="0">
                        <a:solidFill>
                          <a:srgbClr val="000000"/>
                        </a:solidFill>
                        <a:effectLst/>
                        <a:latin typeface="Arial"/>
                      </a:endParaRPr>
                    </a:p>
                  </a:txBody>
                  <a:tcPr marL="9525" marR="9525" marT="9525" marB="0" anchor="ctr"/>
                </a:tc>
                <a:tc>
                  <a:txBody>
                    <a:bodyPr/>
                    <a:lstStyle/>
                    <a:p>
                      <a:pPr algn="ctr" fontAlgn="ctr"/>
                      <a:r>
                        <a:rPr lang="en-US" sz="1400" u="none" strike="noStrike" dirty="0">
                          <a:effectLst/>
                        </a:rPr>
                        <a:t>N</a:t>
                      </a:r>
                      <a:endParaRPr lang="en-US" sz="1400" b="0" i="0" u="none" strike="noStrike" dirty="0">
                        <a:solidFill>
                          <a:srgbClr val="000000"/>
                        </a:solidFill>
                        <a:effectLst/>
                        <a:latin typeface="Arial"/>
                      </a:endParaRPr>
                    </a:p>
                  </a:txBody>
                  <a:tcPr marL="9525" marR="9525" marT="9525" marB="0" anchor="ctr"/>
                </a:tc>
                <a:tc>
                  <a:txBody>
                    <a:bodyPr/>
                    <a:lstStyle/>
                    <a:p>
                      <a:pPr algn="ctr" fontAlgn="ctr"/>
                      <a:r>
                        <a:rPr lang="en-US" sz="1400" u="none" strike="noStrike" dirty="0">
                          <a:effectLst/>
                        </a:rPr>
                        <a:t>Price</a:t>
                      </a:r>
                      <a:endParaRPr lang="en-US" sz="1400" b="0" i="0" u="none" strike="noStrike" dirty="0">
                        <a:solidFill>
                          <a:srgbClr val="000000"/>
                        </a:solidFill>
                        <a:effectLst/>
                        <a:latin typeface="Arial"/>
                      </a:endParaRPr>
                    </a:p>
                  </a:txBody>
                  <a:tcPr marL="9525" marR="9525" marT="9525" marB="0" anchor="ctr"/>
                </a:tc>
                <a:tc rowSpan="4">
                  <a:txBody>
                    <a:bodyPr/>
                    <a:lstStyle/>
                    <a:p>
                      <a:pPr algn="ctr" fontAlgn="ctr"/>
                      <a:r>
                        <a:rPr lang="en-US" sz="1400" u="none" strike="noStrike" dirty="0">
                          <a:effectLst/>
                        </a:rPr>
                        <a:t>Yes (increase and decrease)</a:t>
                      </a:r>
                      <a:endParaRPr lang="en-US" sz="1400" b="0" i="0" u="none" strike="noStrike" dirty="0">
                        <a:solidFill>
                          <a:srgbClr val="000000"/>
                        </a:solidFill>
                        <a:effectLst/>
                        <a:latin typeface="Arial"/>
                      </a:endParaRPr>
                    </a:p>
                  </a:txBody>
                  <a:tcPr marL="9525" marR="9525" marT="9525" marB="0" anchor="ctr"/>
                </a:tc>
                <a:tc rowSpan="4">
                  <a:txBody>
                    <a:bodyPr/>
                    <a:lstStyle/>
                    <a:p>
                      <a:pPr algn="ctr" fontAlgn="ctr"/>
                      <a:r>
                        <a:rPr lang="en-US" sz="1400" u="none" strike="noStrike" dirty="0">
                          <a:effectLst/>
                        </a:rPr>
                        <a:t>Decrease Only</a:t>
                      </a:r>
                      <a:endParaRPr lang="en-US" sz="1400" b="0" i="0" u="none" strike="noStrike" dirty="0">
                        <a:solidFill>
                          <a:srgbClr val="000000"/>
                        </a:solidFill>
                        <a:effectLst/>
                        <a:latin typeface="Arial"/>
                      </a:endParaRPr>
                    </a:p>
                  </a:txBody>
                  <a:tcPr marL="9525" marR="9525" marT="9525" marB="0" anchor="ctr"/>
                </a:tc>
                <a:tc rowSpan="5">
                  <a:txBody>
                    <a:bodyPr/>
                    <a:lstStyle/>
                    <a:p>
                      <a:pPr algn="ctr" fontAlgn="ctr"/>
                      <a:r>
                        <a:rPr lang="en-US" sz="1400" u="none" strike="noStrike" dirty="0">
                          <a:effectLst/>
                        </a:rPr>
                        <a:t>Yes (increase and decrease)</a:t>
                      </a:r>
                      <a:endParaRPr lang="en-US" sz="1400" b="0" i="0" u="none" strike="noStrike" dirty="0">
                        <a:solidFill>
                          <a:srgbClr val="000000"/>
                        </a:solidFill>
                        <a:effectLst/>
                        <a:latin typeface="Arial"/>
                      </a:endParaRPr>
                    </a:p>
                  </a:txBody>
                  <a:tcPr marL="9525" marR="9525" marT="9525" marB="0" anchor="ctr"/>
                </a:tc>
                <a:tc rowSpan="5">
                  <a:txBody>
                    <a:bodyPr/>
                    <a:lstStyle/>
                    <a:p>
                      <a:pPr algn="ctr" fontAlgn="ctr"/>
                      <a:r>
                        <a:rPr lang="en-US" sz="1400" u="none" strike="noStrike" dirty="0">
                          <a:effectLst/>
                        </a:rPr>
                        <a:t>Yes (up, down)     </a:t>
                      </a:r>
                      <a:br>
                        <a:rPr lang="en-US" sz="1400" u="none" strike="noStrike" dirty="0">
                          <a:effectLst/>
                        </a:rPr>
                      </a:br>
                      <a:r>
                        <a:rPr lang="en-US" sz="1400" u="none" strike="noStrike" dirty="0">
                          <a:effectLst/>
                        </a:rPr>
                        <a:t> Increase in price will be limited (limit TBD)</a:t>
                      </a:r>
                      <a:endParaRPr lang="en-US" sz="1400" b="0" i="0" u="none" strike="noStrike" dirty="0">
                        <a:solidFill>
                          <a:srgbClr val="000000"/>
                        </a:solidFill>
                        <a:effectLst/>
                        <a:latin typeface="Arial"/>
                      </a:endParaRPr>
                    </a:p>
                  </a:txBody>
                  <a:tcPr marL="9525" marR="9525" marT="9525" marB="0" anchor="ctr"/>
                </a:tc>
              </a:tr>
              <a:tr h="683858">
                <a:tc>
                  <a:txBody>
                    <a:bodyPr/>
                    <a:lstStyle/>
                    <a:p>
                      <a:pPr algn="ctr" fontAlgn="ctr"/>
                      <a:r>
                        <a:rPr lang="en-US" sz="1400" u="none" strike="noStrike">
                          <a:effectLst/>
                        </a:rPr>
                        <a:t>Y</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a:effectLst/>
                        </a:rPr>
                        <a:t>N</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dirty="0">
                          <a:effectLst/>
                        </a:rPr>
                        <a:t>Cost</a:t>
                      </a:r>
                      <a:endParaRPr lang="en-US" sz="1400" b="0" i="0" u="none" strike="noStrike" dirty="0">
                        <a:solidFill>
                          <a:srgbClr val="000000"/>
                        </a:solidFill>
                        <a:effectLst/>
                        <a:latin typeface="Arial"/>
                      </a:endParaRPr>
                    </a:p>
                  </a:txBody>
                  <a:tcPr marL="9525" marR="9525" marT="9525"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683858">
                <a:tc>
                  <a:txBody>
                    <a:bodyPr/>
                    <a:lstStyle/>
                    <a:p>
                      <a:pPr algn="ctr" fontAlgn="ctr"/>
                      <a:r>
                        <a:rPr lang="en-US" sz="1400" u="none" strike="noStrike">
                          <a:effectLst/>
                        </a:rPr>
                        <a:t>N</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a:effectLst/>
                        </a:rPr>
                        <a:t>Y (Comm. RT for min run)</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dirty="0">
                          <a:effectLst/>
                        </a:rPr>
                        <a:t>Price</a:t>
                      </a:r>
                      <a:endParaRPr lang="en-US" sz="1400" b="0" i="0" u="none" strike="noStrike" dirty="0">
                        <a:solidFill>
                          <a:srgbClr val="000000"/>
                        </a:solidFill>
                        <a:effectLst/>
                        <a:latin typeface="Arial"/>
                      </a:endParaRPr>
                    </a:p>
                  </a:txBody>
                  <a:tcPr marL="9525" marR="9525" marT="9525"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683858">
                <a:tc>
                  <a:txBody>
                    <a:bodyPr/>
                    <a:lstStyle/>
                    <a:p>
                      <a:pPr algn="ctr" fontAlgn="ctr"/>
                      <a:r>
                        <a:rPr lang="en-US" sz="1400" u="none" strike="noStrike">
                          <a:effectLst/>
                        </a:rPr>
                        <a:t>N</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a:effectLst/>
                        </a:rPr>
                        <a:t>Y (Comm. RT for min run)</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dirty="0">
                          <a:effectLst/>
                        </a:rPr>
                        <a:t>Cost</a:t>
                      </a:r>
                      <a:endParaRPr lang="en-US" sz="1400" b="0" i="0" u="none" strike="noStrike" dirty="0">
                        <a:solidFill>
                          <a:srgbClr val="000000"/>
                        </a:solidFill>
                        <a:effectLst/>
                        <a:latin typeface="Arial"/>
                      </a:endParaRPr>
                    </a:p>
                  </a:txBody>
                  <a:tcPr marL="9525" marR="9525" marT="9525"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455905">
                <a:tc>
                  <a:txBody>
                    <a:bodyPr/>
                    <a:lstStyle/>
                    <a:p>
                      <a:pPr algn="ctr" fontAlgn="ctr"/>
                      <a:r>
                        <a:rPr lang="en-US" sz="1400" u="none" strike="noStrike">
                          <a:effectLst/>
                        </a:rPr>
                        <a:t>N</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a:effectLst/>
                        </a:rPr>
                        <a:t>N</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a:effectLst/>
                        </a:rPr>
                        <a:t>NA</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a:effectLst/>
                        </a:rPr>
                        <a:t>NA</a:t>
                      </a:r>
                      <a:endParaRPr lang="en-US" sz="1400" b="0" i="0" u="none" strike="noStrike">
                        <a:solidFill>
                          <a:srgbClr val="000000"/>
                        </a:solidFill>
                        <a:effectLst/>
                        <a:latin typeface="Arial"/>
                      </a:endParaRPr>
                    </a:p>
                  </a:txBody>
                  <a:tcPr marL="9525" marR="9525" marT="9525" marB="0" anchor="ctr"/>
                </a:tc>
                <a:tc>
                  <a:txBody>
                    <a:bodyPr/>
                    <a:lstStyle/>
                    <a:p>
                      <a:pPr algn="ctr" fontAlgn="ctr"/>
                      <a:r>
                        <a:rPr lang="en-US" sz="1400" u="none" strike="noStrike" dirty="0">
                          <a:effectLst/>
                        </a:rPr>
                        <a:t>NA</a:t>
                      </a:r>
                      <a:endParaRPr lang="en-US" sz="1400" b="0" i="0" u="none" strike="noStrike" dirty="0">
                        <a:solidFill>
                          <a:srgbClr val="000000"/>
                        </a:solidFill>
                        <a:effectLst/>
                        <a:latin typeface="Arial"/>
                      </a:endParaRPr>
                    </a:p>
                  </a:txBody>
                  <a:tcPr marL="9525" marR="9525" marT="9525" marB="0" anchor="ctr"/>
                </a:tc>
                <a:tc vMerge="1">
                  <a:txBody>
                    <a:bodyPr/>
                    <a:lstStyle/>
                    <a:p>
                      <a:endParaRPr lang="en-US"/>
                    </a:p>
                  </a:txBody>
                  <a:tcPr/>
                </a:tc>
                <a:tc vMerge="1">
                  <a:txBody>
                    <a:bodyPr/>
                    <a:lstStyle/>
                    <a:p>
                      <a:endParaRPr lang="en-US"/>
                    </a:p>
                  </a:txBody>
                  <a:tcPr/>
                </a:tc>
              </a:tr>
            </a:tbl>
          </a:graphicData>
        </a:graphic>
      </p:graphicFrame>
      <p:sp>
        <p:nvSpPr>
          <p:cNvPr id="4" name="Footer Placeholder 3"/>
          <p:cNvSpPr>
            <a:spLocks noGrp="1"/>
          </p:cNvSpPr>
          <p:nvPr>
            <p:ph type="ftr" sz="quarter" idx="10"/>
          </p:nvPr>
        </p:nvSpPr>
        <p:spPr/>
        <p:txBody>
          <a:bodyPr/>
          <a:lstStyle/>
          <a:p>
            <a:pPr>
              <a:defRPr/>
            </a:pPr>
            <a:r>
              <a:rPr lang="en-US" smtClean="0"/>
              <a:t>www.pjm.com</a:t>
            </a:r>
            <a:endParaRPr lang="en-US"/>
          </a:p>
        </p:txBody>
      </p:sp>
    </p:spTree>
    <p:extLst>
      <p:ext uri="{BB962C8B-B14F-4D97-AF65-F5344CB8AC3E}">
        <p14:creationId xmlns:p14="http://schemas.microsoft.com/office/powerpoint/2010/main" val="22175318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L-Shape 73"/>
          <p:cNvSpPr/>
          <p:nvPr/>
        </p:nvSpPr>
        <p:spPr>
          <a:xfrm flipH="1">
            <a:off x="4847741" y="1600200"/>
            <a:ext cx="3150229" cy="1896452"/>
          </a:xfrm>
          <a:prstGeom prst="corner">
            <a:avLst>
              <a:gd name="adj1" fmla="val 46581"/>
              <a:gd name="adj2" fmla="val 170184"/>
            </a:avLst>
          </a:prstGeom>
          <a:pattFill prst="wdUpDiag">
            <a:fgClr>
              <a:schemeClr val="accent4"/>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837111" y="1600201"/>
            <a:ext cx="3155286" cy="19590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61" name="L-Shape 60"/>
          <p:cNvSpPr/>
          <p:nvPr/>
        </p:nvSpPr>
        <p:spPr>
          <a:xfrm flipH="1">
            <a:off x="3122611" y="1799467"/>
            <a:ext cx="1714500" cy="1692743"/>
          </a:xfrm>
          <a:prstGeom prst="corner">
            <a:avLst>
              <a:gd name="adj1" fmla="val 46581"/>
              <a:gd name="adj2" fmla="val 31957"/>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L-Shape 67"/>
          <p:cNvSpPr/>
          <p:nvPr/>
        </p:nvSpPr>
        <p:spPr>
          <a:xfrm flipH="1">
            <a:off x="4314380" y="4192488"/>
            <a:ext cx="3685032" cy="1547334"/>
          </a:xfrm>
          <a:prstGeom prst="corner">
            <a:avLst>
              <a:gd name="adj1" fmla="val 32729"/>
              <a:gd name="adj2" fmla="val 463828"/>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2" name="Title 1"/>
          <p:cNvSpPr>
            <a:spLocks noGrp="1"/>
          </p:cNvSpPr>
          <p:nvPr>
            <p:ph type="title"/>
          </p:nvPr>
        </p:nvSpPr>
        <p:spPr/>
        <p:txBody>
          <a:bodyPr/>
          <a:lstStyle/>
          <a:p>
            <a:r>
              <a:rPr lang="en-US" dirty="0" smtClean="0"/>
              <a:t>Example 4c: Committed on Price in RT (for min run) – </a:t>
            </a:r>
            <a:br>
              <a:rPr lang="en-US" dirty="0" smtClean="0"/>
            </a:br>
            <a:r>
              <a:rPr lang="en-US" dirty="0" smtClean="0"/>
              <a:t>Extended on Price in RT</a:t>
            </a:r>
            <a:endParaRPr lang="en-US"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8" name="Straight Arrow Connector 7"/>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11" name="TextBox 1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12" name="TextBox 1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13" name="TextBox 1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14" name="TextBox 1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15" name="TextBox 1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16" name="TextBox 1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17" name="TextBox 1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18" name="TextBox 1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19" name="TextBox 1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20" name="TextBox 1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21" name="TextBox 20"/>
          <p:cNvSpPr txBox="1"/>
          <p:nvPr/>
        </p:nvSpPr>
        <p:spPr>
          <a:xfrm>
            <a:off x="9294812" y="4599801"/>
            <a:ext cx="2514600" cy="276999"/>
          </a:xfrm>
          <a:prstGeom prst="rect">
            <a:avLst/>
          </a:prstGeom>
          <a:noFill/>
        </p:spPr>
        <p:txBody>
          <a:bodyPr wrap="square" rtlCol="0">
            <a:spAutoFit/>
          </a:bodyPr>
          <a:lstStyle/>
          <a:p>
            <a:r>
              <a:rPr lang="en-US" sz="1200" dirty="0" smtClean="0"/>
              <a:t>Cost </a:t>
            </a:r>
            <a:r>
              <a:rPr lang="en-US" sz="1200" dirty="0"/>
              <a:t>schedule submitted DA</a:t>
            </a:r>
          </a:p>
        </p:txBody>
      </p:sp>
      <p:sp>
        <p:nvSpPr>
          <p:cNvPr id="22" name="TextBox 2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23" name="TextBox 2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24" name="Straight Connector 23"/>
          <p:cNvCxnSpPr/>
          <p:nvPr/>
        </p:nvCxnSpPr>
        <p:spPr>
          <a:xfrm>
            <a:off x="8456612" y="47448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25" name="Straight Arrow Connector 24"/>
          <p:cNvCxnSpPr>
            <a:stCxn id="45" idx="3"/>
          </p:cNvCxnSpPr>
          <p:nvPr/>
        </p:nvCxnSpPr>
        <p:spPr>
          <a:xfrm>
            <a:off x="1522412" y="38876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293812" y="57427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106441" y="5742801"/>
            <a:ext cx="374904" cy="276999"/>
          </a:xfrm>
          <a:prstGeom prst="rect">
            <a:avLst/>
          </a:prstGeom>
          <a:noFill/>
        </p:spPr>
        <p:txBody>
          <a:bodyPr wrap="square" rtlCol="0">
            <a:spAutoFit/>
          </a:bodyPr>
          <a:lstStyle/>
          <a:p>
            <a:r>
              <a:rPr lang="en-US" sz="1200" dirty="0" smtClean="0"/>
              <a:t>10</a:t>
            </a:r>
          </a:p>
        </p:txBody>
      </p:sp>
      <p:sp>
        <p:nvSpPr>
          <p:cNvPr id="28" name="TextBox 27"/>
          <p:cNvSpPr txBox="1"/>
          <p:nvPr/>
        </p:nvSpPr>
        <p:spPr>
          <a:xfrm>
            <a:off x="1917201" y="5742801"/>
            <a:ext cx="374904" cy="276999"/>
          </a:xfrm>
          <a:prstGeom prst="rect">
            <a:avLst/>
          </a:prstGeom>
          <a:noFill/>
        </p:spPr>
        <p:txBody>
          <a:bodyPr wrap="square" rtlCol="0">
            <a:spAutoFit/>
          </a:bodyPr>
          <a:lstStyle/>
          <a:p>
            <a:r>
              <a:rPr lang="en-US" sz="1200" dirty="0" smtClean="0"/>
              <a:t>2</a:t>
            </a:r>
          </a:p>
        </p:txBody>
      </p:sp>
      <p:sp>
        <p:nvSpPr>
          <p:cNvPr id="29" name="TextBox 28"/>
          <p:cNvSpPr txBox="1"/>
          <p:nvPr/>
        </p:nvSpPr>
        <p:spPr>
          <a:xfrm>
            <a:off x="2464511" y="5742801"/>
            <a:ext cx="374904" cy="276999"/>
          </a:xfrm>
          <a:prstGeom prst="rect">
            <a:avLst/>
          </a:prstGeom>
          <a:noFill/>
        </p:spPr>
        <p:txBody>
          <a:bodyPr wrap="square" rtlCol="0">
            <a:spAutoFit/>
          </a:bodyPr>
          <a:lstStyle/>
          <a:p>
            <a:r>
              <a:rPr lang="en-US" sz="1200" dirty="0" smtClean="0"/>
              <a:t>4</a:t>
            </a:r>
          </a:p>
        </p:txBody>
      </p:sp>
      <p:sp>
        <p:nvSpPr>
          <p:cNvPr id="30" name="TextBox 29"/>
          <p:cNvSpPr txBox="1"/>
          <p:nvPr/>
        </p:nvSpPr>
        <p:spPr>
          <a:xfrm>
            <a:off x="3011821" y="5742801"/>
            <a:ext cx="374904" cy="276999"/>
          </a:xfrm>
          <a:prstGeom prst="rect">
            <a:avLst/>
          </a:prstGeom>
          <a:noFill/>
        </p:spPr>
        <p:txBody>
          <a:bodyPr wrap="square" rtlCol="0">
            <a:spAutoFit/>
          </a:bodyPr>
          <a:lstStyle/>
          <a:p>
            <a:r>
              <a:rPr lang="en-US" sz="1200" dirty="0" smtClean="0"/>
              <a:t>6</a:t>
            </a:r>
          </a:p>
        </p:txBody>
      </p:sp>
      <p:sp>
        <p:nvSpPr>
          <p:cNvPr id="31" name="TextBox 30"/>
          <p:cNvSpPr txBox="1"/>
          <p:nvPr/>
        </p:nvSpPr>
        <p:spPr>
          <a:xfrm>
            <a:off x="3559131" y="5742801"/>
            <a:ext cx="374904" cy="276999"/>
          </a:xfrm>
          <a:prstGeom prst="rect">
            <a:avLst/>
          </a:prstGeom>
          <a:noFill/>
        </p:spPr>
        <p:txBody>
          <a:bodyPr wrap="square" rtlCol="0">
            <a:spAutoFit/>
          </a:bodyPr>
          <a:lstStyle/>
          <a:p>
            <a:r>
              <a:rPr lang="en-US" sz="1200" dirty="0" smtClean="0"/>
              <a:t>8</a:t>
            </a:r>
          </a:p>
        </p:txBody>
      </p:sp>
      <p:sp>
        <p:nvSpPr>
          <p:cNvPr id="32" name="TextBox 31"/>
          <p:cNvSpPr txBox="1"/>
          <p:nvPr/>
        </p:nvSpPr>
        <p:spPr>
          <a:xfrm>
            <a:off x="4653751" y="5742801"/>
            <a:ext cx="374904" cy="276999"/>
          </a:xfrm>
          <a:prstGeom prst="rect">
            <a:avLst/>
          </a:prstGeom>
          <a:noFill/>
        </p:spPr>
        <p:txBody>
          <a:bodyPr wrap="square" rtlCol="0">
            <a:spAutoFit/>
          </a:bodyPr>
          <a:lstStyle/>
          <a:p>
            <a:r>
              <a:rPr lang="en-US" sz="1200" dirty="0" smtClean="0"/>
              <a:t>12</a:t>
            </a:r>
          </a:p>
        </p:txBody>
      </p:sp>
      <p:sp>
        <p:nvSpPr>
          <p:cNvPr id="33" name="TextBox 32"/>
          <p:cNvSpPr txBox="1"/>
          <p:nvPr/>
        </p:nvSpPr>
        <p:spPr>
          <a:xfrm>
            <a:off x="5201061" y="5742801"/>
            <a:ext cx="374904" cy="276999"/>
          </a:xfrm>
          <a:prstGeom prst="rect">
            <a:avLst/>
          </a:prstGeom>
          <a:noFill/>
        </p:spPr>
        <p:txBody>
          <a:bodyPr wrap="square" rtlCol="0">
            <a:spAutoFit/>
          </a:bodyPr>
          <a:lstStyle/>
          <a:p>
            <a:r>
              <a:rPr lang="en-US" sz="1200" dirty="0" smtClean="0"/>
              <a:t>14</a:t>
            </a:r>
          </a:p>
        </p:txBody>
      </p:sp>
      <p:sp>
        <p:nvSpPr>
          <p:cNvPr id="34" name="TextBox 33"/>
          <p:cNvSpPr txBox="1"/>
          <p:nvPr/>
        </p:nvSpPr>
        <p:spPr>
          <a:xfrm>
            <a:off x="5748371" y="5742801"/>
            <a:ext cx="376305" cy="276999"/>
          </a:xfrm>
          <a:prstGeom prst="rect">
            <a:avLst/>
          </a:prstGeom>
          <a:noFill/>
        </p:spPr>
        <p:txBody>
          <a:bodyPr wrap="square" rtlCol="0">
            <a:spAutoFit/>
          </a:bodyPr>
          <a:lstStyle/>
          <a:p>
            <a:r>
              <a:rPr lang="en-US" sz="1200" dirty="0" smtClean="0"/>
              <a:t>16</a:t>
            </a:r>
          </a:p>
        </p:txBody>
      </p:sp>
      <p:sp>
        <p:nvSpPr>
          <p:cNvPr id="35" name="TextBox 34"/>
          <p:cNvSpPr txBox="1"/>
          <p:nvPr/>
        </p:nvSpPr>
        <p:spPr>
          <a:xfrm>
            <a:off x="6297082" y="5742801"/>
            <a:ext cx="376305" cy="276999"/>
          </a:xfrm>
          <a:prstGeom prst="rect">
            <a:avLst/>
          </a:prstGeom>
          <a:noFill/>
        </p:spPr>
        <p:txBody>
          <a:bodyPr wrap="square" rtlCol="0">
            <a:spAutoFit/>
          </a:bodyPr>
          <a:lstStyle/>
          <a:p>
            <a:r>
              <a:rPr lang="en-US" sz="1200" dirty="0" smtClean="0"/>
              <a:t>18</a:t>
            </a:r>
          </a:p>
        </p:txBody>
      </p:sp>
      <p:sp>
        <p:nvSpPr>
          <p:cNvPr id="36" name="TextBox 35"/>
          <p:cNvSpPr txBox="1"/>
          <p:nvPr/>
        </p:nvSpPr>
        <p:spPr>
          <a:xfrm>
            <a:off x="6845793" y="5742801"/>
            <a:ext cx="376305" cy="276999"/>
          </a:xfrm>
          <a:prstGeom prst="rect">
            <a:avLst/>
          </a:prstGeom>
          <a:noFill/>
        </p:spPr>
        <p:txBody>
          <a:bodyPr wrap="square" rtlCol="0">
            <a:spAutoFit/>
          </a:bodyPr>
          <a:lstStyle/>
          <a:p>
            <a:r>
              <a:rPr lang="en-US" sz="1200" dirty="0" smtClean="0"/>
              <a:t>20</a:t>
            </a:r>
          </a:p>
        </p:txBody>
      </p:sp>
      <p:sp>
        <p:nvSpPr>
          <p:cNvPr id="37" name="TextBox 36"/>
          <p:cNvSpPr txBox="1"/>
          <p:nvPr/>
        </p:nvSpPr>
        <p:spPr>
          <a:xfrm>
            <a:off x="7394507" y="5742801"/>
            <a:ext cx="376305" cy="276999"/>
          </a:xfrm>
          <a:prstGeom prst="rect">
            <a:avLst/>
          </a:prstGeom>
          <a:noFill/>
        </p:spPr>
        <p:txBody>
          <a:bodyPr wrap="square" rtlCol="0">
            <a:spAutoFit/>
          </a:bodyPr>
          <a:lstStyle/>
          <a:p>
            <a:r>
              <a:rPr lang="en-US" sz="1200" dirty="0" smtClean="0"/>
              <a:t>22</a:t>
            </a:r>
          </a:p>
        </p:txBody>
      </p:sp>
      <p:sp>
        <p:nvSpPr>
          <p:cNvPr id="38" name="TextBox 37"/>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39" name="TextBox 38"/>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40" name="TextBox 39"/>
          <p:cNvSpPr txBox="1"/>
          <p:nvPr/>
        </p:nvSpPr>
        <p:spPr>
          <a:xfrm>
            <a:off x="989012" y="4724400"/>
            <a:ext cx="533400" cy="307777"/>
          </a:xfrm>
          <a:prstGeom prst="rect">
            <a:avLst/>
          </a:prstGeom>
          <a:noFill/>
        </p:spPr>
        <p:txBody>
          <a:bodyPr wrap="square" rtlCol="0">
            <a:spAutoFit/>
          </a:bodyPr>
          <a:lstStyle/>
          <a:p>
            <a:r>
              <a:rPr lang="en-US" sz="1400" dirty="0" smtClean="0"/>
              <a:t>$30</a:t>
            </a:r>
            <a:endParaRPr lang="en-US" sz="1400" dirty="0"/>
          </a:p>
        </p:txBody>
      </p:sp>
      <p:sp>
        <p:nvSpPr>
          <p:cNvPr id="41" name="TextBox 40"/>
          <p:cNvSpPr txBox="1"/>
          <p:nvPr/>
        </p:nvSpPr>
        <p:spPr>
          <a:xfrm>
            <a:off x="989012" y="4038600"/>
            <a:ext cx="533400" cy="307777"/>
          </a:xfrm>
          <a:prstGeom prst="rect">
            <a:avLst/>
          </a:prstGeom>
          <a:noFill/>
        </p:spPr>
        <p:txBody>
          <a:bodyPr wrap="square" rtlCol="0">
            <a:spAutoFit/>
          </a:bodyPr>
          <a:lstStyle/>
          <a:p>
            <a:r>
              <a:rPr lang="en-US" sz="1400" dirty="0" smtClean="0"/>
              <a:t>$50</a:t>
            </a:r>
            <a:endParaRPr lang="en-US" sz="1400" dirty="0"/>
          </a:p>
        </p:txBody>
      </p:sp>
      <p:sp>
        <p:nvSpPr>
          <p:cNvPr id="42" name="TextBox 41"/>
          <p:cNvSpPr txBox="1"/>
          <p:nvPr/>
        </p:nvSpPr>
        <p:spPr>
          <a:xfrm>
            <a:off x="989012" y="5102423"/>
            <a:ext cx="533400" cy="307777"/>
          </a:xfrm>
          <a:prstGeom prst="rect">
            <a:avLst/>
          </a:prstGeom>
          <a:noFill/>
        </p:spPr>
        <p:txBody>
          <a:bodyPr wrap="square" rtlCol="0">
            <a:spAutoFit/>
          </a:bodyPr>
          <a:lstStyle/>
          <a:p>
            <a:r>
              <a:rPr lang="en-US" sz="1400" dirty="0" smtClean="0"/>
              <a:t>$20</a:t>
            </a:r>
            <a:endParaRPr lang="en-US" sz="1400" dirty="0"/>
          </a:p>
        </p:txBody>
      </p:sp>
      <p:sp>
        <p:nvSpPr>
          <p:cNvPr id="43" name="TextBox 42"/>
          <p:cNvSpPr txBox="1"/>
          <p:nvPr/>
        </p:nvSpPr>
        <p:spPr>
          <a:xfrm>
            <a:off x="989012" y="4383025"/>
            <a:ext cx="533400" cy="307777"/>
          </a:xfrm>
          <a:prstGeom prst="rect">
            <a:avLst/>
          </a:prstGeom>
          <a:noFill/>
        </p:spPr>
        <p:txBody>
          <a:bodyPr wrap="square" rtlCol="0">
            <a:spAutoFit/>
          </a:bodyPr>
          <a:lstStyle/>
          <a:p>
            <a:r>
              <a:rPr lang="en-US" sz="1400" dirty="0" smtClean="0"/>
              <a:t>$40</a:t>
            </a:r>
            <a:endParaRPr lang="en-US" sz="1400" dirty="0"/>
          </a:p>
        </p:txBody>
      </p:sp>
      <p:sp>
        <p:nvSpPr>
          <p:cNvPr id="44" name="TextBox 43"/>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45" name="TextBox 44"/>
          <p:cNvSpPr txBox="1"/>
          <p:nvPr/>
        </p:nvSpPr>
        <p:spPr>
          <a:xfrm>
            <a:off x="989012" y="3733800"/>
            <a:ext cx="533400" cy="307777"/>
          </a:xfrm>
          <a:prstGeom prst="rect">
            <a:avLst/>
          </a:prstGeom>
          <a:noFill/>
        </p:spPr>
        <p:txBody>
          <a:bodyPr wrap="square" rtlCol="0">
            <a:spAutoFit/>
          </a:bodyPr>
          <a:lstStyle/>
          <a:p>
            <a:r>
              <a:rPr lang="en-US" sz="1400" dirty="0" smtClean="0"/>
              <a:t>$60</a:t>
            </a:r>
            <a:endParaRPr lang="en-US" sz="1400" dirty="0"/>
          </a:p>
        </p:txBody>
      </p:sp>
      <p:sp>
        <p:nvSpPr>
          <p:cNvPr id="46" name="Rectangle 45"/>
          <p:cNvSpPr/>
          <p:nvPr/>
        </p:nvSpPr>
        <p:spPr>
          <a:xfrm>
            <a:off x="8380412" y="2614292"/>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294812" y="2513185"/>
            <a:ext cx="2590800" cy="461665"/>
          </a:xfrm>
          <a:prstGeom prst="rect">
            <a:avLst/>
          </a:prstGeom>
          <a:noFill/>
        </p:spPr>
        <p:txBody>
          <a:bodyPr wrap="square" rtlCol="0">
            <a:spAutoFit/>
          </a:bodyPr>
          <a:lstStyle/>
          <a:p>
            <a:r>
              <a:rPr lang="en-US" sz="1200" dirty="0" smtClean="0"/>
              <a:t>RT Commitment (commitment decision made @ 5:00)</a:t>
            </a:r>
            <a:endParaRPr lang="en-US" sz="1200" dirty="0"/>
          </a:p>
        </p:txBody>
      </p:sp>
      <p:cxnSp>
        <p:nvCxnSpPr>
          <p:cNvPr id="48" name="Straight Connector 47"/>
          <p:cNvCxnSpPr/>
          <p:nvPr/>
        </p:nvCxnSpPr>
        <p:spPr>
          <a:xfrm>
            <a:off x="8456612" y="2181999"/>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49" name="Straight Connector 48"/>
          <p:cNvCxnSpPr/>
          <p:nvPr/>
        </p:nvCxnSpPr>
        <p:spPr>
          <a:xfrm>
            <a:off x="8456612" y="1833242"/>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50" name="TextBox 49"/>
          <p:cNvSpPr txBox="1"/>
          <p:nvPr/>
        </p:nvSpPr>
        <p:spPr>
          <a:xfrm>
            <a:off x="9294812" y="1676400"/>
            <a:ext cx="2362200" cy="276999"/>
          </a:xfrm>
          <a:prstGeom prst="rect">
            <a:avLst/>
          </a:prstGeom>
          <a:noFill/>
        </p:spPr>
        <p:txBody>
          <a:bodyPr wrap="square" rtlCol="0">
            <a:spAutoFit/>
          </a:bodyPr>
          <a:lstStyle/>
          <a:p>
            <a:r>
              <a:rPr lang="en-US" sz="1200" dirty="0"/>
              <a:t>Price schedule submitted DA</a:t>
            </a:r>
          </a:p>
        </p:txBody>
      </p:sp>
      <p:sp>
        <p:nvSpPr>
          <p:cNvPr id="51" name="TextBox 50"/>
          <p:cNvSpPr txBox="1"/>
          <p:nvPr/>
        </p:nvSpPr>
        <p:spPr>
          <a:xfrm>
            <a:off x="9294812" y="2029599"/>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3:45</a:t>
            </a:r>
            <a:endParaRPr lang="en-US" sz="1200" dirty="0"/>
          </a:p>
        </p:txBody>
      </p:sp>
      <p:cxnSp>
        <p:nvCxnSpPr>
          <p:cNvPr id="52" name="Straight Connector 51"/>
          <p:cNvCxnSpPr/>
          <p:nvPr/>
        </p:nvCxnSpPr>
        <p:spPr>
          <a:xfrm>
            <a:off x="8471242" y="51009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53" name="TextBox 52"/>
          <p:cNvSpPr txBox="1"/>
          <p:nvPr/>
        </p:nvSpPr>
        <p:spPr>
          <a:xfrm>
            <a:off x="9309442" y="4948535"/>
            <a:ext cx="2362200" cy="461665"/>
          </a:xfrm>
          <a:prstGeom prst="rect">
            <a:avLst/>
          </a:prstGeom>
          <a:noFill/>
        </p:spPr>
        <p:txBody>
          <a:bodyPr wrap="square" rtlCol="0">
            <a:spAutoFit/>
          </a:bodyPr>
          <a:lstStyle/>
          <a:p>
            <a:r>
              <a:rPr lang="en-US" sz="1200" dirty="0" smtClean="0"/>
              <a:t>Cost schedule update submitted in RT @ 3:45</a:t>
            </a:r>
            <a:endParaRPr lang="en-US" sz="1200" dirty="0"/>
          </a:p>
        </p:txBody>
      </p:sp>
      <p:sp>
        <p:nvSpPr>
          <p:cNvPr id="54" name="L-Shape 53"/>
          <p:cNvSpPr/>
          <p:nvPr/>
        </p:nvSpPr>
        <p:spPr>
          <a:xfrm flipH="1">
            <a:off x="4312942" y="4346377"/>
            <a:ext cx="3685032" cy="1396422"/>
          </a:xfrm>
          <a:prstGeom prst="corner">
            <a:avLst>
              <a:gd name="adj1" fmla="val 32729"/>
              <a:gd name="adj2" fmla="val 463828"/>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55" name="L-Shape 54"/>
          <p:cNvSpPr/>
          <p:nvPr/>
        </p:nvSpPr>
        <p:spPr>
          <a:xfrm flipH="1">
            <a:off x="1522412" y="4599801"/>
            <a:ext cx="6477000" cy="1142999"/>
          </a:xfrm>
          <a:prstGeom prst="corner">
            <a:avLst>
              <a:gd name="adj1" fmla="val 44240"/>
              <a:gd name="adj2" fmla="val 32271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2284412" y="56388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58" name="TextBox 57"/>
          <p:cNvSpPr txBox="1"/>
          <p:nvPr/>
        </p:nvSpPr>
        <p:spPr>
          <a:xfrm>
            <a:off x="2284412" y="3419475"/>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59" name="Straight Arrow Connector 58"/>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150812" y="845403"/>
            <a:ext cx="12038013" cy="830997"/>
          </a:xfrm>
          <a:prstGeom prst="rect">
            <a:avLst/>
          </a:prstGeom>
          <a:noFill/>
        </p:spPr>
        <p:txBody>
          <a:bodyPr wrap="square" rtlCol="0">
            <a:spAutoFit/>
          </a:bodyPr>
          <a:lstStyle/>
          <a:p>
            <a:r>
              <a:rPr lang="en-US" sz="1600" dirty="0"/>
              <a:t>Unit has a min run time of 6 hours.  Assume cost increases for hours 10 and beyond subsequent to DA offer submission. Offer is updated in RT prior to RT commitment. Offer is then updated again in RT after commitment decision is made. Unit is then extended in RT.</a:t>
            </a:r>
          </a:p>
        </p:txBody>
      </p:sp>
      <p:sp>
        <p:nvSpPr>
          <p:cNvPr id="3" name="Isosceles Triangle 2"/>
          <p:cNvSpPr/>
          <p:nvPr/>
        </p:nvSpPr>
        <p:spPr>
          <a:xfrm>
            <a:off x="2808287" y="3581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63" name="Straight Connector 62"/>
          <p:cNvCxnSpPr/>
          <p:nvPr/>
        </p:nvCxnSpPr>
        <p:spPr>
          <a:xfrm>
            <a:off x="8456612" y="3119735"/>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sp>
        <p:nvSpPr>
          <p:cNvPr id="64" name="TextBox 63"/>
          <p:cNvSpPr txBox="1"/>
          <p:nvPr/>
        </p:nvSpPr>
        <p:spPr>
          <a:xfrm>
            <a:off x="9294812" y="2967335"/>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8:45</a:t>
            </a:r>
            <a:endParaRPr lang="en-US" sz="1200" dirty="0"/>
          </a:p>
        </p:txBody>
      </p:sp>
      <p:sp>
        <p:nvSpPr>
          <p:cNvPr id="65" name="TextBox 64"/>
          <p:cNvSpPr txBox="1"/>
          <p:nvPr/>
        </p:nvSpPr>
        <p:spPr>
          <a:xfrm>
            <a:off x="3741737" y="3429000"/>
            <a:ext cx="381000" cy="646331"/>
          </a:xfrm>
          <a:prstGeom prst="rect">
            <a:avLst/>
          </a:prstGeom>
          <a:noFill/>
        </p:spPr>
        <p:txBody>
          <a:bodyPr wrap="square" rtlCol="0">
            <a:spAutoFit/>
          </a:bodyPr>
          <a:lstStyle/>
          <a:p>
            <a:r>
              <a:rPr lang="en-US" sz="3600" dirty="0" smtClean="0">
                <a:solidFill>
                  <a:schemeClr val="accent6"/>
                </a:solidFill>
              </a:rPr>
              <a:t>*</a:t>
            </a:r>
            <a:endParaRPr lang="en-US" sz="3600" dirty="0">
              <a:solidFill>
                <a:schemeClr val="accent6"/>
              </a:solidFill>
            </a:endParaRPr>
          </a:p>
        </p:txBody>
      </p:sp>
      <p:sp>
        <p:nvSpPr>
          <p:cNvPr id="67" name="TextBox 66"/>
          <p:cNvSpPr txBox="1"/>
          <p:nvPr/>
        </p:nvSpPr>
        <p:spPr>
          <a:xfrm>
            <a:off x="3703637" y="5648325"/>
            <a:ext cx="381000" cy="646331"/>
          </a:xfrm>
          <a:prstGeom prst="rect">
            <a:avLst/>
          </a:prstGeom>
          <a:noFill/>
        </p:spPr>
        <p:txBody>
          <a:bodyPr wrap="square" rtlCol="0">
            <a:spAutoFit/>
          </a:bodyPr>
          <a:lstStyle/>
          <a:p>
            <a:r>
              <a:rPr lang="en-US" sz="3600" dirty="0" smtClean="0">
                <a:solidFill>
                  <a:schemeClr val="accent6"/>
                </a:solidFill>
              </a:rPr>
              <a:t>*</a:t>
            </a:r>
            <a:endParaRPr lang="en-US" sz="3600" dirty="0">
              <a:solidFill>
                <a:schemeClr val="accent6"/>
              </a:solidFill>
            </a:endParaRPr>
          </a:p>
        </p:txBody>
      </p:sp>
      <p:cxnSp>
        <p:nvCxnSpPr>
          <p:cNvPr id="69" name="Straight Connector 68"/>
          <p:cNvCxnSpPr/>
          <p:nvPr/>
        </p:nvCxnSpPr>
        <p:spPr>
          <a:xfrm>
            <a:off x="8456612" y="5558135"/>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sp>
        <p:nvSpPr>
          <p:cNvPr id="5" name="Rectangle 4"/>
          <p:cNvSpPr/>
          <p:nvPr/>
        </p:nvSpPr>
        <p:spPr>
          <a:xfrm>
            <a:off x="4293893" y="1799467"/>
            <a:ext cx="3705519" cy="18173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70" name="TextBox 69"/>
          <p:cNvSpPr txBox="1"/>
          <p:nvPr/>
        </p:nvSpPr>
        <p:spPr>
          <a:xfrm>
            <a:off x="9294812" y="5405735"/>
            <a:ext cx="2362200" cy="461665"/>
          </a:xfrm>
          <a:prstGeom prst="rect">
            <a:avLst/>
          </a:prstGeom>
          <a:noFill/>
        </p:spPr>
        <p:txBody>
          <a:bodyPr wrap="square" rtlCol="0">
            <a:spAutoFit/>
          </a:bodyPr>
          <a:lstStyle/>
          <a:p>
            <a:r>
              <a:rPr lang="en-US" sz="1200" dirty="0" smtClean="0"/>
              <a:t>Cost schedule </a:t>
            </a:r>
            <a:r>
              <a:rPr lang="en-US" sz="1200" dirty="0"/>
              <a:t>update</a:t>
            </a:r>
          </a:p>
          <a:p>
            <a:r>
              <a:rPr lang="en-US" sz="1200" dirty="0"/>
              <a:t>submitted in RT </a:t>
            </a:r>
            <a:r>
              <a:rPr lang="en-US" sz="1200" dirty="0" smtClean="0"/>
              <a:t>@ 8:45</a:t>
            </a:r>
            <a:endParaRPr lang="en-US" sz="1200" dirty="0"/>
          </a:p>
        </p:txBody>
      </p:sp>
      <p:sp>
        <p:nvSpPr>
          <p:cNvPr id="9" name="L-Shape 8"/>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8380412" y="3525642"/>
            <a:ext cx="914400" cy="152400"/>
          </a:xfrm>
          <a:prstGeom prst="rect">
            <a:avLst/>
          </a:prstGeom>
          <a:pattFill prst="wdUpDiag">
            <a:fgClr>
              <a:schemeClr val="accent4"/>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9294812" y="3424535"/>
            <a:ext cx="2590800" cy="646331"/>
          </a:xfrm>
          <a:prstGeom prst="rect">
            <a:avLst/>
          </a:prstGeom>
          <a:noFill/>
        </p:spPr>
        <p:txBody>
          <a:bodyPr wrap="square" rtlCol="0">
            <a:spAutoFit/>
          </a:bodyPr>
          <a:lstStyle/>
          <a:p>
            <a:r>
              <a:rPr lang="en-US" sz="1200" dirty="0" smtClean="0"/>
              <a:t>RT Commitment Extended (commitment decision made @ 11:30)</a:t>
            </a:r>
            <a:endParaRPr lang="en-US" sz="1200" dirty="0"/>
          </a:p>
        </p:txBody>
      </p:sp>
    </p:spTree>
    <p:extLst>
      <p:ext uri="{BB962C8B-B14F-4D97-AF65-F5344CB8AC3E}">
        <p14:creationId xmlns:p14="http://schemas.microsoft.com/office/powerpoint/2010/main" val="957318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a:off x="989012" y="1491690"/>
            <a:ext cx="10896600" cy="2583641"/>
            <a:chOff x="989012" y="1491690"/>
            <a:chExt cx="10896600" cy="2583641"/>
          </a:xfrm>
        </p:grpSpPr>
        <p:sp>
          <p:nvSpPr>
            <p:cNvPr id="54" name="TextBox 53"/>
            <p:cNvSpPr txBox="1"/>
            <p:nvPr/>
          </p:nvSpPr>
          <p:spPr>
            <a:xfrm>
              <a:off x="9294812" y="2513185"/>
              <a:ext cx="2590800" cy="461665"/>
            </a:xfrm>
            <a:prstGeom prst="rect">
              <a:avLst/>
            </a:prstGeom>
            <a:noFill/>
          </p:spPr>
          <p:txBody>
            <a:bodyPr wrap="square" rtlCol="0">
              <a:spAutoFit/>
            </a:bodyPr>
            <a:lstStyle/>
            <a:p>
              <a:r>
                <a:rPr lang="en-US" sz="1200" dirty="0" smtClean="0"/>
                <a:t>RT Commitment (commitment decision made @ 5:00)</a:t>
              </a:r>
              <a:endParaRPr lang="en-US" sz="1200" dirty="0"/>
            </a:p>
          </p:txBody>
        </p:sp>
        <p:sp>
          <p:nvSpPr>
            <p:cNvPr id="55" name="TextBox 54"/>
            <p:cNvSpPr txBox="1"/>
            <p:nvPr/>
          </p:nvSpPr>
          <p:spPr>
            <a:xfrm>
              <a:off x="9294812" y="1676400"/>
              <a:ext cx="2362200" cy="276999"/>
            </a:xfrm>
            <a:prstGeom prst="rect">
              <a:avLst/>
            </a:prstGeom>
            <a:noFill/>
          </p:spPr>
          <p:txBody>
            <a:bodyPr wrap="square" rtlCol="0">
              <a:spAutoFit/>
            </a:bodyPr>
            <a:lstStyle/>
            <a:p>
              <a:r>
                <a:rPr lang="en-US" sz="1200" dirty="0"/>
                <a:t>Price schedule submitted DA</a:t>
              </a:r>
            </a:p>
          </p:txBody>
        </p:sp>
        <p:sp>
          <p:nvSpPr>
            <p:cNvPr id="56" name="TextBox 55"/>
            <p:cNvSpPr txBox="1"/>
            <p:nvPr/>
          </p:nvSpPr>
          <p:spPr>
            <a:xfrm>
              <a:off x="9294812" y="2029599"/>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3:45</a:t>
              </a:r>
              <a:endParaRPr lang="en-US" sz="1200" dirty="0"/>
            </a:p>
          </p:txBody>
        </p:sp>
        <p:sp>
          <p:nvSpPr>
            <p:cNvPr id="57" name="TextBox 56"/>
            <p:cNvSpPr txBox="1"/>
            <p:nvPr/>
          </p:nvSpPr>
          <p:spPr>
            <a:xfrm>
              <a:off x="9294812" y="2967335"/>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8:45</a:t>
              </a:r>
              <a:endParaRPr lang="en-US" sz="1200" dirty="0"/>
            </a:p>
          </p:txBody>
        </p:sp>
        <p:sp>
          <p:nvSpPr>
            <p:cNvPr id="58" name="L-Shape 57"/>
            <p:cNvSpPr/>
            <p:nvPr/>
          </p:nvSpPr>
          <p:spPr>
            <a:xfrm flipH="1">
              <a:off x="4847741" y="1600200"/>
              <a:ext cx="3150229" cy="1896452"/>
            </a:xfrm>
            <a:prstGeom prst="corner">
              <a:avLst>
                <a:gd name="adj1" fmla="val 46581"/>
                <a:gd name="adj2" fmla="val 170184"/>
              </a:avLst>
            </a:prstGeom>
            <a:pattFill prst="wdUpDiag">
              <a:fgClr>
                <a:schemeClr val="accent4"/>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4837111" y="1600201"/>
              <a:ext cx="3155286" cy="19590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60" name="L-Shape 59"/>
            <p:cNvSpPr/>
            <p:nvPr/>
          </p:nvSpPr>
          <p:spPr>
            <a:xfrm flipH="1">
              <a:off x="3122611" y="1799467"/>
              <a:ext cx="1714500" cy="1692743"/>
            </a:xfrm>
            <a:prstGeom prst="corner">
              <a:avLst>
                <a:gd name="adj1" fmla="val 46581"/>
                <a:gd name="adj2" fmla="val 31957"/>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63" name="TextBox 62"/>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64" name="TextBox 63"/>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65" name="TextBox 64"/>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66" name="TextBox 65"/>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67" name="TextBox 66"/>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68" name="TextBox 67"/>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69" name="TextBox 68"/>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70" name="TextBox 69"/>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71" name="TextBox 70"/>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72" name="TextBox 71"/>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73" name="TextBox 72"/>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74" name="TextBox 73"/>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sp>
          <p:nvSpPr>
            <p:cNvPr id="75" name="TextBox 74"/>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76" name="TextBox 75"/>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77" name="TextBox 76"/>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78" name="Rectangle 77"/>
            <p:cNvSpPr/>
            <p:nvPr/>
          </p:nvSpPr>
          <p:spPr>
            <a:xfrm>
              <a:off x="8380412" y="2614292"/>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Connector 78"/>
            <p:cNvCxnSpPr/>
            <p:nvPr/>
          </p:nvCxnSpPr>
          <p:spPr>
            <a:xfrm>
              <a:off x="8456612" y="2181999"/>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80" name="Straight Connector 79"/>
            <p:cNvCxnSpPr/>
            <p:nvPr/>
          </p:nvCxnSpPr>
          <p:spPr>
            <a:xfrm>
              <a:off x="8456612" y="1833242"/>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81" name="TextBox 80"/>
            <p:cNvSpPr txBox="1"/>
            <p:nvPr/>
          </p:nvSpPr>
          <p:spPr>
            <a:xfrm>
              <a:off x="2284412" y="3419475"/>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82" name="Straight Arrow Connector 81"/>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Isosceles Triangle 82"/>
            <p:cNvSpPr/>
            <p:nvPr/>
          </p:nvSpPr>
          <p:spPr>
            <a:xfrm>
              <a:off x="2808287" y="3581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84" name="Straight Connector 83"/>
            <p:cNvCxnSpPr/>
            <p:nvPr/>
          </p:nvCxnSpPr>
          <p:spPr>
            <a:xfrm>
              <a:off x="8456612" y="3119735"/>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sp>
          <p:nvSpPr>
            <p:cNvPr id="119" name="TextBox 118"/>
            <p:cNvSpPr txBox="1"/>
            <p:nvPr/>
          </p:nvSpPr>
          <p:spPr>
            <a:xfrm>
              <a:off x="3741737" y="3429000"/>
              <a:ext cx="381000" cy="646331"/>
            </a:xfrm>
            <a:prstGeom prst="rect">
              <a:avLst/>
            </a:prstGeom>
            <a:noFill/>
          </p:spPr>
          <p:txBody>
            <a:bodyPr wrap="square" rtlCol="0">
              <a:spAutoFit/>
            </a:bodyPr>
            <a:lstStyle/>
            <a:p>
              <a:r>
                <a:rPr lang="en-US" sz="3600" dirty="0" smtClean="0">
                  <a:solidFill>
                    <a:schemeClr val="accent6"/>
                  </a:solidFill>
                </a:rPr>
                <a:t>*</a:t>
              </a:r>
              <a:endParaRPr lang="en-US" sz="3600" dirty="0">
                <a:solidFill>
                  <a:schemeClr val="accent6"/>
                </a:solidFill>
              </a:endParaRPr>
            </a:p>
          </p:txBody>
        </p:sp>
        <p:sp>
          <p:nvSpPr>
            <p:cNvPr id="120" name="Rectangle 119"/>
            <p:cNvSpPr/>
            <p:nvPr/>
          </p:nvSpPr>
          <p:spPr>
            <a:xfrm>
              <a:off x="4293893" y="1799467"/>
              <a:ext cx="3705519" cy="18173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21" name="L-Shape 120"/>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8380412" y="3525642"/>
              <a:ext cx="914400" cy="152400"/>
            </a:xfrm>
            <a:prstGeom prst="rect">
              <a:avLst/>
            </a:prstGeom>
            <a:pattFill prst="wdUpDiag">
              <a:fgClr>
                <a:schemeClr val="accent4"/>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p:cNvSpPr txBox="1"/>
            <p:nvPr/>
          </p:nvSpPr>
          <p:spPr>
            <a:xfrm>
              <a:off x="9294812" y="3424535"/>
              <a:ext cx="2590800" cy="646331"/>
            </a:xfrm>
            <a:prstGeom prst="rect">
              <a:avLst/>
            </a:prstGeom>
            <a:noFill/>
          </p:spPr>
          <p:txBody>
            <a:bodyPr wrap="square" rtlCol="0">
              <a:spAutoFit/>
            </a:bodyPr>
            <a:lstStyle/>
            <a:p>
              <a:r>
                <a:rPr lang="en-US" sz="1200" dirty="0" smtClean="0"/>
                <a:t>RT Commitment Extended (commitment decision made @ 11:30)</a:t>
              </a:r>
              <a:endParaRPr lang="en-US" sz="1200" dirty="0"/>
            </a:p>
          </p:txBody>
        </p:sp>
      </p:gr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1552028"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Not Committed</a:t>
            </a:r>
            <a:endParaRPr lang="en-US" sz="1400" dirty="0"/>
          </a:p>
        </p:txBody>
      </p:sp>
      <p:sp>
        <p:nvSpPr>
          <p:cNvPr id="48" name="TextBox 47"/>
          <p:cNvSpPr txBox="1"/>
          <p:nvPr/>
        </p:nvSpPr>
        <p:spPr>
          <a:xfrm>
            <a:off x="2026639" y="4740533"/>
            <a:ext cx="2241255" cy="307777"/>
          </a:xfrm>
          <a:prstGeom prst="rect">
            <a:avLst/>
          </a:prstGeom>
          <a:noFill/>
        </p:spPr>
        <p:txBody>
          <a:bodyPr wrap="none" rtlCol="0">
            <a:spAutoFit/>
          </a:bodyPr>
          <a:lstStyle/>
          <a:p>
            <a:r>
              <a:rPr lang="en-US" sz="1400" dirty="0" smtClean="0"/>
              <a:t>Offer Used for Balancing:</a:t>
            </a:r>
            <a:endParaRPr lang="en-US" sz="1400" dirty="0"/>
          </a:p>
        </p:txBody>
      </p:sp>
      <p:sp>
        <p:nvSpPr>
          <p:cNvPr id="49" name="TextBox 48"/>
          <p:cNvSpPr txBox="1"/>
          <p:nvPr/>
        </p:nvSpPr>
        <p:spPr>
          <a:xfrm>
            <a:off x="2215906" y="5045333"/>
            <a:ext cx="4945306"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6 - 10 the offer used is $</a:t>
            </a:r>
            <a:r>
              <a:rPr lang="en-US" sz="1400" dirty="0" smtClean="0"/>
              <a:t>30 (segment 1)</a:t>
            </a:r>
            <a:endParaRPr lang="en-US" sz="1400" dirty="0"/>
          </a:p>
        </p:txBody>
      </p:sp>
      <p:sp>
        <p:nvSpPr>
          <p:cNvPr id="50" name="TextBox 49"/>
          <p:cNvSpPr txBox="1"/>
          <p:nvPr/>
        </p:nvSpPr>
        <p:spPr>
          <a:xfrm>
            <a:off x="2215903" y="5331023"/>
            <a:ext cx="53263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12 the offer used is $</a:t>
            </a:r>
            <a:r>
              <a:rPr lang="en-US" sz="1400" dirty="0" smtClean="0"/>
              <a:t>55 (segment 1)</a:t>
            </a:r>
            <a:endParaRPr lang="en-US" sz="1400" dirty="0"/>
          </a:p>
        </p:txBody>
      </p:sp>
      <p:sp>
        <p:nvSpPr>
          <p:cNvPr id="52" name="TextBox 51"/>
          <p:cNvSpPr txBox="1"/>
          <p:nvPr/>
        </p:nvSpPr>
        <p:spPr>
          <a:xfrm>
            <a:off x="2215903" y="5635823"/>
            <a:ext cx="69265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12 to the end of day the offer used is $</a:t>
            </a:r>
            <a:r>
              <a:rPr lang="en-US" sz="1400" dirty="0" smtClean="0"/>
              <a:t>60 (segment 2)</a:t>
            </a:r>
            <a:endParaRPr lang="en-US" sz="1400" dirty="0"/>
          </a:p>
        </p:txBody>
      </p:sp>
      <p:sp>
        <p:nvSpPr>
          <p:cNvPr id="19" name="Rectangle 18"/>
          <p:cNvSpPr/>
          <p:nvPr/>
        </p:nvSpPr>
        <p:spPr>
          <a:xfrm>
            <a:off x="3138011" y="2693459"/>
            <a:ext cx="1189193" cy="811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327621" y="1820434"/>
            <a:ext cx="531959" cy="1696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609600" y="152399"/>
            <a:ext cx="10969625" cy="762001"/>
          </a:xfrm>
        </p:spPr>
        <p:txBody>
          <a:bodyPr/>
          <a:lstStyle/>
          <a:p>
            <a:r>
              <a:rPr lang="en-US" dirty="0"/>
              <a:t>Example 4c: Committed on Price in RT (for min run) – </a:t>
            </a:r>
            <a:br>
              <a:rPr lang="en-US" dirty="0"/>
            </a:br>
            <a:r>
              <a:rPr lang="en-US" dirty="0"/>
              <a:t>Extended on Price in RT</a:t>
            </a:r>
          </a:p>
        </p:txBody>
      </p:sp>
      <p:sp>
        <p:nvSpPr>
          <p:cNvPr id="2" name="Rectangle 1"/>
          <p:cNvSpPr/>
          <p:nvPr/>
        </p:nvSpPr>
        <p:spPr>
          <a:xfrm>
            <a:off x="4841203" y="1615379"/>
            <a:ext cx="3197808" cy="19049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150812" y="914400"/>
            <a:ext cx="11963400" cy="830997"/>
          </a:xfrm>
          <a:prstGeom prst="rect">
            <a:avLst/>
          </a:prstGeom>
          <a:noFill/>
        </p:spPr>
        <p:txBody>
          <a:bodyPr wrap="square" rtlCol="0">
            <a:spAutoFit/>
          </a:bodyPr>
          <a:lstStyle/>
          <a:p>
            <a:r>
              <a:rPr lang="en-US" sz="1600" dirty="0"/>
              <a:t>Unit has a min run time of 6 hours.  Assume cost increases for hours 10 and beyond subsequent to DA offer submission. Offer is updated in RT prior to RT commitment. Offer is then updated again in RT after commitment decision is made. Unit is then extended in RT.</a:t>
            </a:r>
          </a:p>
        </p:txBody>
      </p:sp>
    </p:spTree>
    <p:extLst>
      <p:ext uri="{BB962C8B-B14F-4D97-AF65-F5344CB8AC3E}">
        <p14:creationId xmlns:p14="http://schemas.microsoft.com/office/powerpoint/2010/main" val="137289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mph" presetSubtype="2" fill="hold" nodeType="withEffect">
                                  <p:stCondLst>
                                    <p:cond delay="0"/>
                                  </p:stCondLst>
                                  <p:childTnLst>
                                    <p:animClr clrSpc="rgb" dir="cw">
                                      <p:cBhvr>
                                        <p:cTn id="12" dur="2000" fill="hold"/>
                                        <p:tgtEl>
                                          <p:spTgt spid="14"/>
                                        </p:tgtEl>
                                        <p:attrNameLst>
                                          <p:attrName>fillcolor</p:attrName>
                                        </p:attrNameLst>
                                      </p:cBhvr>
                                      <p:to>
                                        <a:schemeClr val="accent2"/>
                                      </p:to>
                                    </p:animClr>
                                    <p:set>
                                      <p:cBhvr>
                                        <p:cTn id="13" dur="2000" fill="hold"/>
                                        <p:tgtEl>
                                          <p:spTgt spid="14"/>
                                        </p:tgtEl>
                                        <p:attrNameLst>
                                          <p:attrName>fill.type</p:attrName>
                                        </p:attrNameLst>
                                      </p:cBhvr>
                                      <p:to>
                                        <p:strVal val="solid"/>
                                      </p:to>
                                    </p:set>
                                    <p:set>
                                      <p:cBhvr>
                                        <p:cTn id="14" dur="2000" fill="hold"/>
                                        <p:tgtEl>
                                          <p:spTgt spid="14"/>
                                        </p:tgtEl>
                                        <p:attrNameLst>
                                          <p:attrName>fill.on</p:attrName>
                                        </p:attrNameLst>
                                      </p:cBhvr>
                                      <p:to>
                                        <p:strVal val="true"/>
                                      </p:to>
                                    </p:set>
                                  </p:childTnLst>
                                </p:cTn>
                              </p:par>
                              <p:par>
                                <p:cTn id="15" presetID="1" presetClass="emph" presetSubtype="1" nodeType="withEffect">
                                  <p:stCondLst>
                                    <p:cond delay="0"/>
                                  </p:stCondLst>
                                  <p:childTnLst>
                                    <p:set>
                                      <p:cBhvr>
                                        <p:cTn id="16" dur="indefinite"/>
                                        <p:tgtEl>
                                          <p:spTgt spid="14"/>
                                        </p:tgtEl>
                                        <p:attrNameLst>
                                          <p:attrName>fillcolor</p:attrName>
                                        </p:attrNameLst>
                                      </p:cBhvr>
                                      <p:to>
                                        <p:clrVal>
                                          <a:schemeClr val="bg1"/>
                                        </p:clrVal>
                                      </p:to>
                                    </p:set>
                                    <p:set>
                                      <p:cBhvr>
                                        <p:cTn id="17" dur="indefinite"/>
                                        <p:tgtEl>
                                          <p:spTgt spid="14"/>
                                        </p:tgtEl>
                                        <p:attrNameLst>
                                          <p:attrName>fill.type</p:attrName>
                                        </p:attrNameLst>
                                      </p:cBhvr>
                                      <p:to>
                                        <p:strVal val="solid"/>
                                      </p:to>
                                    </p:set>
                                    <p:set>
                                      <p:cBhvr>
                                        <p:cTn id="18" dur="indefinite"/>
                                        <p:tgtEl>
                                          <p:spTgt spid="14"/>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27" presetClass="emph" presetSubtype="0" fill="remove" grpId="2" nodeType="withEffect">
                                  <p:stCondLst>
                                    <p:cond delay="0"/>
                                  </p:stCondLst>
                                  <p:childTnLst>
                                    <p:animClr clrSpc="rgb" dir="cw">
                                      <p:cBhvr override="childStyle">
                                        <p:cTn id="30" dur="1000" autoRev="1" fill="remove"/>
                                        <p:tgtEl>
                                          <p:spTgt spid="19"/>
                                        </p:tgtEl>
                                        <p:attrNameLst>
                                          <p:attrName>style.color</p:attrName>
                                        </p:attrNameLst>
                                      </p:cBhvr>
                                      <p:to>
                                        <a:schemeClr val="accent2"/>
                                      </p:to>
                                    </p:animClr>
                                    <p:animClr clrSpc="rgb" dir="cw">
                                      <p:cBhvr>
                                        <p:cTn id="31" dur="1000" autoRev="1" fill="remove"/>
                                        <p:tgtEl>
                                          <p:spTgt spid="19"/>
                                        </p:tgtEl>
                                        <p:attrNameLst>
                                          <p:attrName>fillcolor</p:attrName>
                                        </p:attrNameLst>
                                      </p:cBhvr>
                                      <p:to>
                                        <a:schemeClr val="accent2"/>
                                      </p:to>
                                    </p:animClr>
                                    <p:set>
                                      <p:cBhvr>
                                        <p:cTn id="32" dur="1000" autoRev="1" fill="remove"/>
                                        <p:tgtEl>
                                          <p:spTgt spid="19"/>
                                        </p:tgtEl>
                                        <p:attrNameLst>
                                          <p:attrName>fill.type</p:attrName>
                                        </p:attrNameLst>
                                      </p:cBhvr>
                                      <p:to>
                                        <p:strVal val="solid"/>
                                      </p:to>
                                    </p:set>
                                    <p:set>
                                      <p:cBhvr>
                                        <p:cTn id="33" dur="1000" autoRev="1" fill="remove"/>
                                        <p:tgtEl>
                                          <p:spTgt spid="19"/>
                                        </p:tgtEl>
                                        <p:attrNameLst>
                                          <p:attrName>fill.on</p:attrName>
                                        </p:attrNameLst>
                                      </p:cBhvr>
                                      <p:to>
                                        <p:strVal val="true"/>
                                      </p:to>
                                    </p:set>
                                  </p:childTnLst>
                                </p:cTn>
                              </p:par>
                              <p:par>
                                <p:cTn id="34" presetID="1" presetClass="emph" presetSubtype="2" fill="hold" nodeType="withEffect">
                                  <p:stCondLst>
                                    <p:cond delay="0"/>
                                  </p:stCondLst>
                                  <p:childTnLst>
                                    <p:animClr clrSpc="rgb" dir="cw">
                                      <p:cBhvr>
                                        <p:cTn id="35" dur="2000" fill="hold"/>
                                        <p:tgtEl>
                                          <p:spTgt spid="49"/>
                                        </p:tgtEl>
                                        <p:attrNameLst>
                                          <p:attrName>fillcolor</p:attrName>
                                        </p:attrNameLst>
                                      </p:cBhvr>
                                      <p:to>
                                        <a:schemeClr val="accent2"/>
                                      </p:to>
                                    </p:animClr>
                                    <p:set>
                                      <p:cBhvr>
                                        <p:cTn id="36" dur="2000" fill="hold"/>
                                        <p:tgtEl>
                                          <p:spTgt spid="49"/>
                                        </p:tgtEl>
                                        <p:attrNameLst>
                                          <p:attrName>fill.type</p:attrName>
                                        </p:attrNameLst>
                                      </p:cBhvr>
                                      <p:to>
                                        <p:strVal val="solid"/>
                                      </p:to>
                                    </p:set>
                                    <p:set>
                                      <p:cBhvr>
                                        <p:cTn id="37" dur="2000" fill="hold"/>
                                        <p:tgtEl>
                                          <p:spTgt spid="49"/>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0"/>
                                        </p:tgtEl>
                                        <p:attrNameLst>
                                          <p:attrName>style.visibility</p:attrName>
                                        </p:attrNameLst>
                                      </p:cBhvr>
                                      <p:to>
                                        <p:strVal val="visible"/>
                                      </p:to>
                                    </p:set>
                                  </p:childTnLst>
                                </p:cTn>
                              </p:par>
                              <p:par>
                                <p:cTn id="42" presetID="1" presetClass="exit"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hidden"/>
                                      </p:to>
                                    </p:set>
                                  </p:childTnLst>
                                </p:cTn>
                              </p:par>
                              <p:par>
                                <p:cTn id="44" presetID="1"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childTnLst>
                                </p:cTn>
                              </p:par>
                              <p:par>
                                <p:cTn id="46"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47" dur="1000" autoRev="1" fill="remove"/>
                                        <p:tgtEl>
                                          <p:spTgt spid="20"/>
                                        </p:tgtEl>
                                        <p:attrNameLst>
                                          <p:attrName>style.color</p:attrName>
                                        </p:attrNameLst>
                                      </p:cBhvr>
                                      <p:to>
                                        <a:schemeClr val="accent2"/>
                                      </p:to>
                                    </p:animClr>
                                    <p:animClr clrSpc="rgb" dir="cw">
                                      <p:cBhvr>
                                        <p:cTn id="48" dur="1000" autoRev="1" fill="remove"/>
                                        <p:tgtEl>
                                          <p:spTgt spid="20"/>
                                        </p:tgtEl>
                                        <p:attrNameLst>
                                          <p:attrName>fillcolor</p:attrName>
                                        </p:attrNameLst>
                                      </p:cBhvr>
                                      <p:to>
                                        <a:schemeClr val="accent2"/>
                                      </p:to>
                                    </p:animClr>
                                    <p:set>
                                      <p:cBhvr>
                                        <p:cTn id="49" dur="1000" autoRev="1" fill="remove"/>
                                        <p:tgtEl>
                                          <p:spTgt spid="20"/>
                                        </p:tgtEl>
                                        <p:attrNameLst>
                                          <p:attrName>fill.type</p:attrName>
                                        </p:attrNameLst>
                                      </p:cBhvr>
                                      <p:to>
                                        <p:strVal val="solid"/>
                                      </p:to>
                                    </p:set>
                                    <p:set>
                                      <p:cBhvr>
                                        <p:cTn id="50" dur="1000" autoRev="1" fill="remove"/>
                                        <p:tgtEl>
                                          <p:spTgt spid="20"/>
                                        </p:tgtEl>
                                        <p:attrNameLst>
                                          <p:attrName>fill.on</p:attrName>
                                        </p:attrNameLst>
                                      </p:cBhvr>
                                      <p:to>
                                        <p:strVal val="true"/>
                                      </p:to>
                                    </p:set>
                                  </p:childTnLst>
                                </p:cTn>
                              </p:par>
                              <p:par>
                                <p:cTn id="51" presetID="1" presetClass="emph" presetSubtype="2" fill="hold" nodeType="withEffect">
                                  <p:stCondLst>
                                    <p:cond delay="0"/>
                                  </p:stCondLst>
                                  <p:childTnLst>
                                    <p:animClr clrSpc="rgb" dir="cw">
                                      <p:cBhvr>
                                        <p:cTn id="52" dur="500" fill="hold"/>
                                        <p:tgtEl>
                                          <p:spTgt spid="49"/>
                                        </p:tgtEl>
                                        <p:attrNameLst>
                                          <p:attrName>fillcolor</p:attrName>
                                        </p:attrNameLst>
                                      </p:cBhvr>
                                      <p:to>
                                        <a:schemeClr val="bg1"/>
                                      </p:to>
                                    </p:animClr>
                                    <p:set>
                                      <p:cBhvr>
                                        <p:cTn id="53" dur="500" fill="hold"/>
                                        <p:tgtEl>
                                          <p:spTgt spid="49"/>
                                        </p:tgtEl>
                                        <p:attrNameLst>
                                          <p:attrName>fill.type</p:attrName>
                                        </p:attrNameLst>
                                      </p:cBhvr>
                                      <p:to>
                                        <p:strVal val="solid"/>
                                      </p:to>
                                    </p:set>
                                    <p:set>
                                      <p:cBhvr>
                                        <p:cTn id="54" dur="500" fill="hold"/>
                                        <p:tgtEl>
                                          <p:spTgt spid="49"/>
                                        </p:tgtEl>
                                        <p:attrNameLst>
                                          <p:attrName>fill.on</p:attrName>
                                        </p:attrNameLst>
                                      </p:cBhvr>
                                      <p:to>
                                        <p:strVal val="true"/>
                                      </p:to>
                                    </p:set>
                                  </p:childTnLst>
                                </p:cTn>
                              </p:par>
                              <p:par>
                                <p:cTn id="55" presetID="1" presetClass="emph" presetSubtype="2" fill="hold" nodeType="withEffect">
                                  <p:stCondLst>
                                    <p:cond delay="0"/>
                                  </p:stCondLst>
                                  <p:childTnLst>
                                    <p:animClr clrSpc="rgb" dir="cw">
                                      <p:cBhvr>
                                        <p:cTn id="56" dur="2000" fill="hold"/>
                                        <p:tgtEl>
                                          <p:spTgt spid="50"/>
                                        </p:tgtEl>
                                        <p:attrNameLst>
                                          <p:attrName>fillcolor</p:attrName>
                                        </p:attrNameLst>
                                      </p:cBhvr>
                                      <p:to>
                                        <a:schemeClr val="accent2"/>
                                      </p:to>
                                    </p:animClr>
                                    <p:set>
                                      <p:cBhvr>
                                        <p:cTn id="57" dur="2000" fill="hold"/>
                                        <p:tgtEl>
                                          <p:spTgt spid="50"/>
                                        </p:tgtEl>
                                        <p:attrNameLst>
                                          <p:attrName>fill.type</p:attrName>
                                        </p:attrNameLst>
                                      </p:cBhvr>
                                      <p:to>
                                        <p:strVal val="solid"/>
                                      </p:to>
                                    </p:set>
                                    <p:set>
                                      <p:cBhvr>
                                        <p:cTn id="58" dur="2000" fill="hold"/>
                                        <p:tgtEl>
                                          <p:spTgt spid="50"/>
                                        </p:tgtEl>
                                        <p:attrNameLst>
                                          <p:attrName>fill.on</p:attrName>
                                        </p:attrNameLst>
                                      </p:cBhvr>
                                      <p:to>
                                        <p:strVal val="tru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par>
                                <p:cTn id="63" presetID="1" presetClass="exit" presetSubtype="0" fill="hold" grpId="1" nodeType="withEffect">
                                  <p:stCondLst>
                                    <p:cond delay="0"/>
                                  </p:stCondLst>
                                  <p:childTnLst>
                                    <p:set>
                                      <p:cBhvr>
                                        <p:cTn id="64" dur="1" fill="hold">
                                          <p:stCondLst>
                                            <p:cond delay="0"/>
                                          </p:stCondLst>
                                        </p:cTn>
                                        <p:tgtEl>
                                          <p:spTgt spid="20"/>
                                        </p:tgtEl>
                                        <p:attrNameLst>
                                          <p:attrName>style.visibility</p:attrName>
                                        </p:attrNameLst>
                                      </p:cBhvr>
                                      <p:to>
                                        <p:strVal val="hidden"/>
                                      </p:to>
                                    </p:set>
                                  </p:childTnLst>
                                </p:cTn>
                              </p:par>
                              <p:par>
                                <p:cTn id="65" presetID="1" presetClass="emph" presetSubtype="2" fill="hold" nodeType="withEffect">
                                  <p:stCondLst>
                                    <p:cond delay="0"/>
                                  </p:stCondLst>
                                  <p:childTnLst>
                                    <p:animClr clrSpc="rgb" dir="cw">
                                      <p:cBhvr>
                                        <p:cTn id="66" dur="500" fill="hold"/>
                                        <p:tgtEl>
                                          <p:spTgt spid="50"/>
                                        </p:tgtEl>
                                        <p:attrNameLst>
                                          <p:attrName>fillcolor</p:attrName>
                                        </p:attrNameLst>
                                      </p:cBhvr>
                                      <p:to>
                                        <a:schemeClr val="bg1"/>
                                      </p:to>
                                    </p:animClr>
                                    <p:set>
                                      <p:cBhvr>
                                        <p:cTn id="67" dur="500" fill="hold"/>
                                        <p:tgtEl>
                                          <p:spTgt spid="50"/>
                                        </p:tgtEl>
                                        <p:attrNameLst>
                                          <p:attrName>fill.type</p:attrName>
                                        </p:attrNameLst>
                                      </p:cBhvr>
                                      <p:to>
                                        <p:strVal val="solid"/>
                                      </p:to>
                                    </p:set>
                                    <p:set>
                                      <p:cBhvr>
                                        <p:cTn id="68" dur="500" fill="hold"/>
                                        <p:tgtEl>
                                          <p:spTgt spid="50"/>
                                        </p:tgtEl>
                                        <p:attrNameLst>
                                          <p:attrName>fill.on</p:attrName>
                                        </p:attrNameLst>
                                      </p:cBhvr>
                                      <p:to>
                                        <p:strVal val="true"/>
                                      </p:to>
                                    </p:set>
                                  </p:childTnLst>
                                </p:cTn>
                              </p:par>
                              <p:par>
                                <p:cTn id="69" presetID="1" presetClass="emph" presetSubtype="2" fill="hold" nodeType="withEffect">
                                  <p:stCondLst>
                                    <p:cond delay="0"/>
                                  </p:stCondLst>
                                  <p:childTnLst>
                                    <p:animClr clrSpc="rgb" dir="cw">
                                      <p:cBhvr>
                                        <p:cTn id="70" dur="2000" fill="hold"/>
                                        <p:tgtEl>
                                          <p:spTgt spid="52"/>
                                        </p:tgtEl>
                                        <p:attrNameLst>
                                          <p:attrName>fillcolor</p:attrName>
                                        </p:attrNameLst>
                                      </p:cBhvr>
                                      <p:to>
                                        <a:schemeClr val="accent2"/>
                                      </p:to>
                                    </p:animClr>
                                    <p:set>
                                      <p:cBhvr>
                                        <p:cTn id="71" dur="2000" fill="hold"/>
                                        <p:tgtEl>
                                          <p:spTgt spid="52"/>
                                        </p:tgtEl>
                                        <p:attrNameLst>
                                          <p:attrName>fill.type</p:attrName>
                                        </p:attrNameLst>
                                      </p:cBhvr>
                                      <p:to>
                                        <p:strVal val="solid"/>
                                      </p:to>
                                    </p:set>
                                    <p:set>
                                      <p:cBhvr>
                                        <p:cTn id="72" dur="2000" fill="hold"/>
                                        <p:tgtEl>
                                          <p:spTgt spid="52"/>
                                        </p:tgtEl>
                                        <p:attrNameLst>
                                          <p:attrName>fill.on</p:attrName>
                                        </p:attrNameLst>
                                      </p:cBhvr>
                                      <p:to>
                                        <p:strVal val="true"/>
                                      </p:to>
                                    </p:set>
                                  </p:childTnLst>
                                </p:cTn>
                              </p:par>
                              <p:par>
                                <p:cTn id="73" presetID="1" presetClass="entr" presetSubtype="0" fill="hold" grpId="0" nodeType="withEffect">
                                  <p:stCondLst>
                                    <p:cond delay="0"/>
                                  </p:stCondLst>
                                  <p:childTnLst>
                                    <p:set>
                                      <p:cBhvr>
                                        <p:cTn id="74" dur="1" fill="hold">
                                          <p:stCondLst>
                                            <p:cond delay="0"/>
                                          </p:stCondLst>
                                        </p:cTn>
                                        <p:tgtEl>
                                          <p:spTgt spid="2"/>
                                        </p:tgtEl>
                                        <p:attrNameLst>
                                          <p:attrName>style.visibility</p:attrName>
                                        </p:attrNameLst>
                                      </p:cBhvr>
                                      <p:to>
                                        <p:strVal val="visible"/>
                                      </p:to>
                                    </p:set>
                                  </p:childTnLst>
                                </p:cTn>
                              </p:par>
                              <p:par>
                                <p:cTn id="75"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76" dur="1000" autoRev="1" fill="remove"/>
                                        <p:tgtEl>
                                          <p:spTgt spid="2"/>
                                        </p:tgtEl>
                                        <p:attrNameLst>
                                          <p:attrName>style.color</p:attrName>
                                        </p:attrNameLst>
                                      </p:cBhvr>
                                      <p:to>
                                        <a:schemeClr val="accent2"/>
                                      </p:to>
                                    </p:animClr>
                                    <p:animClr clrSpc="rgb" dir="cw">
                                      <p:cBhvr>
                                        <p:cTn id="77" dur="1000" autoRev="1" fill="remove"/>
                                        <p:tgtEl>
                                          <p:spTgt spid="2"/>
                                        </p:tgtEl>
                                        <p:attrNameLst>
                                          <p:attrName>fillcolor</p:attrName>
                                        </p:attrNameLst>
                                      </p:cBhvr>
                                      <p:to>
                                        <a:schemeClr val="accent2"/>
                                      </p:to>
                                    </p:animClr>
                                    <p:set>
                                      <p:cBhvr>
                                        <p:cTn id="78" dur="1000" autoRev="1" fill="remove"/>
                                        <p:tgtEl>
                                          <p:spTgt spid="2"/>
                                        </p:tgtEl>
                                        <p:attrNameLst>
                                          <p:attrName>fill.type</p:attrName>
                                        </p:attrNameLst>
                                      </p:cBhvr>
                                      <p:to>
                                        <p:strVal val="solid"/>
                                      </p:to>
                                    </p:set>
                                    <p:set>
                                      <p:cBhvr>
                                        <p:cTn id="79" dur="1000" autoRev="1" fill="remove"/>
                                        <p:tgtEl>
                                          <p:spTgt spid="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1" presetClass="emph" presetSubtype="2" fill="hold" nodeType="clickEffect">
                                  <p:stCondLst>
                                    <p:cond delay="0"/>
                                  </p:stCondLst>
                                  <p:childTnLst>
                                    <p:animClr clrSpc="rgb" dir="cw">
                                      <p:cBhvr>
                                        <p:cTn id="83" dur="500" fill="hold"/>
                                        <p:tgtEl>
                                          <p:spTgt spid="52"/>
                                        </p:tgtEl>
                                        <p:attrNameLst>
                                          <p:attrName>fillcolor</p:attrName>
                                        </p:attrNameLst>
                                      </p:cBhvr>
                                      <p:to>
                                        <a:schemeClr val="bg1"/>
                                      </p:to>
                                    </p:animClr>
                                    <p:set>
                                      <p:cBhvr>
                                        <p:cTn id="84" dur="500" fill="hold"/>
                                        <p:tgtEl>
                                          <p:spTgt spid="52"/>
                                        </p:tgtEl>
                                        <p:attrNameLst>
                                          <p:attrName>fill.type</p:attrName>
                                        </p:attrNameLst>
                                      </p:cBhvr>
                                      <p:to>
                                        <p:strVal val="solid"/>
                                      </p:to>
                                    </p:set>
                                    <p:set>
                                      <p:cBhvr>
                                        <p:cTn id="85" dur="500" fill="hold"/>
                                        <p:tgtEl>
                                          <p:spTgt spid="52"/>
                                        </p:tgtEl>
                                        <p:attrNameLst>
                                          <p:attrName>fill.on</p:attrName>
                                        </p:attrNameLst>
                                      </p:cBhvr>
                                      <p:to>
                                        <p:strVal val="true"/>
                                      </p:to>
                                    </p:set>
                                  </p:childTnLst>
                                </p:cTn>
                              </p:par>
                              <p:par>
                                <p:cTn id="86" presetID="1" presetClass="exit" presetSubtype="0" fill="hold" grpId="2" nodeType="withEffect">
                                  <p:stCondLst>
                                    <p:cond delay="0"/>
                                  </p:stCondLst>
                                  <p:childTnLst>
                                    <p:set>
                                      <p:cBhvr>
                                        <p:cTn id="87"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48" grpId="0"/>
      <p:bldP spid="49" grpId="0"/>
      <p:bldP spid="50" grpId="0"/>
      <p:bldP spid="52" grpId="0"/>
      <p:bldP spid="19" grpId="0" animBg="1"/>
      <p:bldP spid="19" grpId="1" animBg="1"/>
      <p:bldP spid="19" grpId="2" animBg="1"/>
      <p:bldP spid="20" grpId="0" animBg="1"/>
      <p:bldP spid="20" grpId="1" animBg="1"/>
      <p:bldP spid="20" grpId="2" animBg="1"/>
      <p:bldP spid="2" grpId="0" animBg="1"/>
      <p:bldP spid="2" grpId="1" animBg="1"/>
      <p:bldP spid="2" grpId="2"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L-Shape 71"/>
          <p:cNvSpPr/>
          <p:nvPr/>
        </p:nvSpPr>
        <p:spPr>
          <a:xfrm flipH="1">
            <a:off x="4849182" y="4298631"/>
            <a:ext cx="3150229" cy="1550313"/>
          </a:xfrm>
          <a:prstGeom prst="corner">
            <a:avLst>
              <a:gd name="adj1" fmla="val 46581"/>
              <a:gd name="adj2" fmla="val 203200"/>
            </a:avLst>
          </a:prstGeom>
          <a:pattFill prst="wdUpDiag">
            <a:fgClr>
              <a:schemeClr val="accent4"/>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837111" y="1706345"/>
            <a:ext cx="3155286" cy="19590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61" name="L-Shape 60"/>
          <p:cNvSpPr/>
          <p:nvPr/>
        </p:nvSpPr>
        <p:spPr>
          <a:xfrm flipH="1">
            <a:off x="3122611" y="1905611"/>
            <a:ext cx="1714500" cy="1692743"/>
          </a:xfrm>
          <a:prstGeom prst="corner">
            <a:avLst>
              <a:gd name="adj1" fmla="val 46581"/>
              <a:gd name="adj2" fmla="val 31957"/>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L-Shape 67"/>
          <p:cNvSpPr/>
          <p:nvPr/>
        </p:nvSpPr>
        <p:spPr>
          <a:xfrm flipH="1">
            <a:off x="4314380" y="4298632"/>
            <a:ext cx="3685032" cy="190537"/>
          </a:xfrm>
          <a:prstGeom prst="corner">
            <a:avLst>
              <a:gd name="adj1" fmla="val 100000"/>
              <a:gd name="adj2" fmla="val 463828"/>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2" name="Title 1"/>
          <p:cNvSpPr>
            <a:spLocks noGrp="1"/>
          </p:cNvSpPr>
          <p:nvPr>
            <p:ph type="title"/>
          </p:nvPr>
        </p:nvSpPr>
        <p:spPr/>
        <p:txBody>
          <a:bodyPr/>
          <a:lstStyle/>
          <a:p>
            <a:r>
              <a:rPr lang="en-US" dirty="0" smtClean="0"/>
              <a:t>Example 4d: Committed on Price in RT (for min run)</a:t>
            </a:r>
            <a:br>
              <a:rPr lang="en-US" dirty="0" smtClean="0"/>
            </a:br>
            <a:r>
              <a:rPr lang="en-US" dirty="0" smtClean="0"/>
              <a:t> – Extended on Cost in RT</a:t>
            </a:r>
            <a:endParaRPr lang="en-US"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8" name="Straight Arrow Connector 7"/>
          <p:cNvCxnSpPr/>
          <p:nvPr/>
        </p:nvCxnSpPr>
        <p:spPr>
          <a:xfrm>
            <a:off x="1293812" y="3611342"/>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06441" y="3611344"/>
            <a:ext cx="374904" cy="276999"/>
          </a:xfrm>
          <a:prstGeom prst="rect">
            <a:avLst/>
          </a:prstGeom>
          <a:noFill/>
        </p:spPr>
        <p:txBody>
          <a:bodyPr wrap="square" rtlCol="0">
            <a:spAutoFit/>
          </a:bodyPr>
          <a:lstStyle/>
          <a:p>
            <a:r>
              <a:rPr lang="en-US" sz="1200" dirty="0" smtClean="0"/>
              <a:t>10</a:t>
            </a:r>
          </a:p>
        </p:txBody>
      </p:sp>
      <p:sp>
        <p:nvSpPr>
          <p:cNvPr id="11" name="TextBox 10"/>
          <p:cNvSpPr txBox="1"/>
          <p:nvPr/>
        </p:nvSpPr>
        <p:spPr>
          <a:xfrm>
            <a:off x="1917201" y="3611344"/>
            <a:ext cx="374904" cy="276999"/>
          </a:xfrm>
          <a:prstGeom prst="rect">
            <a:avLst/>
          </a:prstGeom>
          <a:noFill/>
        </p:spPr>
        <p:txBody>
          <a:bodyPr wrap="square" rtlCol="0">
            <a:spAutoFit/>
          </a:bodyPr>
          <a:lstStyle/>
          <a:p>
            <a:r>
              <a:rPr lang="en-US" sz="1200" dirty="0" smtClean="0"/>
              <a:t>2</a:t>
            </a:r>
          </a:p>
        </p:txBody>
      </p:sp>
      <p:sp>
        <p:nvSpPr>
          <p:cNvPr id="12" name="TextBox 11"/>
          <p:cNvSpPr txBox="1"/>
          <p:nvPr/>
        </p:nvSpPr>
        <p:spPr>
          <a:xfrm>
            <a:off x="2464511" y="3611344"/>
            <a:ext cx="374904" cy="276999"/>
          </a:xfrm>
          <a:prstGeom prst="rect">
            <a:avLst/>
          </a:prstGeom>
          <a:noFill/>
        </p:spPr>
        <p:txBody>
          <a:bodyPr wrap="square" rtlCol="0">
            <a:spAutoFit/>
          </a:bodyPr>
          <a:lstStyle/>
          <a:p>
            <a:r>
              <a:rPr lang="en-US" sz="1200" dirty="0" smtClean="0"/>
              <a:t>4</a:t>
            </a:r>
          </a:p>
        </p:txBody>
      </p:sp>
      <p:sp>
        <p:nvSpPr>
          <p:cNvPr id="13" name="TextBox 12"/>
          <p:cNvSpPr txBox="1"/>
          <p:nvPr/>
        </p:nvSpPr>
        <p:spPr>
          <a:xfrm>
            <a:off x="3011821" y="3611344"/>
            <a:ext cx="374904" cy="276999"/>
          </a:xfrm>
          <a:prstGeom prst="rect">
            <a:avLst/>
          </a:prstGeom>
          <a:noFill/>
        </p:spPr>
        <p:txBody>
          <a:bodyPr wrap="square" rtlCol="0">
            <a:spAutoFit/>
          </a:bodyPr>
          <a:lstStyle/>
          <a:p>
            <a:r>
              <a:rPr lang="en-US" sz="1200" dirty="0" smtClean="0"/>
              <a:t>6</a:t>
            </a:r>
          </a:p>
        </p:txBody>
      </p:sp>
      <p:sp>
        <p:nvSpPr>
          <p:cNvPr id="14" name="TextBox 13"/>
          <p:cNvSpPr txBox="1"/>
          <p:nvPr/>
        </p:nvSpPr>
        <p:spPr>
          <a:xfrm>
            <a:off x="3559131" y="3611344"/>
            <a:ext cx="374904" cy="276999"/>
          </a:xfrm>
          <a:prstGeom prst="rect">
            <a:avLst/>
          </a:prstGeom>
          <a:noFill/>
        </p:spPr>
        <p:txBody>
          <a:bodyPr wrap="square" rtlCol="0">
            <a:spAutoFit/>
          </a:bodyPr>
          <a:lstStyle/>
          <a:p>
            <a:r>
              <a:rPr lang="en-US" sz="1200" dirty="0" smtClean="0"/>
              <a:t>8</a:t>
            </a:r>
          </a:p>
        </p:txBody>
      </p:sp>
      <p:sp>
        <p:nvSpPr>
          <p:cNvPr id="15" name="TextBox 14"/>
          <p:cNvSpPr txBox="1"/>
          <p:nvPr/>
        </p:nvSpPr>
        <p:spPr>
          <a:xfrm>
            <a:off x="4653751" y="3611344"/>
            <a:ext cx="374904" cy="276999"/>
          </a:xfrm>
          <a:prstGeom prst="rect">
            <a:avLst/>
          </a:prstGeom>
          <a:noFill/>
        </p:spPr>
        <p:txBody>
          <a:bodyPr wrap="square" rtlCol="0">
            <a:spAutoFit/>
          </a:bodyPr>
          <a:lstStyle/>
          <a:p>
            <a:r>
              <a:rPr lang="en-US" sz="1200" dirty="0" smtClean="0"/>
              <a:t>12</a:t>
            </a:r>
          </a:p>
        </p:txBody>
      </p:sp>
      <p:sp>
        <p:nvSpPr>
          <p:cNvPr id="16" name="TextBox 15"/>
          <p:cNvSpPr txBox="1"/>
          <p:nvPr/>
        </p:nvSpPr>
        <p:spPr>
          <a:xfrm>
            <a:off x="5201061" y="3611344"/>
            <a:ext cx="374904" cy="276999"/>
          </a:xfrm>
          <a:prstGeom prst="rect">
            <a:avLst/>
          </a:prstGeom>
          <a:noFill/>
        </p:spPr>
        <p:txBody>
          <a:bodyPr wrap="square" rtlCol="0">
            <a:spAutoFit/>
          </a:bodyPr>
          <a:lstStyle/>
          <a:p>
            <a:r>
              <a:rPr lang="en-US" sz="1200" dirty="0" smtClean="0"/>
              <a:t>14</a:t>
            </a:r>
          </a:p>
        </p:txBody>
      </p:sp>
      <p:sp>
        <p:nvSpPr>
          <p:cNvPr id="17" name="TextBox 16"/>
          <p:cNvSpPr txBox="1"/>
          <p:nvPr/>
        </p:nvSpPr>
        <p:spPr>
          <a:xfrm>
            <a:off x="5748371" y="3611344"/>
            <a:ext cx="376305" cy="276999"/>
          </a:xfrm>
          <a:prstGeom prst="rect">
            <a:avLst/>
          </a:prstGeom>
          <a:noFill/>
        </p:spPr>
        <p:txBody>
          <a:bodyPr wrap="square" rtlCol="0">
            <a:spAutoFit/>
          </a:bodyPr>
          <a:lstStyle/>
          <a:p>
            <a:r>
              <a:rPr lang="en-US" sz="1200" dirty="0" smtClean="0"/>
              <a:t>16</a:t>
            </a:r>
          </a:p>
        </p:txBody>
      </p:sp>
      <p:sp>
        <p:nvSpPr>
          <p:cNvPr id="18" name="TextBox 17"/>
          <p:cNvSpPr txBox="1"/>
          <p:nvPr/>
        </p:nvSpPr>
        <p:spPr>
          <a:xfrm>
            <a:off x="6297082" y="3611344"/>
            <a:ext cx="376305" cy="276999"/>
          </a:xfrm>
          <a:prstGeom prst="rect">
            <a:avLst/>
          </a:prstGeom>
          <a:noFill/>
        </p:spPr>
        <p:txBody>
          <a:bodyPr wrap="square" rtlCol="0">
            <a:spAutoFit/>
          </a:bodyPr>
          <a:lstStyle/>
          <a:p>
            <a:r>
              <a:rPr lang="en-US" sz="1200" dirty="0" smtClean="0"/>
              <a:t>18</a:t>
            </a:r>
          </a:p>
        </p:txBody>
      </p:sp>
      <p:sp>
        <p:nvSpPr>
          <p:cNvPr id="19" name="TextBox 18"/>
          <p:cNvSpPr txBox="1"/>
          <p:nvPr/>
        </p:nvSpPr>
        <p:spPr>
          <a:xfrm>
            <a:off x="6845793" y="3611344"/>
            <a:ext cx="376305" cy="276999"/>
          </a:xfrm>
          <a:prstGeom prst="rect">
            <a:avLst/>
          </a:prstGeom>
          <a:noFill/>
        </p:spPr>
        <p:txBody>
          <a:bodyPr wrap="square" rtlCol="0">
            <a:spAutoFit/>
          </a:bodyPr>
          <a:lstStyle/>
          <a:p>
            <a:r>
              <a:rPr lang="en-US" sz="1200" dirty="0" smtClean="0"/>
              <a:t>20</a:t>
            </a:r>
          </a:p>
        </p:txBody>
      </p:sp>
      <p:sp>
        <p:nvSpPr>
          <p:cNvPr id="20" name="TextBox 19"/>
          <p:cNvSpPr txBox="1"/>
          <p:nvPr/>
        </p:nvSpPr>
        <p:spPr>
          <a:xfrm>
            <a:off x="7394507" y="3611344"/>
            <a:ext cx="376305" cy="276999"/>
          </a:xfrm>
          <a:prstGeom prst="rect">
            <a:avLst/>
          </a:prstGeom>
          <a:noFill/>
        </p:spPr>
        <p:txBody>
          <a:bodyPr wrap="square" rtlCol="0">
            <a:spAutoFit/>
          </a:bodyPr>
          <a:lstStyle/>
          <a:p>
            <a:r>
              <a:rPr lang="en-US" sz="1200" dirty="0" smtClean="0"/>
              <a:t>22</a:t>
            </a:r>
          </a:p>
        </p:txBody>
      </p:sp>
      <p:sp>
        <p:nvSpPr>
          <p:cNvPr id="21" name="TextBox 20"/>
          <p:cNvSpPr txBox="1"/>
          <p:nvPr/>
        </p:nvSpPr>
        <p:spPr>
          <a:xfrm>
            <a:off x="9294812" y="4705945"/>
            <a:ext cx="2514600" cy="276999"/>
          </a:xfrm>
          <a:prstGeom prst="rect">
            <a:avLst/>
          </a:prstGeom>
          <a:noFill/>
        </p:spPr>
        <p:txBody>
          <a:bodyPr wrap="square" rtlCol="0">
            <a:spAutoFit/>
          </a:bodyPr>
          <a:lstStyle/>
          <a:p>
            <a:r>
              <a:rPr lang="en-US" sz="1200" dirty="0" smtClean="0"/>
              <a:t>Cost </a:t>
            </a:r>
            <a:r>
              <a:rPr lang="en-US" sz="1200" dirty="0"/>
              <a:t>schedule submitted DA</a:t>
            </a:r>
          </a:p>
        </p:txBody>
      </p:sp>
      <p:sp>
        <p:nvSpPr>
          <p:cNvPr id="22" name="TextBox 21"/>
          <p:cNvSpPr txBox="1"/>
          <p:nvPr/>
        </p:nvSpPr>
        <p:spPr>
          <a:xfrm>
            <a:off x="989012" y="2620744"/>
            <a:ext cx="533400" cy="307777"/>
          </a:xfrm>
          <a:prstGeom prst="rect">
            <a:avLst/>
          </a:prstGeom>
          <a:noFill/>
        </p:spPr>
        <p:txBody>
          <a:bodyPr wrap="square" rtlCol="0">
            <a:spAutoFit/>
          </a:bodyPr>
          <a:lstStyle/>
          <a:p>
            <a:r>
              <a:rPr lang="en-US" sz="1400" dirty="0" smtClean="0"/>
              <a:t>$30</a:t>
            </a:r>
            <a:endParaRPr lang="en-US" sz="1400" dirty="0"/>
          </a:p>
        </p:txBody>
      </p:sp>
      <p:sp>
        <p:nvSpPr>
          <p:cNvPr id="23" name="TextBox 22"/>
          <p:cNvSpPr txBox="1"/>
          <p:nvPr/>
        </p:nvSpPr>
        <p:spPr>
          <a:xfrm>
            <a:off x="989012" y="1934944"/>
            <a:ext cx="533400" cy="307777"/>
          </a:xfrm>
          <a:prstGeom prst="rect">
            <a:avLst/>
          </a:prstGeom>
          <a:noFill/>
        </p:spPr>
        <p:txBody>
          <a:bodyPr wrap="square" rtlCol="0">
            <a:spAutoFit/>
          </a:bodyPr>
          <a:lstStyle/>
          <a:p>
            <a:r>
              <a:rPr lang="en-US" sz="1400" dirty="0" smtClean="0"/>
              <a:t>$50</a:t>
            </a:r>
            <a:endParaRPr lang="en-US" sz="1400" dirty="0"/>
          </a:p>
        </p:txBody>
      </p:sp>
      <p:cxnSp>
        <p:nvCxnSpPr>
          <p:cNvPr id="24" name="Straight Connector 23"/>
          <p:cNvCxnSpPr/>
          <p:nvPr/>
        </p:nvCxnSpPr>
        <p:spPr>
          <a:xfrm>
            <a:off x="8456612" y="4851030"/>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25" name="Straight Arrow Connector 24"/>
          <p:cNvCxnSpPr>
            <a:stCxn id="45" idx="3"/>
          </p:cNvCxnSpPr>
          <p:nvPr/>
        </p:nvCxnSpPr>
        <p:spPr>
          <a:xfrm>
            <a:off x="1522412" y="3993833"/>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293812" y="5848943"/>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106441" y="5848945"/>
            <a:ext cx="374904" cy="276999"/>
          </a:xfrm>
          <a:prstGeom prst="rect">
            <a:avLst/>
          </a:prstGeom>
          <a:noFill/>
        </p:spPr>
        <p:txBody>
          <a:bodyPr wrap="square" rtlCol="0">
            <a:spAutoFit/>
          </a:bodyPr>
          <a:lstStyle/>
          <a:p>
            <a:r>
              <a:rPr lang="en-US" sz="1200" dirty="0" smtClean="0"/>
              <a:t>10</a:t>
            </a:r>
          </a:p>
        </p:txBody>
      </p:sp>
      <p:sp>
        <p:nvSpPr>
          <p:cNvPr id="28" name="TextBox 27"/>
          <p:cNvSpPr txBox="1"/>
          <p:nvPr/>
        </p:nvSpPr>
        <p:spPr>
          <a:xfrm>
            <a:off x="1917201" y="5848945"/>
            <a:ext cx="374904" cy="276999"/>
          </a:xfrm>
          <a:prstGeom prst="rect">
            <a:avLst/>
          </a:prstGeom>
          <a:noFill/>
        </p:spPr>
        <p:txBody>
          <a:bodyPr wrap="square" rtlCol="0">
            <a:spAutoFit/>
          </a:bodyPr>
          <a:lstStyle/>
          <a:p>
            <a:r>
              <a:rPr lang="en-US" sz="1200" dirty="0" smtClean="0"/>
              <a:t>2</a:t>
            </a:r>
          </a:p>
        </p:txBody>
      </p:sp>
      <p:sp>
        <p:nvSpPr>
          <p:cNvPr id="29" name="TextBox 28"/>
          <p:cNvSpPr txBox="1"/>
          <p:nvPr/>
        </p:nvSpPr>
        <p:spPr>
          <a:xfrm>
            <a:off x="2464511" y="5848945"/>
            <a:ext cx="374904" cy="276999"/>
          </a:xfrm>
          <a:prstGeom prst="rect">
            <a:avLst/>
          </a:prstGeom>
          <a:noFill/>
        </p:spPr>
        <p:txBody>
          <a:bodyPr wrap="square" rtlCol="0">
            <a:spAutoFit/>
          </a:bodyPr>
          <a:lstStyle/>
          <a:p>
            <a:r>
              <a:rPr lang="en-US" sz="1200" dirty="0" smtClean="0"/>
              <a:t>4</a:t>
            </a:r>
          </a:p>
        </p:txBody>
      </p:sp>
      <p:sp>
        <p:nvSpPr>
          <p:cNvPr id="30" name="TextBox 29"/>
          <p:cNvSpPr txBox="1"/>
          <p:nvPr/>
        </p:nvSpPr>
        <p:spPr>
          <a:xfrm>
            <a:off x="3011821" y="5848945"/>
            <a:ext cx="374904" cy="276999"/>
          </a:xfrm>
          <a:prstGeom prst="rect">
            <a:avLst/>
          </a:prstGeom>
          <a:noFill/>
        </p:spPr>
        <p:txBody>
          <a:bodyPr wrap="square" rtlCol="0">
            <a:spAutoFit/>
          </a:bodyPr>
          <a:lstStyle/>
          <a:p>
            <a:r>
              <a:rPr lang="en-US" sz="1200" dirty="0" smtClean="0"/>
              <a:t>6</a:t>
            </a:r>
          </a:p>
        </p:txBody>
      </p:sp>
      <p:sp>
        <p:nvSpPr>
          <p:cNvPr id="31" name="TextBox 30"/>
          <p:cNvSpPr txBox="1"/>
          <p:nvPr/>
        </p:nvSpPr>
        <p:spPr>
          <a:xfrm>
            <a:off x="3559131" y="5848945"/>
            <a:ext cx="374904" cy="276999"/>
          </a:xfrm>
          <a:prstGeom prst="rect">
            <a:avLst/>
          </a:prstGeom>
          <a:noFill/>
        </p:spPr>
        <p:txBody>
          <a:bodyPr wrap="square" rtlCol="0">
            <a:spAutoFit/>
          </a:bodyPr>
          <a:lstStyle/>
          <a:p>
            <a:r>
              <a:rPr lang="en-US" sz="1200" dirty="0" smtClean="0"/>
              <a:t>8</a:t>
            </a:r>
          </a:p>
        </p:txBody>
      </p:sp>
      <p:sp>
        <p:nvSpPr>
          <p:cNvPr id="32" name="TextBox 31"/>
          <p:cNvSpPr txBox="1"/>
          <p:nvPr/>
        </p:nvSpPr>
        <p:spPr>
          <a:xfrm>
            <a:off x="4653751" y="5848945"/>
            <a:ext cx="374904" cy="276999"/>
          </a:xfrm>
          <a:prstGeom prst="rect">
            <a:avLst/>
          </a:prstGeom>
          <a:noFill/>
        </p:spPr>
        <p:txBody>
          <a:bodyPr wrap="square" rtlCol="0">
            <a:spAutoFit/>
          </a:bodyPr>
          <a:lstStyle/>
          <a:p>
            <a:r>
              <a:rPr lang="en-US" sz="1200" dirty="0" smtClean="0"/>
              <a:t>12</a:t>
            </a:r>
          </a:p>
        </p:txBody>
      </p:sp>
      <p:sp>
        <p:nvSpPr>
          <p:cNvPr id="33" name="TextBox 32"/>
          <p:cNvSpPr txBox="1"/>
          <p:nvPr/>
        </p:nvSpPr>
        <p:spPr>
          <a:xfrm>
            <a:off x="5201061" y="5848945"/>
            <a:ext cx="374904" cy="276999"/>
          </a:xfrm>
          <a:prstGeom prst="rect">
            <a:avLst/>
          </a:prstGeom>
          <a:noFill/>
        </p:spPr>
        <p:txBody>
          <a:bodyPr wrap="square" rtlCol="0">
            <a:spAutoFit/>
          </a:bodyPr>
          <a:lstStyle/>
          <a:p>
            <a:r>
              <a:rPr lang="en-US" sz="1200" dirty="0" smtClean="0"/>
              <a:t>14</a:t>
            </a:r>
          </a:p>
        </p:txBody>
      </p:sp>
      <p:sp>
        <p:nvSpPr>
          <p:cNvPr id="34" name="TextBox 33"/>
          <p:cNvSpPr txBox="1"/>
          <p:nvPr/>
        </p:nvSpPr>
        <p:spPr>
          <a:xfrm>
            <a:off x="5748371" y="5848945"/>
            <a:ext cx="376305" cy="276999"/>
          </a:xfrm>
          <a:prstGeom prst="rect">
            <a:avLst/>
          </a:prstGeom>
          <a:noFill/>
        </p:spPr>
        <p:txBody>
          <a:bodyPr wrap="square" rtlCol="0">
            <a:spAutoFit/>
          </a:bodyPr>
          <a:lstStyle/>
          <a:p>
            <a:r>
              <a:rPr lang="en-US" sz="1200" dirty="0" smtClean="0"/>
              <a:t>16</a:t>
            </a:r>
          </a:p>
        </p:txBody>
      </p:sp>
      <p:sp>
        <p:nvSpPr>
          <p:cNvPr id="35" name="TextBox 34"/>
          <p:cNvSpPr txBox="1"/>
          <p:nvPr/>
        </p:nvSpPr>
        <p:spPr>
          <a:xfrm>
            <a:off x="6297082" y="5848945"/>
            <a:ext cx="376305" cy="276999"/>
          </a:xfrm>
          <a:prstGeom prst="rect">
            <a:avLst/>
          </a:prstGeom>
          <a:noFill/>
        </p:spPr>
        <p:txBody>
          <a:bodyPr wrap="square" rtlCol="0">
            <a:spAutoFit/>
          </a:bodyPr>
          <a:lstStyle/>
          <a:p>
            <a:r>
              <a:rPr lang="en-US" sz="1200" dirty="0" smtClean="0"/>
              <a:t>18</a:t>
            </a:r>
          </a:p>
        </p:txBody>
      </p:sp>
      <p:sp>
        <p:nvSpPr>
          <p:cNvPr id="36" name="TextBox 35"/>
          <p:cNvSpPr txBox="1"/>
          <p:nvPr/>
        </p:nvSpPr>
        <p:spPr>
          <a:xfrm>
            <a:off x="6845793" y="5848945"/>
            <a:ext cx="376305" cy="276999"/>
          </a:xfrm>
          <a:prstGeom prst="rect">
            <a:avLst/>
          </a:prstGeom>
          <a:noFill/>
        </p:spPr>
        <p:txBody>
          <a:bodyPr wrap="square" rtlCol="0">
            <a:spAutoFit/>
          </a:bodyPr>
          <a:lstStyle/>
          <a:p>
            <a:r>
              <a:rPr lang="en-US" sz="1200" dirty="0" smtClean="0"/>
              <a:t>20</a:t>
            </a:r>
          </a:p>
        </p:txBody>
      </p:sp>
      <p:sp>
        <p:nvSpPr>
          <p:cNvPr id="37" name="TextBox 36"/>
          <p:cNvSpPr txBox="1"/>
          <p:nvPr/>
        </p:nvSpPr>
        <p:spPr>
          <a:xfrm>
            <a:off x="7394507" y="5848945"/>
            <a:ext cx="376305" cy="276999"/>
          </a:xfrm>
          <a:prstGeom prst="rect">
            <a:avLst/>
          </a:prstGeom>
          <a:noFill/>
        </p:spPr>
        <p:txBody>
          <a:bodyPr wrap="square" rtlCol="0">
            <a:spAutoFit/>
          </a:bodyPr>
          <a:lstStyle/>
          <a:p>
            <a:r>
              <a:rPr lang="en-US" sz="1200" dirty="0" smtClean="0"/>
              <a:t>22</a:t>
            </a:r>
          </a:p>
        </p:txBody>
      </p:sp>
      <p:sp>
        <p:nvSpPr>
          <p:cNvPr id="38" name="TextBox 37"/>
          <p:cNvSpPr txBox="1"/>
          <p:nvPr/>
        </p:nvSpPr>
        <p:spPr>
          <a:xfrm>
            <a:off x="989012" y="2998767"/>
            <a:ext cx="533400" cy="307777"/>
          </a:xfrm>
          <a:prstGeom prst="rect">
            <a:avLst/>
          </a:prstGeom>
          <a:noFill/>
        </p:spPr>
        <p:txBody>
          <a:bodyPr wrap="square" rtlCol="0">
            <a:spAutoFit/>
          </a:bodyPr>
          <a:lstStyle/>
          <a:p>
            <a:r>
              <a:rPr lang="en-US" sz="1400" dirty="0" smtClean="0"/>
              <a:t>$20</a:t>
            </a:r>
            <a:endParaRPr lang="en-US" sz="1400" dirty="0"/>
          </a:p>
        </p:txBody>
      </p:sp>
      <p:sp>
        <p:nvSpPr>
          <p:cNvPr id="39" name="TextBox 38"/>
          <p:cNvSpPr txBox="1"/>
          <p:nvPr/>
        </p:nvSpPr>
        <p:spPr>
          <a:xfrm>
            <a:off x="989012" y="2279369"/>
            <a:ext cx="533400" cy="307777"/>
          </a:xfrm>
          <a:prstGeom prst="rect">
            <a:avLst/>
          </a:prstGeom>
          <a:noFill/>
        </p:spPr>
        <p:txBody>
          <a:bodyPr wrap="square" rtlCol="0">
            <a:spAutoFit/>
          </a:bodyPr>
          <a:lstStyle/>
          <a:p>
            <a:r>
              <a:rPr lang="en-US" sz="1400" dirty="0" smtClean="0"/>
              <a:t>$40</a:t>
            </a:r>
            <a:endParaRPr lang="en-US" sz="1400" dirty="0"/>
          </a:p>
        </p:txBody>
      </p:sp>
      <p:sp>
        <p:nvSpPr>
          <p:cNvPr id="40" name="TextBox 39"/>
          <p:cNvSpPr txBox="1"/>
          <p:nvPr/>
        </p:nvSpPr>
        <p:spPr>
          <a:xfrm>
            <a:off x="989012" y="4830544"/>
            <a:ext cx="533400" cy="307777"/>
          </a:xfrm>
          <a:prstGeom prst="rect">
            <a:avLst/>
          </a:prstGeom>
          <a:noFill/>
        </p:spPr>
        <p:txBody>
          <a:bodyPr wrap="square" rtlCol="0">
            <a:spAutoFit/>
          </a:bodyPr>
          <a:lstStyle/>
          <a:p>
            <a:r>
              <a:rPr lang="en-US" sz="1400" dirty="0" smtClean="0"/>
              <a:t>$30</a:t>
            </a:r>
            <a:endParaRPr lang="en-US" sz="1400" dirty="0"/>
          </a:p>
        </p:txBody>
      </p:sp>
      <p:sp>
        <p:nvSpPr>
          <p:cNvPr id="41" name="TextBox 40"/>
          <p:cNvSpPr txBox="1"/>
          <p:nvPr/>
        </p:nvSpPr>
        <p:spPr>
          <a:xfrm>
            <a:off x="989012" y="4144744"/>
            <a:ext cx="533400" cy="307777"/>
          </a:xfrm>
          <a:prstGeom prst="rect">
            <a:avLst/>
          </a:prstGeom>
          <a:noFill/>
        </p:spPr>
        <p:txBody>
          <a:bodyPr wrap="square" rtlCol="0">
            <a:spAutoFit/>
          </a:bodyPr>
          <a:lstStyle/>
          <a:p>
            <a:r>
              <a:rPr lang="en-US" sz="1400" dirty="0" smtClean="0"/>
              <a:t>$50</a:t>
            </a:r>
            <a:endParaRPr lang="en-US" sz="1400" dirty="0"/>
          </a:p>
        </p:txBody>
      </p:sp>
      <p:sp>
        <p:nvSpPr>
          <p:cNvPr id="42" name="TextBox 41"/>
          <p:cNvSpPr txBox="1"/>
          <p:nvPr/>
        </p:nvSpPr>
        <p:spPr>
          <a:xfrm>
            <a:off x="989012" y="5208567"/>
            <a:ext cx="533400" cy="307777"/>
          </a:xfrm>
          <a:prstGeom prst="rect">
            <a:avLst/>
          </a:prstGeom>
          <a:noFill/>
        </p:spPr>
        <p:txBody>
          <a:bodyPr wrap="square" rtlCol="0">
            <a:spAutoFit/>
          </a:bodyPr>
          <a:lstStyle/>
          <a:p>
            <a:r>
              <a:rPr lang="en-US" sz="1400" dirty="0" smtClean="0"/>
              <a:t>$20</a:t>
            </a:r>
            <a:endParaRPr lang="en-US" sz="1400" dirty="0"/>
          </a:p>
        </p:txBody>
      </p:sp>
      <p:sp>
        <p:nvSpPr>
          <p:cNvPr id="43" name="TextBox 42"/>
          <p:cNvSpPr txBox="1"/>
          <p:nvPr/>
        </p:nvSpPr>
        <p:spPr>
          <a:xfrm>
            <a:off x="989012" y="4489169"/>
            <a:ext cx="533400" cy="307777"/>
          </a:xfrm>
          <a:prstGeom prst="rect">
            <a:avLst/>
          </a:prstGeom>
          <a:noFill/>
        </p:spPr>
        <p:txBody>
          <a:bodyPr wrap="square" rtlCol="0">
            <a:spAutoFit/>
          </a:bodyPr>
          <a:lstStyle/>
          <a:p>
            <a:r>
              <a:rPr lang="en-US" sz="1400" dirty="0" smtClean="0"/>
              <a:t>$40</a:t>
            </a:r>
            <a:endParaRPr lang="en-US" sz="1400" dirty="0"/>
          </a:p>
        </p:txBody>
      </p:sp>
      <p:sp>
        <p:nvSpPr>
          <p:cNvPr id="44" name="TextBox 43"/>
          <p:cNvSpPr txBox="1"/>
          <p:nvPr/>
        </p:nvSpPr>
        <p:spPr>
          <a:xfrm>
            <a:off x="989012" y="1597834"/>
            <a:ext cx="533400" cy="307777"/>
          </a:xfrm>
          <a:prstGeom prst="rect">
            <a:avLst/>
          </a:prstGeom>
          <a:noFill/>
        </p:spPr>
        <p:txBody>
          <a:bodyPr wrap="square" rtlCol="0">
            <a:spAutoFit/>
          </a:bodyPr>
          <a:lstStyle/>
          <a:p>
            <a:r>
              <a:rPr lang="en-US" sz="1400" dirty="0" smtClean="0"/>
              <a:t>$60</a:t>
            </a:r>
            <a:endParaRPr lang="en-US" sz="1400" dirty="0"/>
          </a:p>
        </p:txBody>
      </p:sp>
      <p:sp>
        <p:nvSpPr>
          <p:cNvPr id="45" name="TextBox 44"/>
          <p:cNvSpPr txBox="1"/>
          <p:nvPr/>
        </p:nvSpPr>
        <p:spPr>
          <a:xfrm>
            <a:off x="989012" y="3839944"/>
            <a:ext cx="533400" cy="307777"/>
          </a:xfrm>
          <a:prstGeom prst="rect">
            <a:avLst/>
          </a:prstGeom>
          <a:noFill/>
        </p:spPr>
        <p:txBody>
          <a:bodyPr wrap="square" rtlCol="0">
            <a:spAutoFit/>
          </a:bodyPr>
          <a:lstStyle/>
          <a:p>
            <a:r>
              <a:rPr lang="en-US" sz="1400" dirty="0" smtClean="0"/>
              <a:t>$60</a:t>
            </a:r>
            <a:endParaRPr lang="en-US" sz="1400" dirty="0"/>
          </a:p>
        </p:txBody>
      </p:sp>
      <p:sp>
        <p:nvSpPr>
          <p:cNvPr id="46" name="Rectangle 45"/>
          <p:cNvSpPr/>
          <p:nvPr/>
        </p:nvSpPr>
        <p:spPr>
          <a:xfrm>
            <a:off x="8380412" y="2720436"/>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294812" y="2619329"/>
            <a:ext cx="2590800" cy="461665"/>
          </a:xfrm>
          <a:prstGeom prst="rect">
            <a:avLst/>
          </a:prstGeom>
          <a:noFill/>
        </p:spPr>
        <p:txBody>
          <a:bodyPr wrap="square" rtlCol="0">
            <a:spAutoFit/>
          </a:bodyPr>
          <a:lstStyle/>
          <a:p>
            <a:r>
              <a:rPr lang="en-US" sz="1200" dirty="0" smtClean="0"/>
              <a:t>RT Commitment (commitment decision made @ 5:00)</a:t>
            </a:r>
            <a:endParaRPr lang="en-US" sz="1200" dirty="0"/>
          </a:p>
        </p:txBody>
      </p:sp>
      <p:cxnSp>
        <p:nvCxnSpPr>
          <p:cNvPr id="48" name="Straight Connector 47"/>
          <p:cNvCxnSpPr/>
          <p:nvPr/>
        </p:nvCxnSpPr>
        <p:spPr>
          <a:xfrm>
            <a:off x="8456612" y="2288143"/>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49" name="Straight Connector 48"/>
          <p:cNvCxnSpPr/>
          <p:nvPr/>
        </p:nvCxnSpPr>
        <p:spPr>
          <a:xfrm>
            <a:off x="8456612" y="1939386"/>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50" name="TextBox 49"/>
          <p:cNvSpPr txBox="1"/>
          <p:nvPr/>
        </p:nvSpPr>
        <p:spPr>
          <a:xfrm>
            <a:off x="9294812" y="1782544"/>
            <a:ext cx="2362200" cy="276999"/>
          </a:xfrm>
          <a:prstGeom prst="rect">
            <a:avLst/>
          </a:prstGeom>
          <a:noFill/>
        </p:spPr>
        <p:txBody>
          <a:bodyPr wrap="square" rtlCol="0">
            <a:spAutoFit/>
          </a:bodyPr>
          <a:lstStyle/>
          <a:p>
            <a:r>
              <a:rPr lang="en-US" sz="1200" dirty="0"/>
              <a:t>Price schedule submitted DA</a:t>
            </a:r>
          </a:p>
        </p:txBody>
      </p:sp>
      <p:sp>
        <p:nvSpPr>
          <p:cNvPr id="51" name="TextBox 50"/>
          <p:cNvSpPr txBox="1"/>
          <p:nvPr/>
        </p:nvSpPr>
        <p:spPr>
          <a:xfrm>
            <a:off x="9294812" y="2135743"/>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3:45</a:t>
            </a:r>
            <a:endParaRPr lang="en-US" sz="1200" dirty="0"/>
          </a:p>
        </p:txBody>
      </p:sp>
      <p:cxnSp>
        <p:nvCxnSpPr>
          <p:cNvPr id="52" name="Straight Connector 51"/>
          <p:cNvCxnSpPr/>
          <p:nvPr/>
        </p:nvCxnSpPr>
        <p:spPr>
          <a:xfrm>
            <a:off x="8471242" y="5207079"/>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53" name="TextBox 52"/>
          <p:cNvSpPr txBox="1"/>
          <p:nvPr/>
        </p:nvSpPr>
        <p:spPr>
          <a:xfrm>
            <a:off x="9309442" y="5054679"/>
            <a:ext cx="2362200" cy="461665"/>
          </a:xfrm>
          <a:prstGeom prst="rect">
            <a:avLst/>
          </a:prstGeom>
          <a:noFill/>
        </p:spPr>
        <p:txBody>
          <a:bodyPr wrap="square" rtlCol="0">
            <a:spAutoFit/>
          </a:bodyPr>
          <a:lstStyle/>
          <a:p>
            <a:r>
              <a:rPr lang="en-US" sz="1200" dirty="0" smtClean="0"/>
              <a:t>Cost schedule update submitted in RT @ 3:45</a:t>
            </a:r>
            <a:endParaRPr lang="en-US" sz="1200" dirty="0"/>
          </a:p>
        </p:txBody>
      </p:sp>
      <p:sp>
        <p:nvSpPr>
          <p:cNvPr id="54" name="L-Shape 53"/>
          <p:cNvSpPr/>
          <p:nvPr/>
        </p:nvSpPr>
        <p:spPr>
          <a:xfrm flipH="1">
            <a:off x="4314373" y="4489169"/>
            <a:ext cx="3683593" cy="221176"/>
          </a:xfrm>
          <a:prstGeom prst="corner">
            <a:avLst>
              <a:gd name="adj1" fmla="val 100000"/>
              <a:gd name="adj2" fmla="val 656376"/>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55" name="L-Shape 54"/>
          <p:cNvSpPr/>
          <p:nvPr/>
        </p:nvSpPr>
        <p:spPr>
          <a:xfrm flipH="1">
            <a:off x="1522412" y="4705945"/>
            <a:ext cx="6477000" cy="1142999"/>
          </a:xfrm>
          <a:prstGeom prst="corner">
            <a:avLst>
              <a:gd name="adj1" fmla="val 44240"/>
              <a:gd name="adj2" fmla="val 322719"/>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5180012" y="2202351"/>
            <a:ext cx="2456555"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 </a:t>
            </a:r>
          </a:p>
          <a:p>
            <a:pPr algn="ctr"/>
            <a:r>
              <a:rPr lang="en-US" sz="1400" dirty="0" smtClean="0">
                <a:latin typeface="Arial Narrow" panose="020B0606020202030204" pitchFamily="34" charset="0"/>
              </a:rPr>
              <a:t>(hours after min run time is met)</a:t>
            </a:r>
            <a:endParaRPr lang="en-US" sz="1400" dirty="0">
              <a:latin typeface="Arial Narrow" panose="020B0606020202030204" pitchFamily="34" charset="0"/>
            </a:endParaRPr>
          </a:p>
        </p:txBody>
      </p:sp>
      <p:sp>
        <p:nvSpPr>
          <p:cNvPr id="57" name="TextBox 56"/>
          <p:cNvSpPr txBox="1"/>
          <p:nvPr/>
        </p:nvSpPr>
        <p:spPr>
          <a:xfrm>
            <a:off x="2284412" y="5744944"/>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58" name="TextBox 57"/>
          <p:cNvSpPr txBox="1"/>
          <p:nvPr/>
        </p:nvSpPr>
        <p:spPr>
          <a:xfrm>
            <a:off x="2284412" y="352561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59" name="Straight Arrow Connector 58"/>
          <p:cNvCxnSpPr/>
          <p:nvPr/>
        </p:nvCxnSpPr>
        <p:spPr>
          <a:xfrm>
            <a:off x="1522410" y="1706344"/>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304799" y="791944"/>
            <a:ext cx="12038013" cy="830997"/>
          </a:xfrm>
          <a:prstGeom prst="rect">
            <a:avLst/>
          </a:prstGeom>
          <a:noFill/>
        </p:spPr>
        <p:txBody>
          <a:bodyPr wrap="square" rtlCol="0">
            <a:spAutoFit/>
          </a:bodyPr>
          <a:lstStyle/>
          <a:p>
            <a:r>
              <a:rPr lang="en-US" sz="1600" dirty="0" smtClean="0"/>
              <a:t>Assume cost increases for hours 10 and beyond subsequent to DA offer submission. Offer is updated in RT prior to any commitment. </a:t>
            </a:r>
            <a:r>
              <a:rPr lang="en-US" sz="1600" dirty="0"/>
              <a:t>Unit is </a:t>
            </a:r>
            <a:r>
              <a:rPr lang="en-US" sz="1600" dirty="0" smtClean="0"/>
              <a:t>then committed </a:t>
            </a:r>
            <a:r>
              <a:rPr lang="en-US" sz="1600" dirty="0"/>
              <a:t>in RT for its min run time of 6 hours. Offer </a:t>
            </a:r>
            <a:r>
              <a:rPr lang="en-US" sz="1600" dirty="0" smtClean="0"/>
              <a:t>is then updated again in RT after commitment decision is made. Unit is then extended, but offer capped for failing the TPS test after its min run elapsed.</a:t>
            </a:r>
            <a:endParaRPr lang="en-US" sz="1600" dirty="0"/>
          </a:p>
        </p:txBody>
      </p:sp>
      <p:sp>
        <p:nvSpPr>
          <p:cNvPr id="3" name="Isosceles Triangle 2"/>
          <p:cNvSpPr/>
          <p:nvPr/>
        </p:nvSpPr>
        <p:spPr>
          <a:xfrm>
            <a:off x="2808287" y="3687544"/>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63" name="Straight Connector 62"/>
          <p:cNvCxnSpPr/>
          <p:nvPr/>
        </p:nvCxnSpPr>
        <p:spPr>
          <a:xfrm>
            <a:off x="8456612" y="3225879"/>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sp>
        <p:nvSpPr>
          <p:cNvPr id="64" name="TextBox 63"/>
          <p:cNvSpPr txBox="1"/>
          <p:nvPr/>
        </p:nvSpPr>
        <p:spPr>
          <a:xfrm>
            <a:off x="9294812" y="3073479"/>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8:45</a:t>
            </a:r>
            <a:endParaRPr lang="en-US" sz="1200" dirty="0"/>
          </a:p>
        </p:txBody>
      </p:sp>
      <p:sp>
        <p:nvSpPr>
          <p:cNvPr id="65" name="TextBox 64"/>
          <p:cNvSpPr txBox="1"/>
          <p:nvPr/>
        </p:nvSpPr>
        <p:spPr>
          <a:xfrm>
            <a:off x="3741737" y="3535144"/>
            <a:ext cx="381000" cy="646331"/>
          </a:xfrm>
          <a:prstGeom prst="rect">
            <a:avLst/>
          </a:prstGeom>
          <a:noFill/>
        </p:spPr>
        <p:txBody>
          <a:bodyPr wrap="square" rtlCol="0">
            <a:spAutoFit/>
          </a:bodyPr>
          <a:lstStyle/>
          <a:p>
            <a:r>
              <a:rPr lang="en-US" sz="3600" dirty="0" smtClean="0">
                <a:solidFill>
                  <a:schemeClr val="accent6"/>
                </a:solidFill>
              </a:rPr>
              <a:t>*</a:t>
            </a:r>
            <a:endParaRPr lang="en-US" sz="3600" dirty="0">
              <a:solidFill>
                <a:schemeClr val="accent6"/>
              </a:solidFill>
            </a:endParaRPr>
          </a:p>
        </p:txBody>
      </p:sp>
      <p:sp>
        <p:nvSpPr>
          <p:cNvPr id="67" name="TextBox 66"/>
          <p:cNvSpPr txBox="1"/>
          <p:nvPr/>
        </p:nvSpPr>
        <p:spPr>
          <a:xfrm>
            <a:off x="3703637" y="5754469"/>
            <a:ext cx="381000" cy="646331"/>
          </a:xfrm>
          <a:prstGeom prst="rect">
            <a:avLst/>
          </a:prstGeom>
          <a:noFill/>
        </p:spPr>
        <p:txBody>
          <a:bodyPr wrap="square" rtlCol="0">
            <a:spAutoFit/>
          </a:bodyPr>
          <a:lstStyle/>
          <a:p>
            <a:r>
              <a:rPr lang="en-US" sz="3600" dirty="0" smtClean="0">
                <a:solidFill>
                  <a:schemeClr val="accent6"/>
                </a:solidFill>
              </a:rPr>
              <a:t>*</a:t>
            </a:r>
            <a:endParaRPr lang="en-US" sz="3600" dirty="0">
              <a:solidFill>
                <a:schemeClr val="accent6"/>
              </a:solidFill>
            </a:endParaRPr>
          </a:p>
        </p:txBody>
      </p:sp>
      <p:cxnSp>
        <p:nvCxnSpPr>
          <p:cNvPr id="69" name="Straight Connector 68"/>
          <p:cNvCxnSpPr/>
          <p:nvPr/>
        </p:nvCxnSpPr>
        <p:spPr>
          <a:xfrm>
            <a:off x="8456612" y="5664279"/>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sp>
        <p:nvSpPr>
          <p:cNvPr id="5" name="Rectangle 4"/>
          <p:cNvSpPr/>
          <p:nvPr/>
        </p:nvSpPr>
        <p:spPr>
          <a:xfrm>
            <a:off x="4293893" y="1905611"/>
            <a:ext cx="3705519" cy="18173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70" name="TextBox 69"/>
          <p:cNvSpPr txBox="1"/>
          <p:nvPr/>
        </p:nvSpPr>
        <p:spPr>
          <a:xfrm>
            <a:off x="9294812" y="5511879"/>
            <a:ext cx="2362200" cy="461665"/>
          </a:xfrm>
          <a:prstGeom prst="rect">
            <a:avLst/>
          </a:prstGeom>
          <a:noFill/>
        </p:spPr>
        <p:txBody>
          <a:bodyPr wrap="square" rtlCol="0">
            <a:spAutoFit/>
          </a:bodyPr>
          <a:lstStyle/>
          <a:p>
            <a:r>
              <a:rPr lang="en-US" sz="1200" dirty="0" smtClean="0"/>
              <a:t>Cost schedule </a:t>
            </a:r>
            <a:r>
              <a:rPr lang="en-US" sz="1200" dirty="0"/>
              <a:t>update</a:t>
            </a:r>
          </a:p>
          <a:p>
            <a:r>
              <a:rPr lang="en-US" sz="1200" dirty="0"/>
              <a:t>submitted in RT </a:t>
            </a:r>
            <a:r>
              <a:rPr lang="en-US" sz="1200" dirty="0" smtClean="0"/>
              <a:t>@ 8:45</a:t>
            </a:r>
            <a:endParaRPr lang="en-US" sz="1200" dirty="0"/>
          </a:p>
        </p:txBody>
      </p:sp>
      <p:sp>
        <p:nvSpPr>
          <p:cNvPr id="9" name="L-Shape 8"/>
          <p:cNvSpPr/>
          <p:nvPr/>
        </p:nvSpPr>
        <p:spPr>
          <a:xfrm flipH="1">
            <a:off x="1522412" y="2087343"/>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71345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L-Shape 115"/>
          <p:cNvSpPr/>
          <p:nvPr/>
        </p:nvSpPr>
        <p:spPr>
          <a:xfrm flipH="1">
            <a:off x="1141412" y="2012631"/>
            <a:ext cx="6477000" cy="1568768"/>
          </a:xfrm>
          <a:prstGeom prst="corner">
            <a:avLst>
              <a:gd name="adj1" fmla="val 53840"/>
              <a:gd name="adj2" fmla="val 233692"/>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3933373" y="1837061"/>
            <a:ext cx="534809" cy="17557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6" name="L-Shape 85"/>
          <p:cNvSpPr/>
          <p:nvPr/>
        </p:nvSpPr>
        <p:spPr>
          <a:xfrm flipH="1">
            <a:off x="4468182" y="2012631"/>
            <a:ext cx="3150229" cy="1550313"/>
          </a:xfrm>
          <a:prstGeom prst="corner">
            <a:avLst>
              <a:gd name="adj1" fmla="val 46581"/>
              <a:gd name="adj2" fmla="val 203200"/>
            </a:avLst>
          </a:prstGeom>
          <a:pattFill prst="wdUpDiag">
            <a:fgClr>
              <a:schemeClr val="accent4"/>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L-Shape 86"/>
          <p:cNvSpPr/>
          <p:nvPr/>
        </p:nvSpPr>
        <p:spPr>
          <a:xfrm flipH="1">
            <a:off x="3933380" y="2012632"/>
            <a:ext cx="3685032" cy="190537"/>
          </a:xfrm>
          <a:prstGeom prst="corner">
            <a:avLst>
              <a:gd name="adj1" fmla="val 100000"/>
              <a:gd name="adj2" fmla="val 463828"/>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88" name="TextBox 87"/>
          <p:cNvSpPr txBox="1"/>
          <p:nvPr/>
        </p:nvSpPr>
        <p:spPr>
          <a:xfrm>
            <a:off x="8913812" y="3152001"/>
            <a:ext cx="2514600" cy="276999"/>
          </a:xfrm>
          <a:prstGeom prst="rect">
            <a:avLst/>
          </a:prstGeom>
          <a:noFill/>
        </p:spPr>
        <p:txBody>
          <a:bodyPr wrap="square" rtlCol="0">
            <a:spAutoFit/>
          </a:bodyPr>
          <a:lstStyle/>
          <a:p>
            <a:r>
              <a:rPr lang="en-US" sz="1200" dirty="0" smtClean="0"/>
              <a:t>Cost </a:t>
            </a:r>
            <a:r>
              <a:rPr lang="en-US" sz="1200" dirty="0"/>
              <a:t>schedule submitted DA</a:t>
            </a:r>
          </a:p>
        </p:txBody>
      </p:sp>
      <p:cxnSp>
        <p:nvCxnSpPr>
          <p:cNvPr id="89" name="Straight Connector 88"/>
          <p:cNvCxnSpPr/>
          <p:nvPr/>
        </p:nvCxnSpPr>
        <p:spPr>
          <a:xfrm>
            <a:off x="8075612" y="32970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90" name="Straight Arrow Connector 89"/>
          <p:cNvCxnSpPr>
            <a:stCxn id="107" idx="3"/>
          </p:cNvCxnSpPr>
          <p:nvPr/>
        </p:nvCxnSpPr>
        <p:spPr>
          <a:xfrm>
            <a:off x="1141412" y="1707833"/>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912812" y="3562943"/>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3725441" y="3562945"/>
            <a:ext cx="374904" cy="276999"/>
          </a:xfrm>
          <a:prstGeom prst="rect">
            <a:avLst/>
          </a:prstGeom>
          <a:noFill/>
        </p:spPr>
        <p:txBody>
          <a:bodyPr wrap="square" rtlCol="0">
            <a:spAutoFit/>
          </a:bodyPr>
          <a:lstStyle/>
          <a:p>
            <a:r>
              <a:rPr lang="en-US" sz="1200" dirty="0" smtClean="0"/>
              <a:t>10</a:t>
            </a:r>
          </a:p>
        </p:txBody>
      </p:sp>
      <p:sp>
        <p:nvSpPr>
          <p:cNvPr id="93" name="TextBox 92"/>
          <p:cNvSpPr txBox="1"/>
          <p:nvPr/>
        </p:nvSpPr>
        <p:spPr>
          <a:xfrm>
            <a:off x="1536201" y="3562945"/>
            <a:ext cx="374904" cy="276999"/>
          </a:xfrm>
          <a:prstGeom prst="rect">
            <a:avLst/>
          </a:prstGeom>
          <a:noFill/>
        </p:spPr>
        <p:txBody>
          <a:bodyPr wrap="square" rtlCol="0">
            <a:spAutoFit/>
          </a:bodyPr>
          <a:lstStyle/>
          <a:p>
            <a:r>
              <a:rPr lang="en-US" sz="1200" dirty="0" smtClean="0"/>
              <a:t>2</a:t>
            </a:r>
          </a:p>
        </p:txBody>
      </p:sp>
      <p:sp>
        <p:nvSpPr>
          <p:cNvPr id="94" name="TextBox 93"/>
          <p:cNvSpPr txBox="1"/>
          <p:nvPr/>
        </p:nvSpPr>
        <p:spPr>
          <a:xfrm>
            <a:off x="2083511" y="3562945"/>
            <a:ext cx="374904" cy="276999"/>
          </a:xfrm>
          <a:prstGeom prst="rect">
            <a:avLst/>
          </a:prstGeom>
          <a:noFill/>
        </p:spPr>
        <p:txBody>
          <a:bodyPr wrap="square" rtlCol="0">
            <a:spAutoFit/>
          </a:bodyPr>
          <a:lstStyle/>
          <a:p>
            <a:r>
              <a:rPr lang="en-US" sz="1200" dirty="0" smtClean="0"/>
              <a:t>4</a:t>
            </a:r>
          </a:p>
        </p:txBody>
      </p:sp>
      <p:sp>
        <p:nvSpPr>
          <p:cNvPr id="95" name="TextBox 94"/>
          <p:cNvSpPr txBox="1"/>
          <p:nvPr/>
        </p:nvSpPr>
        <p:spPr>
          <a:xfrm>
            <a:off x="2630821" y="3562945"/>
            <a:ext cx="374904" cy="276999"/>
          </a:xfrm>
          <a:prstGeom prst="rect">
            <a:avLst/>
          </a:prstGeom>
          <a:noFill/>
        </p:spPr>
        <p:txBody>
          <a:bodyPr wrap="square" rtlCol="0">
            <a:spAutoFit/>
          </a:bodyPr>
          <a:lstStyle/>
          <a:p>
            <a:r>
              <a:rPr lang="en-US" sz="1200" dirty="0" smtClean="0"/>
              <a:t>6</a:t>
            </a:r>
          </a:p>
        </p:txBody>
      </p:sp>
      <p:sp>
        <p:nvSpPr>
          <p:cNvPr id="96" name="TextBox 95"/>
          <p:cNvSpPr txBox="1"/>
          <p:nvPr/>
        </p:nvSpPr>
        <p:spPr>
          <a:xfrm>
            <a:off x="3178131" y="3562945"/>
            <a:ext cx="374904" cy="276999"/>
          </a:xfrm>
          <a:prstGeom prst="rect">
            <a:avLst/>
          </a:prstGeom>
          <a:noFill/>
        </p:spPr>
        <p:txBody>
          <a:bodyPr wrap="square" rtlCol="0">
            <a:spAutoFit/>
          </a:bodyPr>
          <a:lstStyle/>
          <a:p>
            <a:r>
              <a:rPr lang="en-US" sz="1200" dirty="0" smtClean="0"/>
              <a:t>8</a:t>
            </a:r>
          </a:p>
        </p:txBody>
      </p:sp>
      <p:sp>
        <p:nvSpPr>
          <p:cNvPr id="97" name="TextBox 96"/>
          <p:cNvSpPr txBox="1"/>
          <p:nvPr/>
        </p:nvSpPr>
        <p:spPr>
          <a:xfrm>
            <a:off x="4272751" y="3562945"/>
            <a:ext cx="374904" cy="276999"/>
          </a:xfrm>
          <a:prstGeom prst="rect">
            <a:avLst/>
          </a:prstGeom>
          <a:noFill/>
        </p:spPr>
        <p:txBody>
          <a:bodyPr wrap="square" rtlCol="0">
            <a:spAutoFit/>
          </a:bodyPr>
          <a:lstStyle/>
          <a:p>
            <a:r>
              <a:rPr lang="en-US" sz="1200" dirty="0" smtClean="0"/>
              <a:t>12</a:t>
            </a:r>
          </a:p>
        </p:txBody>
      </p:sp>
      <p:sp>
        <p:nvSpPr>
          <p:cNvPr id="98" name="TextBox 97"/>
          <p:cNvSpPr txBox="1"/>
          <p:nvPr/>
        </p:nvSpPr>
        <p:spPr>
          <a:xfrm>
            <a:off x="4820061" y="3562945"/>
            <a:ext cx="374904" cy="276999"/>
          </a:xfrm>
          <a:prstGeom prst="rect">
            <a:avLst/>
          </a:prstGeom>
          <a:noFill/>
        </p:spPr>
        <p:txBody>
          <a:bodyPr wrap="square" rtlCol="0">
            <a:spAutoFit/>
          </a:bodyPr>
          <a:lstStyle/>
          <a:p>
            <a:r>
              <a:rPr lang="en-US" sz="1200" dirty="0" smtClean="0"/>
              <a:t>14</a:t>
            </a:r>
          </a:p>
        </p:txBody>
      </p:sp>
      <p:sp>
        <p:nvSpPr>
          <p:cNvPr id="99" name="TextBox 98"/>
          <p:cNvSpPr txBox="1"/>
          <p:nvPr/>
        </p:nvSpPr>
        <p:spPr>
          <a:xfrm>
            <a:off x="5367371" y="3562945"/>
            <a:ext cx="376305" cy="276999"/>
          </a:xfrm>
          <a:prstGeom prst="rect">
            <a:avLst/>
          </a:prstGeom>
          <a:noFill/>
        </p:spPr>
        <p:txBody>
          <a:bodyPr wrap="square" rtlCol="0">
            <a:spAutoFit/>
          </a:bodyPr>
          <a:lstStyle/>
          <a:p>
            <a:r>
              <a:rPr lang="en-US" sz="1200" dirty="0" smtClean="0"/>
              <a:t>16</a:t>
            </a:r>
          </a:p>
        </p:txBody>
      </p:sp>
      <p:sp>
        <p:nvSpPr>
          <p:cNvPr id="100" name="TextBox 99"/>
          <p:cNvSpPr txBox="1"/>
          <p:nvPr/>
        </p:nvSpPr>
        <p:spPr>
          <a:xfrm>
            <a:off x="5916082" y="3562945"/>
            <a:ext cx="376305" cy="276999"/>
          </a:xfrm>
          <a:prstGeom prst="rect">
            <a:avLst/>
          </a:prstGeom>
          <a:noFill/>
        </p:spPr>
        <p:txBody>
          <a:bodyPr wrap="square" rtlCol="0">
            <a:spAutoFit/>
          </a:bodyPr>
          <a:lstStyle/>
          <a:p>
            <a:r>
              <a:rPr lang="en-US" sz="1200" dirty="0" smtClean="0"/>
              <a:t>18</a:t>
            </a:r>
          </a:p>
        </p:txBody>
      </p:sp>
      <p:sp>
        <p:nvSpPr>
          <p:cNvPr id="101" name="TextBox 100"/>
          <p:cNvSpPr txBox="1"/>
          <p:nvPr/>
        </p:nvSpPr>
        <p:spPr>
          <a:xfrm>
            <a:off x="6464793" y="3562945"/>
            <a:ext cx="376305" cy="276999"/>
          </a:xfrm>
          <a:prstGeom prst="rect">
            <a:avLst/>
          </a:prstGeom>
          <a:noFill/>
        </p:spPr>
        <p:txBody>
          <a:bodyPr wrap="square" rtlCol="0">
            <a:spAutoFit/>
          </a:bodyPr>
          <a:lstStyle/>
          <a:p>
            <a:r>
              <a:rPr lang="en-US" sz="1200" dirty="0" smtClean="0"/>
              <a:t>20</a:t>
            </a:r>
          </a:p>
        </p:txBody>
      </p:sp>
      <p:sp>
        <p:nvSpPr>
          <p:cNvPr id="102" name="TextBox 101"/>
          <p:cNvSpPr txBox="1"/>
          <p:nvPr/>
        </p:nvSpPr>
        <p:spPr>
          <a:xfrm>
            <a:off x="7013507" y="3562945"/>
            <a:ext cx="376305" cy="276999"/>
          </a:xfrm>
          <a:prstGeom prst="rect">
            <a:avLst/>
          </a:prstGeom>
          <a:noFill/>
        </p:spPr>
        <p:txBody>
          <a:bodyPr wrap="square" rtlCol="0">
            <a:spAutoFit/>
          </a:bodyPr>
          <a:lstStyle/>
          <a:p>
            <a:r>
              <a:rPr lang="en-US" sz="1200" dirty="0" smtClean="0"/>
              <a:t>22</a:t>
            </a:r>
          </a:p>
        </p:txBody>
      </p:sp>
      <p:sp>
        <p:nvSpPr>
          <p:cNvPr id="103" name="TextBox 102"/>
          <p:cNvSpPr txBox="1"/>
          <p:nvPr/>
        </p:nvSpPr>
        <p:spPr>
          <a:xfrm>
            <a:off x="608012" y="2544544"/>
            <a:ext cx="533400" cy="307777"/>
          </a:xfrm>
          <a:prstGeom prst="rect">
            <a:avLst/>
          </a:prstGeom>
          <a:noFill/>
        </p:spPr>
        <p:txBody>
          <a:bodyPr wrap="square" rtlCol="0">
            <a:spAutoFit/>
          </a:bodyPr>
          <a:lstStyle/>
          <a:p>
            <a:r>
              <a:rPr lang="en-US" sz="1400" dirty="0" smtClean="0"/>
              <a:t>$30</a:t>
            </a:r>
            <a:endParaRPr lang="en-US" sz="1400" dirty="0"/>
          </a:p>
        </p:txBody>
      </p:sp>
      <p:sp>
        <p:nvSpPr>
          <p:cNvPr id="104" name="TextBox 103"/>
          <p:cNvSpPr txBox="1"/>
          <p:nvPr/>
        </p:nvSpPr>
        <p:spPr>
          <a:xfrm>
            <a:off x="608012" y="1858744"/>
            <a:ext cx="533400" cy="307777"/>
          </a:xfrm>
          <a:prstGeom prst="rect">
            <a:avLst/>
          </a:prstGeom>
          <a:noFill/>
        </p:spPr>
        <p:txBody>
          <a:bodyPr wrap="square" rtlCol="0">
            <a:spAutoFit/>
          </a:bodyPr>
          <a:lstStyle/>
          <a:p>
            <a:r>
              <a:rPr lang="en-US" sz="1400" dirty="0" smtClean="0"/>
              <a:t>$50</a:t>
            </a:r>
            <a:endParaRPr lang="en-US" sz="1400" dirty="0"/>
          </a:p>
        </p:txBody>
      </p:sp>
      <p:sp>
        <p:nvSpPr>
          <p:cNvPr id="105" name="TextBox 104"/>
          <p:cNvSpPr txBox="1"/>
          <p:nvPr/>
        </p:nvSpPr>
        <p:spPr>
          <a:xfrm>
            <a:off x="608012" y="2922567"/>
            <a:ext cx="533400" cy="307777"/>
          </a:xfrm>
          <a:prstGeom prst="rect">
            <a:avLst/>
          </a:prstGeom>
          <a:noFill/>
        </p:spPr>
        <p:txBody>
          <a:bodyPr wrap="square" rtlCol="0">
            <a:spAutoFit/>
          </a:bodyPr>
          <a:lstStyle/>
          <a:p>
            <a:r>
              <a:rPr lang="en-US" sz="1400" dirty="0" smtClean="0"/>
              <a:t>$20</a:t>
            </a:r>
            <a:endParaRPr lang="en-US" sz="1400" dirty="0"/>
          </a:p>
        </p:txBody>
      </p:sp>
      <p:sp>
        <p:nvSpPr>
          <p:cNvPr id="106" name="TextBox 105"/>
          <p:cNvSpPr txBox="1"/>
          <p:nvPr/>
        </p:nvSpPr>
        <p:spPr>
          <a:xfrm>
            <a:off x="608012" y="2203169"/>
            <a:ext cx="533400" cy="307777"/>
          </a:xfrm>
          <a:prstGeom prst="rect">
            <a:avLst/>
          </a:prstGeom>
          <a:noFill/>
        </p:spPr>
        <p:txBody>
          <a:bodyPr wrap="square" rtlCol="0">
            <a:spAutoFit/>
          </a:bodyPr>
          <a:lstStyle/>
          <a:p>
            <a:r>
              <a:rPr lang="en-US" sz="1400" dirty="0" smtClean="0"/>
              <a:t>$40</a:t>
            </a:r>
            <a:endParaRPr lang="en-US" sz="1400" dirty="0"/>
          </a:p>
        </p:txBody>
      </p:sp>
      <p:sp>
        <p:nvSpPr>
          <p:cNvPr id="107" name="TextBox 106"/>
          <p:cNvSpPr txBox="1"/>
          <p:nvPr/>
        </p:nvSpPr>
        <p:spPr>
          <a:xfrm>
            <a:off x="608012" y="1553944"/>
            <a:ext cx="533400" cy="307777"/>
          </a:xfrm>
          <a:prstGeom prst="rect">
            <a:avLst/>
          </a:prstGeom>
          <a:noFill/>
        </p:spPr>
        <p:txBody>
          <a:bodyPr wrap="square" rtlCol="0">
            <a:spAutoFit/>
          </a:bodyPr>
          <a:lstStyle/>
          <a:p>
            <a:r>
              <a:rPr lang="en-US" sz="1400" dirty="0" smtClean="0"/>
              <a:t>$60</a:t>
            </a:r>
            <a:endParaRPr lang="en-US" sz="1400" dirty="0"/>
          </a:p>
        </p:txBody>
      </p:sp>
      <p:cxnSp>
        <p:nvCxnSpPr>
          <p:cNvPr id="108" name="Straight Connector 107"/>
          <p:cNvCxnSpPr/>
          <p:nvPr/>
        </p:nvCxnSpPr>
        <p:spPr>
          <a:xfrm>
            <a:off x="8090242" y="36531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9" name="TextBox 108"/>
          <p:cNvSpPr txBox="1"/>
          <p:nvPr/>
        </p:nvSpPr>
        <p:spPr>
          <a:xfrm>
            <a:off x="8928442" y="3500735"/>
            <a:ext cx="2362200" cy="461665"/>
          </a:xfrm>
          <a:prstGeom prst="rect">
            <a:avLst/>
          </a:prstGeom>
          <a:noFill/>
        </p:spPr>
        <p:txBody>
          <a:bodyPr wrap="square" rtlCol="0">
            <a:spAutoFit/>
          </a:bodyPr>
          <a:lstStyle/>
          <a:p>
            <a:r>
              <a:rPr lang="en-US" sz="1200" dirty="0" smtClean="0"/>
              <a:t>Cost schedule update submitted in RT @ 3:45</a:t>
            </a:r>
            <a:endParaRPr lang="en-US" sz="1200" dirty="0"/>
          </a:p>
        </p:txBody>
      </p:sp>
      <p:sp>
        <p:nvSpPr>
          <p:cNvPr id="110" name="L-Shape 109"/>
          <p:cNvSpPr/>
          <p:nvPr/>
        </p:nvSpPr>
        <p:spPr>
          <a:xfrm flipH="1">
            <a:off x="3933373" y="2203169"/>
            <a:ext cx="3683593" cy="221176"/>
          </a:xfrm>
          <a:prstGeom prst="corner">
            <a:avLst>
              <a:gd name="adj1" fmla="val 100000"/>
              <a:gd name="adj2" fmla="val 656376"/>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111" name="L-Shape 110"/>
          <p:cNvSpPr/>
          <p:nvPr/>
        </p:nvSpPr>
        <p:spPr>
          <a:xfrm flipH="1">
            <a:off x="1141412" y="2419945"/>
            <a:ext cx="6477000" cy="1142999"/>
          </a:xfrm>
          <a:prstGeom prst="corner">
            <a:avLst>
              <a:gd name="adj1" fmla="val 44240"/>
              <a:gd name="adj2" fmla="val 322719"/>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p:cNvSpPr txBox="1"/>
          <p:nvPr/>
        </p:nvSpPr>
        <p:spPr>
          <a:xfrm>
            <a:off x="1903412" y="3458944"/>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113" name="TextBox 112"/>
          <p:cNvSpPr txBox="1"/>
          <p:nvPr/>
        </p:nvSpPr>
        <p:spPr>
          <a:xfrm>
            <a:off x="3322637" y="3468469"/>
            <a:ext cx="381000" cy="646331"/>
          </a:xfrm>
          <a:prstGeom prst="rect">
            <a:avLst/>
          </a:prstGeom>
          <a:noFill/>
        </p:spPr>
        <p:txBody>
          <a:bodyPr wrap="square" rtlCol="0">
            <a:spAutoFit/>
          </a:bodyPr>
          <a:lstStyle/>
          <a:p>
            <a:r>
              <a:rPr lang="en-US" sz="3600" dirty="0" smtClean="0">
                <a:solidFill>
                  <a:schemeClr val="accent6"/>
                </a:solidFill>
              </a:rPr>
              <a:t>*</a:t>
            </a:r>
            <a:endParaRPr lang="en-US" sz="3600" dirty="0">
              <a:solidFill>
                <a:schemeClr val="accent6"/>
              </a:solidFill>
            </a:endParaRPr>
          </a:p>
        </p:txBody>
      </p:sp>
      <p:cxnSp>
        <p:nvCxnSpPr>
          <p:cNvPr id="114" name="Straight Connector 113"/>
          <p:cNvCxnSpPr/>
          <p:nvPr/>
        </p:nvCxnSpPr>
        <p:spPr>
          <a:xfrm>
            <a:off x="8075612" y="4110335"/>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sp>
        <p:nvSpPr>
          <p:cNvPr id="115" name="TextBox 114"/>
          <p:cNvSpPr txBox="1"/>
          <p:nvPr/>
        </p:nvSpPr>
        <p:spPr>
          <a:xfrm>
            <a:off x="8913812" y="3957935"/>
            <a:ext cx="2362200" cy="461665"/>
          </a:xfrm>
          <a:prstGeom prst="rect">
            <a:avLst/>
          </a:prstGeom>
          <a:noFill/>
        </p:spPr>
        <p:txBody>
          <a:bodyPr wrap="square" rtlCol="0">
            <a:spAutoFit/>
          </a:bodyPr>
          <a:lstStyle/>
          <a:p>
            <a:r>
              <a:rPr lang="en-US" sz="1200" dirty="0" smtClean="0"/>
              <a:t>Cost </a:t>
            </a:r>
            <a:r>
              <a:rPr lang="en-US" sz="1200" dirty="0"/>
              <a:t>schedule update</a:t>
            </a:r>
          </a:p>
          <a:p>
            <a:r>
              <a:rPr lang="en-US" sz="1200" dirty="0"/>
              <a:t>submitted in RT </a:t>
            </a:r>
            <a:r>
              <a:rPr lang="en-US" sz="1200" dirty="0" smtClean="0"/>
              <a:t>@ 8:45</a:t>
            </a:r>
            <a:endParaRPr lang="en-US" sz="1200" dirty="0"/>
          </a:p>
        </p:txBody>
      </p:sp>
      <p:sp>
        <p:nvSpPr>
          <p:cNvPr id="117" name="Isosceles Triangle 116"/>
          <p:cNvSpPr/>
          <p:nvPr/>
        </p:nvSpPr>
        <p:spPr>
          <a:xfrm>
            <a:off x="2415209" y="36576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8" name="L-Shape 117"/>
          <p:cNvSpPr/>
          <p:nvPr/>
        </p:nvSpPr>
        <p:spPr>
          <a:xfrm flipH="1">
            <a:off x="2766450" y="1859175"/>
            <a:ext cx="1714500" cy="1719678"/>
          </a:xfrm>
          <a:prstGeom prst="corner">
            <a:avLst>
              <a:gd name="adj1" fmla="val 48724"/>
              <a:gd name="adj2" fmla="val 32210"/>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5" name="Straight Connector 124"/>
          <p:cNvCxnSpPr/>
          <p:nvPr/>
        </p:nvCxnSpPr>
        <p:spPr>
          <a:xfrm>
            <a:off x="8075612" y="2181999"/>
            <a:ext cx="838200" cy="0"/>
          </a:xfrm>
          <a:prstGeom prst="lin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cxnSp>
      <p:cxnSp>
        <p:nvCxnSpPr>
          <p:cNvPr id="126" name="Straight Connector 125"/>
          <p:cNvCxnSpPr/>
          <p:nvPr/>
        </p:nvCxnSpPr>
        <p:spPr>
          <a:xfrm>
            <a:off x="8075612" y="1833242"/>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127" name="TextBox 126"/>
          <p:cNvSpPr txBox="1"/>
          <p:nvPr/>
        </p:nvSpPr>
        <p:spPr>
          <a:xfrm>
            <a:off x="8913812" y="1676400"/>
            <a:ext cx="2362200" cy="276999"/>
          </a:xfrm>
          <a:prstGeom prst="rect">
            <a:avLst/>
          </a:prstGeom>
          <a:noFill/>
        </p:spPr>
        <p:txBody>
          <a:bodyPr wrap="square" rtlCol="0">
            <a:spAutoFit/>
          </a:bodyPr>
          <a:lstStyle/>
          <a:p>
            <a:r>
              <a:rPr lang="en-US" sz="1200" dirty="0"/>
              <a:t>Price schedule submitted DA</a:t>
            </a:r>
          </a:p>
        </p:txBody>
      </p:sp>
      <p:sp>
        <p:nvSpPr>
          <p:cNvPr id="128" name="TextBox 127"/>
          <p:cNvSpPr txBox="1"/>
          <p:nvPr/>
        </p:nvSpPr>
        <p:spPr>
          <a:xfrm>
            <a:off x="8913812" y="2029599"/>
            <a:ext cx="2362200" cy="461665"/>
          </a:xfrm>
          <a:prstGeom prst="rect">
            <a:avLst/>
          </a:prstGeom>
          <a:noFill/>
        </p:spPr>
        <p:txBody>
          <a:bodyPr wrap="square" rtlCol="0">
            <a:spAutoFit/>
          </a:bodyPr>
          <a:lstStyle/>
          <a:p>
            <a:r>
              <a:rPr lang="en-US" sz="1200" dirty="0"/>
              <a:t>Price schedule update</a:t>
            </a:r>
          </a:p>
          <a:p>
            <a:r>
              <a:rPr lang="en-US" sz="1200" dirty="0"/>
              <a:t>submitted in RT </a:t>
            </a:r>
            <a:r>
              <a:rPr lang="en-US" sz="1200" dirty="0" smtClean="0"/>
              <a:t>@ 3:45</a:t>
            </a:r>
            <a:endParaRPr lang="en-US" sz="1200" dirty="0"/>
          </a:p>
        </p:txBody>
      </p:sp>
      <p:sp>
        <p:nvSpPr>
          <p:cNvPr id="19" name="Rectangle 18"/>
          <p:cNvSpPr/>
          <p:nvPr/>
        </p:nvSpPr>
        <p:spPr>
          <a:xfrm>
            <a:off x="2773909" y="2744372"/>
            <a:ext cx="1159472" cy="8304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1552028"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Not Committed</a:t>
            </a:r>
            <a:endParaRPr lang="en-US" sz="1400" dirty="0"/>
          </a:p>
        </p:txBody>
      </p:sp>
      <p:sp>
        <p:nvSpPr>
          <p:cNvPr id="48" name="TextBox 47"/>
          <p:cNvSpPr txBox="1"/>
          <p:nvPr/>
        </p:nvSpPr>
        <p:spPr>
          <a:xfrm>
            <a:off x="2026639" y="4740533"/>
            <a:ext cx="2241255" cy="307777"/>
          </a:xfrm>
          <a:prstGeom prst="rect">
            <a:avLst/>
          </a:prstGeom>
          <a:noFill/>
        </p:spPr>
        <p:txBody>
          <a:bodyPr wrap="none" rtlCol="0">
            <a:spAutoFit/>
          </a:bodyPr>
          <a:lstStyle/>
          <a:p>
            <a:r>
              <a:rPr lang="en-US" sz="1400" dirty="0" smtClean="0"/>
              <a:t>Offer Used for Balancing:</a:t>
            </a:r>
            <a:endParaRPr lang="en-US" sz="1400" dirty="0"/>
          </a:p>
        </p:txBody>
      </p:sp>
      <p:sp>
        <p:nvSpPr>
          <p:cNvPr id="49" name="TextBox 48"/>
          <p:cNvSpPr txBox="1"/>
          <p:nvPr/>
        </p:nvSpPr>
        <p:spPr>
          <a:xfrm>
            <a:off x="2215906" y="5045333"/>
            <a:ext cx="6088306"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6 - 10 the Price schedule offer used is $</a:t>
            </a:r>
            <a:r>
              <a:rPr lang="en-US" sz="1400" dirty="0" smtClean="0"/>
              <a:t>30 (segment 1)</a:t>
            </a:r>
            <a:endParaRPr lang="en-US" sz="1400" dirty="0"/>
          </a:p>
        </p:txBody>
      </p:sp>
      <p:sp>
        <p:nvSpPr>
          <p:cNvPr id="50" name="TextBox 49"/>
          <p:cNvSpPr txBox="1"/>
          <p:nvPr/>
        </p:nvSpPr>
        <p:spPr>
          <a:xfrm>
            <a:off x="2215902" y="5331023"/>
            <a:ext cx="60883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12 the Price schedule  offer used is $</a:t>
            </a:r>
            <a:r>
              <a:rPr lang="en-US" sz="1400" dirty="0" smtClean="0"/>
              <a:t>55 (segment 1)</a:t>
            </a:r>
            <a:endParaRPr lang="en-US" sz="1400" dirty="0"/>
          </a:p>
        </p:txBody>
      </p:sp>
      <p:sp>
        <p:nvSpPr>
          <p:cNvPr id="52" name="TextBox 51"/>
          <p:cNvSpPr txBox="1"/>
          <p:nvPr/>
        </p:nvSpPr>
        <p:spPr>
          <a:xfrm>
            <a:off x="2215903" y="5635823"/>
            <a:ext cx="69265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12 to the end of day the Cost schedule offer used is $</a:t>
            </a:r>
            <a:r>
              <a:rPr lang="en-US" sz="1400" dirty="0" smtClean="0"/>
              <a:t>50 (segment 2)</a:t>
            </a:r>
            <a:endParaRPr lang="en-US" sz="1400" dirty="0"/>
          </a:p>
        </p:txBody>
      </p:sp>
      <p:sp>
        <p:nvSpPr>
          <p:cNvPr id="20" name="Rectangle 19"/>
          <p:cNvSpPr/>
          <p:nvPr/>
        </p:nvSpPr>
        <p:spPr>
          <a:xfrm>
            <a:off x="3936223" y="1861721"/>
            <a:ext cx="531959" cy="1696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609600" y="76200"/>
            <a:ext cx="10969625" cy="762001"/>
          </a:xfrm>
        </p:spPr>
        <p:txBody>
          <a:bodyPr/>
          <a:lstStyle/>
          <a:p>
            <a:r>
              <a:rPr lang="en-US" dirty="0"/>
              <a:t>Example 4d: Committed on Price in RT (for min run)</a:t>
            </a:r>
            <a:br>
              <a:rPr lang="en-US" dirty="0"/>
            </a:br>
            <a:r>
              <a:rPr lang="en-US" dirty="0"/>
              <a:t> – Extended on Cost in RT</a:t>
            </a:r>
          </a:p>
        </p:txBody>
      </p:sp>
      <p:sp>
        <p:nvSpPr>
          <p:cNvPr id="2" name="Rectangle 1"/>
          <p:cNvSpPr/>
          <p:nvPr/>
        </p:nvSpPr>
        <p:spPr>
          <a:xfrm>
            <a:off x="4468182" y="2038203"/>
            <a:ext cx="3150230" cy="15247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150812" y="762000"/>
            <a:ext cx="11963400" cy="830997"/>
          </a:xfrm>
          <a:prstGeom prst="rect">
            <a:avLst/>
          </a:prstGeom>
          <a:noFill/>
        </p:spPr>
        <p:txBody>
          <a:bodyPr wrap="square" rtlCol="0">
            <a:spAutoFit/>
          </a:bodyPr>
          <a:lstStyle/>
          <a:p>
            <a:r>
              <a:rPr lang="en-US" sz="1600" dirty="0"/>
              <a:t>Assume cost increases for hours 10 and beyond subsequent to DA offer submission. Offer is updated in RT prior to any commitment. Unit is then committed in RT for its min run time of 6 hours. Offer is then updated again in RT after commitment decision is made. Unit is then extended, but offer capped for failing the TPS test after its min run elapsed.</a:t>
            </a:r>
          </a:p>
        </p:txBody>
      </p:sp>
      <p:sp>
        <p:nvSpPr>
          <p:cNvPr id="129" name="Rectangle 128"/>
          <p:cNvSpPr/>
          <p:nvPr/>
        </p:nvSpPr>
        <p:spPr>
          <a:xfrm>
            <a:off x="7999412" y="2687442"/>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p:cNvSpPr txBox="1"/>
          <p:nvPr/>
        </p:nvSpPr>
        <p:spPr>
          <a:xfrm>
            <a:off x="8913812" y="2586335"/>
            <a:ext cx="2590800" cy="461665"/>
          </a:xfrm>
          <a:prstGeom prst="rect">
            <a:avLst/>
          </a:prstGeom>
          <a:noFill/>
        </p:spPr>
        <p:txBody>
          <a:bodyPr wrap="square" rtlCol="0">
            <a:spAutoFit/>
          </a:bodyPr>
          <a:lstStyle/>
          <a:p>
            <a:r>
              <a:rPr lang="en-US" sz="1200" dirty="0" smtClean="0"/>
              <a:t>RT Commitment (commitment decision made @ 5:00)</a:t>
            </a:r>
            <a:endParaRPr lang="en-US" sz="1200" dirty="0"/>
          </a:p>
        </p:txBody>
      </p:sp>
    </p:spTree>
    <p:extLst>
      <p:ext uri="{BB962C8B-B14F-4D97-AF65-F5344CB8AC3E}">
        <p14:creationId xmlns:p14="http://schemas.microsoft.com/office/powerpoint/2010/main" val="177277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mph" presetSubtype="2" fill="hold" nodeType="withEffect">
                                  <p:stCondLst>
                                    <p:cond delay="0"/>
                                  </p:stCondLst>
                                  <p:childTnLst>
                                    <p:animClr clrSpc="rgb" dir="cw">
                                      <p:cBhvr>
                                        <p:cTn id="12" dur="2000" fill="hold"/>
                                        <p:tgtEl>
                                          <p:spTgt spid="14"/>
                                        </p:tgtEl>
                                        <p:attrNameLst>
                                          <p:attrName>fillcolor</p:attrName>
                                        </p:attrNameLst>
                                      </p:cBhvr>
                                      <p:to>
                                        <a:schemeClr val="accent2"/>
                                      </p:to>
                                    </p:animClr>
                                    <p:set>
                                      <p:cBhvr>
                                        <p:cTn id="13" dur="2000" fill="hold"/>
                                        <p:tgtEl>
                                          <p:spTgt spid="14"/>
                                        </p:tgtEl>
                                        <p:attrNameLst>
                                          <p:attrName>fill.type</p:attrName>
                                        </p:attrNameLst>
                                      </p:cBhvr>
                                      <p:to>
                                        <p:strVal val="solid"/>
                                      </p:to>
                                    </p:set>
                                    <p:set>
                                      <p:cBhvr>
                                        <p:cTn id="14" dur="2000" fill="hold"/>
                                        <p:tgtEl>
                                          <p:spTgt spid="14"/>
                                        </p:tgtEl>
                                        <p:attrNameLst>
                                          <p:attrName>fill.on</p:attrName>
                                        </p:attrNameLst>
                                      </p:cBhvr>
                                      <p:to>
                                        <p:strVal val="true"/>
                                      </p:to>
                                    </p:set>
                                  </p:childTnLst>
                                </p:cTn>
                              </p:par>
                              <p:par>
                                <p:cTn id="15" presetID="1" presetClass="emph" presetSubtype="1" nodeType="withEffect">
                                  <p:stCondLst>
                                    <p:cond delay="0"/>
                                  </p:stCondLst>
                                  <p:childTnLst>
                                    <p:set>
                                      <p:cBhvr>
                                        <p:cTn id="16" dur="indefinite"/>
                                        <p:tgtEl>
                                          <p:spTgt spid="14"/>
                                        </p:tgtEl>
                                        <p:attrNameLst>
                                          <p:attrName>fillcolor</p:attrName>
                                        </p:attrNameLst>
                                      </p:cBhvr>
                                      <p:to>
                                        <p:clrVal>
                                          <a:schemeClr val="bg1"/>
                                        </p:clrVal>
                                      </p:to>
                                    </p:set>
                                    <p:set>
                                      <p:cBhvr>
                                        <p:cTn id="17" dur="indefinite"/>
                                        <p:tgtEl>
                                          <p:spTgt spid="14"/>
                                        </p:tgtEl>
                                        <p:attrNameLst>
                                          <p:attrName>fill.type</p:attrName>
                                        </p:attrNameLst>
                                      </p:cBhvr>
                                      <p:to>
                                        <p:strVal val="solid"/>
                                      </p:to>
                                    </p:set>
                                    <p:set>
                                      <p:cBhvr>
                                        <p:cTn id="18" dur="indefinite"/>
                                        <p:tgtEl>
                                          <p:spTgt spid="14"/>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mph" presetSubtype="2" fill="hold" nodeType="withEffect">
                                  <p:stCondLst>
                                    <p:cond delay="0"/>
                                  </p:stCondLst>
                                  <p:childTnLst>
                                    <p:animClr clrSpc="rgb" dir="cw">
                                      <p:cBhvr>
                                        <p:cTn id="30" dur="2000" fill="hold"/>
                                        <p:tgtEl>
                                          <p:spTgt spid="49"/>
                                        </p:tgtEl>
                                        <p:attrNameLst>
                                          <p:attrName>fillcolor</p:attrName>
                                        </p:attrNameLst>
                                      </p:cBhvr>
                                      <p:to>
                                        <a:schemeClr val="accent2"/>
                                      </p:to>
                                    </p:animClr>
                                    <p:set>
                                      <p:cBhvr>
                                        <p:cTn id="31" dur="2000" fill="hold"/>
                                        <p:tgtEl>
                                          <p:spTgt spid="49"/>
                                        </p:tgtEl>
                                        <p:attrNameLst>
                                          <p:attrName>fill.type</p:attrName>
                                        </p:attrNameLst>
                                      </p:cBhvr>
                                      <p:to>
                                        <p:strVal val="solid"/>
                                      </p:to>
                                    </p:set>
                                    <p:set>
                                      <p:cBhvr>
                                        <p:cTn id="32" dur="2000" fill="hold"/>
                                        <p:tgtEl>
                                          <p:spTgt spid="49"/>
                                        </p:tgtEl>
                                        <p:attrNameLst>
                                          <p:attrName>fill.on</p:attrName>
                                        </p:attrNameLst>
                                      </p:cBhvr>
                                      <p:to>
                                        <p:strVal val="true"/>
                                      </p:to>
                                    </p:set>
                                  </p:childTnLst>
                                </p:cTn>
                              </p:par>
                              <p:par>
                                <p:cTn id="33"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34" dur="1000" autoRev="1" fill="remove"/>
                                        <p:tgtEl>
                                          <p:spTgt spid="19"/>
                                        </p:tgtEl>
                                        <p:attrNameLst>
                                          <p:attrName>style.color</p:attrName>
                                        </p:attrNameLst>
                                      </p:cBhvr>
                                      <p:to>
                                        <a:schemeClr val="accent2"/>
                                      </p:to>
                                    </p:animClr>
                                    <p:animClr clrSpc="rgb" dir="cw">
                                      <p:cBhvr>
                                        <p:cTn id="35" dur="1000" autoRev="1" fill="remove"/>
                                        <p:tgtEl>
                                          <p:spTgt spid="19"/>
                                        </p:tgtEl>
                                        <p:attrNameLst>
                                          <p:attrName>fillcolor</p:attrName>
                                        </p:attrNameLst>
                                      </p:cBhvr>
                                      <p:to>
                                        <a:schemeClr val="accent2"/>
                                      </p:to>
                                    </p:animClr>
                                    <p:set>
                                      <p:cBhvr>
                                        <p:cTn id="36" dur="1000" autoRev="1" fill="remove"/>
                                        <p:tgtEl>
                                          <p:spTgt spid="19"/>
                                        </p:tgtEl>
                                        <p:attrNameLst>
                                          <p:attrName>fill.type</p:attrName>
                                        </p:attrNameLst>
                                      </p:cBhvr>
                                      <p:to>
                                        <p:strVal val="solid"/>
                                      </p:to>
                                    </p:set>
                                    <p:set>
                                      <p:cBhvr>
                                        <p:cTn id="37" dur="1000" autoRev="1" fill="remove"/>
                                        <p:tgtEl>
                                          <p:spTgt spid="19"/>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0"/>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par>
                                <p:cTn id="44"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45" dur="1000" autoRev="1" fill="remove"/>
                                        <p:tgtEl>
                                          <p:spTgt spid="20"/>
                                        </p:tgtEl>
                                        <p:attrNameLst>
                                          <p:attrName>style.color</p:attrName>
                                        </p:attrNameLst>
                                      </p:cBhvr>
                                      <p:to>
                                        <a:schemeClr val="accent2"/>
                                      </p:to>
                                    </p:animClr>
                                    <p:animClr clrSpc="rgb" dir="cw">
                                      <p:cBhvr>
                                        <p:cTn id="46" dur="1000" autoRev="1" fill="remove"/>
                                        <p:tgtEl>
                                          <p:spTgt spid="20"/>
                                        </p:tgtEl>
                                        <p:attrNameLst>
                                          <p:attrName>fillcolor</p:attrName>
                                        </p:attrNameLst>
                                      </p:cBhvr>
                                      <p:to>
                                        <a:schemeClr val="accent2"/>
                                      </p:to>
                                    </p:animClr>
                                    <p:set>
                                      <p:cBhvr>
                                        <p:cTn id="47" dur="1000" autoRev="1" fill="remove"/>
                                        <p:tgtEl>
                                          <p:spTgt spid="20"/>
                                        </p:tgtEl>
                                        <p:attrNameLst>
                                          <p:attrName>fill.type</p:attrName>
                                        </p:attrNameLst>
                                      </p:cBhvr>
                                      <p:to>
                                        <p:strVal val="solid"/>
                                      </p:to>
                                    </p:set>
                                    <p:set>
                                      <p:cBhvr>
                                        <p:cTn id="48" dur="1000" autoRev="1" fill="remove"/>
                                        <p:tgtEl>
                                          <p:spTgt spid="20"/>
                                        </p:tgtEl>
                                        <p:attrNameLst>
                                          <p:attrName>fill.on</p:attrName>
                                        </p:attrNameLst>
                                      </p:cBhvr>
                                      <p:to>
                                        <p:strVal val="true"/>
                                      </p:to>
                                    </p:set>
                                  </p:childTnLst>
                                </p:cTn>
                              </p:par>
                              <p:par>
                                <p:cTn id="49" presetID="1" presetClass="emph" presetSubtype="2" fill="hold" nodeType="withEffect">
                                  <p:stCondLst>
                                    <p:cond delay="0"/>
                                  </p:stCondLst>
                                  <p:childTnLst>
                                    <p:animClr clrSpc="rgb" dir="cw">
                                      <p:cBhvr>
                                        <p:cTn id="50" dur="500" fill="hold"/>
                                        <p:tgtEl>
                                          <p:spTgt spid="49"/>
                                        </p:tgtEl>
                                        <p:attrNameLst>
                                          <p:attrName>fillcolor</p:attrName>
                                        </p:attrNameLst>
                                      </p:cBhvr>
                                      <p:to>
                                        <a:schemeClr val="bg1"/>
                                      </p:to>
                                    </p:animClr>
                                    <p:set>
                                      <p:cBhvr>
                                        <p:cTn id="51" dur="500" fill="hold"/>
                                        <p:tgtEl>
                                          <p:spTgt spid="49"/>
                                        </p:tgtEl>
                                        <p:attrNameLst>
                                          <p:attrName>fill.type</p:attrName>
                                        </p:attrNameLst>
                                      </p:cBhvr>
                                      <p:to>
                                        <p:strVal val="solid"/>
                                      </p:to>
                                    </p:set>
                                    <p:set>
                                      <p:cBhvr>
                                        <p:cTn id="52" dur="500" fill="hold"/>
                                        <p:tgtEl>
                                          <p:spTgt spid="49"/>
                                        </p:tgtEl>
                                        <p:attrNameLst>
                                          <p:attrName>fill.on</p:attrName>
                                        </p:attrNameLst>
                                      </p:cBhvr>
                                      <p:to>
                                        <p:strVal val="true"/>
                                      </p:to>
                                    </p:set>
                                  </p:childTnLst>
                                </p:cTn>
                              </p:par>
                              <p:par>
                                <p:cTn id="53" presetID="1" presetClass="exit" presetSubtype="0" fill="hold" grpId="1" nodeType="withEffect">
                                  <p:stCondLst>
                                    <p:cond delay="0"/>
                                  </p:stCondLst>
                                  <p:childTnLst>
                                    <p:set>
                                      <p:cBhvr>
                                        <p:cTn id="54" dur="1" fill="hold">
                                          <p:stCondLst>
                                            <p:cond delay="0"/>
                                          </p:stCondLst>
                                        </p:cTn>
                                        <p:tgtEl>
                                          <p:spTgt spid="19"/>
                                        </p:tgtEl>
                                        <p:attrNameLst>
                                          <p:attrName>style.visibility</p:attrName>
                                        </p:attrNameLst>
                                      </p:cBhvr>
                                      <p:to>
                                        <p:strVal val="hidden"/>
                                      </p:to>
                                    </p:set>
                                  </p:childTnLst>
                                </p:cTn>
                              </p:par>
                              <p:par>
                                <p:cTn id="55" presetID="1" presetClass="emph" presetSubtype="2" fill="hold" nodeType="withEffect">
                                  <p:stCondLst>
                                    <p:cond delay="0"/>
                                  </p:stCondLst>
                                  <p:childTnLst>
                                    <p:animClr clrSpc="rgb" dir="cw">
                                      <p:cBhvr>
                                        <p:cTn id="56" dur="2000" fill="hold"/>
                                        <p:tgtEl>
                                          <p:spTgt spid="50"/>
                                        </p:tgtEl>
                                        <p:attrNameLst>
                                          <p:attrName>fillcolor</p:attrName>
                                        </p:attrNameLst>
                                      </p:cBhvr>
                                      <p:to>
                                        <a:schemeClr val="accent2"/>
                                      </p:to>
                                    </p:animClr>
                                    <p:set>
                                      <p:cBhvr>
                                        <p:cTn id="57" dur="2000" fill="hold"/>
                                        <p:tgtEl>
                                          <p:spTgt spid="50"/>
                                        </p:tgtEl>
                                        <p:attrNameLst>
                                          <p:attrName>fill.type</p:attrName>
                                        </p:attrNameLst>
                                      </p:cBhvr>
                                      <p:to>
                                        <p:strVal val="solid"/>
                                      </p:to>
                                    </p:set>
                                    <p:set>
                                      <p:cBhvr>
                                        <p:cTn id="58" dur="2000" fill="hold"/>
                                        <p:tgtEl>
                                          <p:spTgt spid="50"/>
                                        </p:tgtEl>
                                        <p:attrNameLst>
                                          <p:attrName>fill.on</p:attrName>
                                        </p:attrNameLst>
                                      </p:cBhvr>
                                      <p:to>
                                        <p:strVal val="tru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par>
                                <p:cTn id="63" presetID="1" presetClass="exit" presetSubtype="0" fill="hold" grpId="1" nodeType="withEffect">
                                  <p:stCondLst>
                                    <p:cond delay="0"/>
                                  </p:stCondLst>
                                  <p:childTnLst>
                                    <p:set>
                                      <p:cBhvr>
                                        <p:cTn id="64" dur="1" fill="hold">
                                          <p:stCondLst>
                                            <p:cond delay="0"/>
                                          </p:stCondLst>
                                        </p:cTn>
                                        <p:tgtEl>
                                          <p:spTgt spid="20"/>
                                        </p:tgtEl>
                                        <p:attrNameLst>
                                          <p:attrName>style.visibility</p:attrName>
                                        </p:attrNameLst>
                                      </p:cBhvr>
                                      <p:to>
                                        <p:strVal val="hidden"/>
                                      </p:to>
                                    </p:set>
                                  </p:childTnLst>
                                </p:cTn>
                              </p:par>
                              <p:par>
                                <p:cTn id="65" presetID="1" presetClass="emph" presetSubtype="2" fill="hold" nodeType="withEffect">
                                  <p:stCondLst>
                                    <p:cond delay="0"/>
                                  </p:stCondLst>
                                  <p:childTnLst>
                                    <p:animClr clrSpc="rgb" dir="cw">
                                      <p:cBhvr>
                                        <p:cTn id="66" dur="500" fill="hold"/>
                                        <p:tgtEl>
                                          <p:spTgt spid="50"/>
                                        </p:tgtEl>
                                        <p:attrNameLst>
                                          <p:attrName>fillcolor</p:attrName>
                                        </p:attrNameLst>
                                      </p:cBhvr>
                                      <p:to>
                                        <a:schemeClr val="bg1"/>
                                      </p:to>
                                    </p:animClr>
                                    <p:set>
                                      <p:cBhvr>
                                        <p:cTn id="67" dur="500" fill="hold"/>
                                        <p:tgtEl>
                                          <p:spTgt spid="50"/>
                                        </p:tgtEl>
                                        <p:attrNameLst>
                                          <p:attrName>fill.type</p:attrName>
                                        </p:attrNameLst>
                                      </p:cBhvr>
                                      <p:to>
                                        <p:strVal val="solid"/>
                                      </p:to>
                                    </p:set>
                                    <p:set>
                                      <p:cBhvr>
                                        <p:cTn id="68" dur="500" fill="hold"/>
                                        <p:tgtEl>
                                          <p:spTgt spid="50"/>
                                        </p:tgtEl>
                                        <p:attrNameLst>
                                          <p:attrName>fill.on</p:attrName>
                                        </p:attrNameLst>
                                      </p:cBhvr>
                                      <p:to>
                                        <p:strVal val="true"/>
                                      </p:to>
                                    </p:set>
                                  </p:childTnLst>
                                </p:cTn>
                              </p:par>
                              <p:par>
                                <p:cTn id="69" presetID="1" presetClass="emph" presetSubtype="2" fill="hold" nodeType="withEffect">
                                  <p:stCondLst>
                                    <p:cond delay="0"/>
                                  </p:stCondLst>
                                  <p:childTnLst>
                                    <p:animClr clrSpc="rgb" dir="cw">
                                      <p:cBhvr>
                                        <p:cTn id="70" dur="2000" fill="hold"/>
                                        <p:tgtEl>
                                          <p:spTgt spid="52"/>
                                        </p:tgtEl>
                                        <p:attrNameLst>
                                          <p:attrName>fillcolor</p:attrName>
                                        </p:attrNameLst>
                                      </p:cBhvr>
                                      <p:to>
                                        <a:schemeClr val="accent2"/>
                                      </p:to>
                                    </p:animClr>
                                    <p:set>
                                      <p:cBhvr>
                                        <p:cTn id="71" dur="2000" fill="hold"/>
                                        <p:tgtEl>
                                          <p:spTgt spid="52"/>
                                        </p:tgtEl>
                                        <p:attrNameLst>
                                          <p:attrName>fill.type</p:attrName>
                                        </p:attrNameLst>
                                      </p:cBhvr>
                                      <p:to>
                                        <p:strVal val="solid"/>
                                      </p:to>
                                    </p:set>
                                    <p:set>
                                      <p:cBhvr>
                                        <p:cTn id="72" dur="2000" fill="hold"/>
                                        <p:tgtEl>
                                          <p:spTgt spid="52"/>
                                        </p:tgtEl>
                                        <p:attrNameLst>
                                          <p:attrName>fill.on</p:attrName>
                                        </p:attrNameLst>
                                      </p:cBhvr>
                                      <p:to>
                                        <p:strVal val="true"/>
                                      </p:to>
                                    </p:set>
                                  </p:childTnLst>
                                </p:cTn>
                              </p:par>
                              <p:par>
                                <p:cTn id="73" presetID="1" presetClass="entr" presetSubtype="0" fill="hold" grpId="0" nodeType="withEffect">
                                  <p:stCondLst>
                                    <p:cond delay="0"/>
                                  </p:stCondLst>
                                  <p:childTnLst>
                                    <p:set>
                                      <p:cBhvr>
                                        <p:cTn id="74" dur="1" fill="hold">
                                          <p:stCondLst>
                                            <p:cond delay="0"/>
                                          </p:stCondLst>
                                        </p:cTn>
                                        <p:tgtEl>
                                          <p:spTgt spid="2"/>
                                        </p:tgtEl>
                                        <p:attrNameLst>
                                          <p:attrName>style.visibility</p:attrName>
                                        </p:attrNameLst>
                                      </p:cBhvr>
                                      <p:to>
                                        <p:strVal val="visible"/>
                                      </p:to>
                                    </p:set>
                                  </p:childTnLst>
                                </p:cTn>
                              </p:par>
                              <p:par>
                                <p:cTn id="75"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76" dur="1000" autoRev="1" fill="remove"/>
                                        <p:tgtEl>
                                          <p:spTgt spid="2"/>
                                        </p:tgtEl>
                                        <p:attrNameLst>
                                          <p:attrName>style.color</p:attrName>
                                        </p:attrNameLst>
                                      </p:cBhvr>
                                      <p:to>
                                        <a:schemeClr val="accent2"/>
                                      </p:to>
                                    </p:animClr>
                                    <p:animClr clrSpc="rgb" dir="cw">
                                      <p:cBhvr>
                                        <p:cTn id="77" dur="1000" autoRev="1" fill="remove"/>
                                        <p:tgtEl>
                                          <p:spTgt spid="2"/>
                                        </p:tgtEl>
                                        <p:attrNameLst>
                                          <p:attrName>fillcolor</p:attrName>
                                        </p:attrNameLst>
                                      </p:cBhvr>
                                      <p:to>
                                        <a:schemeClr val="accent2"/>
                                      </p:to>
                                    </p:animClr>
                                    <p:set>
                                      <p:cBhvr>
                                        <p:cTn id="78" dur="1000" autoRev="1" fill="remove"/>
                                        <p:tgtEl>
                                          <p:spTgt spid="2"/>
                                        </p:tgtEl>
                                        <p:attrNameLst>
                                          <p:attrName>fill.type</p:attrName>
                                        </p:attrNameLst>
                                      </p:cBhvr>
                                      <p:to>
                                        <p:strVal val="solid"/>
                                      </p:to>
                                    </p:set>
                                    <p:set>
                                      <p:cBhvr>
                                        <p:cTn id="79" dur="1000" autoRev="1" fill="remove"/>
                                        <p:tgtEl>
                                          <p:spTgt spid="2"/>
                                        </p:tgtEl>
                                        <p:attrNameLst>
                                          <p:attrName>fill.on</p:attrName>
                                        </p:attrNameLst>
                                      </p:cBhvr>
                                      <p:to>
                                        <p:strVal val="true"/>
                                      </p:to>
                                    </p:set>
                                  </p:childTnLst>
                                </p:cTn>
                              </p:par>
                            </p:childTnLst>
                          </p:cTn>
                        </p:par>
                      </p:childTnLst>
                    </p:cTn>
                  </p:par>
                  <p:par>
                    <p:cTn id="80" fill="hold">
                      <p:stCondLst>
                        <p:cond delay="indefinite"/>
                      </p:stCondLst>
                      <p:childTnLst>
                        <p:par>
                          <p:cTn id="81" fill="hold">
                            <p:stCondLst>
                              <p:cond delay="0"/>
                            </p:stCondLst>
                            <p:childTnLst>
                              <p:par>
                                <p:cTn id="82" presetID="1" presetClass="emph" presetSubtype="2" fill="hold" nodeType="clickEffect">
                                  <p:stCondLst>
                                    <p:cond delay="0"/>
                                  </p:stCondLst>
                                  <p:childTnLst>
                                    <p:animClr clrSpc="rgb" dir="cw">
                                      <p:cBhvr>
                                        <p:cTn id="83" dur="500" fill="hold"/>
                                        <p:tgtEl>
                                          <p:spTgt spid="52"/>
                                        </p:tgtEl>
                                        <p:attrNameLst>
                                          <p:attrName>fillcolor</p:attrName>
                                        </p:attrNameLst>
                                      </p:cBhvr>
                                      <p:to>
                                        <a:schemeClr val="bg1"/>
                                      </p:to>
                                    </p:animClr>
                                    <p:set>
                                      <p:cBhvr>
                                        <p:cTn id="84" dur="500" fill="hold"/>
                                        <p:tgtEl>
                                          <p:spTgt spid="52"/>
                                        </p:tgtEl>
                                        <p:attrNameLst>
                                          <p:attrName>fill.type</p:attrName>
                                        </p:attrNameLst>
                                      </p:cBhvr>
                                      <p:to>
                                        <p:strVal val="solid"/>
                                      </p:to>
                                    </p:set>
                                    <p:set>
                                      <p:cBhvr>
                                        <p:cTn id="85" dur="500" fill="hold"/>
                                        <p:tgtEl>
                                          <p:spTgt spid="52"/>
                                        </p:tgtEl>
                                        <p:attrNameLst>
                                          <p:attrName>fill.on</p:attrName>
                                        </p:attrNameLst>
                                      </p:cBhvr>
                                      <p:to>
                                        <p:strVal val="true"/>
                                      </p:to>
                                    </p:set>
                                  </p:childTnLst>
                                </p:cTn>
                              </p:par>
                              <p:par>
                                <p:cTn id="86" presetID="1" presetClass="exit" presetSubtype="0" fill="hold" grpId="2" nodeType="withEffect">
                                  <p:stCondLst>
                                    <p:cond delay="0"/>
                                  </p:stCondLst>
                                  <p:childTnLst>
                                    <p:set>
                                      <p:cBhvr>
                                        <p:cTn id="87"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19" grpId="2" animBg="1"/>
      <p:bldP spid="8" grpId="0"/>
      <p:bldP spid="14" grpId="0"/>
      <p:bldP spid="48" grpId="0"/>
      <p:bldP spid="49" grpId="0"/>
      <p:bldP spid="50" grpId="0"/>
      <p:bldP spid="52" grpId="0"/>
      <p:bldP spid="20" grpId="0" animBg="1"/>
      <p:bldP spid="20" grpId="1" animBg="1"/>
      <p:bldP spid="20" grpId="2" animBg="1"/>
      <p:bldP spid="2" grpId="0" animBg="1"/>
      <p:bldP spid="2" grpId="1" animBg="1"/>
      <p:bldP spid="2" grpId="2"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114"/>
          <p:cNvSpPr/>
          <p:nvPr/>
        </p:nvSpPr>
        <p:spPr>
          <a:xfrm>
            <a:off x="4883735" y="4346377"/>
            <a:ext cx="504778" cy="405824"/>
          </a:xfrm>
          <a:prstGeom prst="rect">
            <a:avLst/>
          </a:prstGeom>
          <a:pattFill prst="wdUpDiag">
            <a:fgClr>
              <a:schemeClr val="accent6">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522410" y="1600201"/>
            <a:ext cx="1600201" cy="107846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1" name="L-Shape 100"/>
          <p:cNvSpPr/>
          <p:nvPr/>
        </p:nvSpPr>
        <p:spPr>
          <a:xfrm flipH="1">
            <a:off x="5332410" y="1600199"/>
            <a:ext cx="2666999" cy="382489"/>
          </a:xfrm>
          <a:prstGeom prst="corner">
            <a:avLst>
              <a:gd name="adj1" fmla="val 40917"/>
              <a:gd name="adj2" fmla="val 697275"/>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2" name="Title 1"/>
          <p:cNvSpPr>
            <a:spLocks noGrp="1"/>
          </p:cNvSpPr>
          <p:nvPr>
            <p:ph type="title"/>
          </p:nvPr>
        </p:nvSpPr>
        <p:spPr>
          <a:xfrm>
            <a:off x="609600" y="228600"/>
            <a:ext cx="10969625" cy="639763"/>
          </a:xfrm>
        </p:spPr>
        <p:txBody>
          <a:bodyPr/>
          <a:lstStyle/>
          <a:p>
            <a:r>
              <a:rPr lang="en-US" dirty="0"/>
              <a:t>Example </a:t>
            </a:r>
            <a:r>
              <a:rPr lang="en-US" dirty="0" smtClean="0"/>
              <a:t>5a: </a:t>
            </a:r>
            <a:r>
              <a:rPr lang="en-US" dirty="0"/>
              <a:t>Committed on Cost in DA </a:t>
            </a:r>
            <a:r>
              <a:rPr lang="en-US" dirty="0" smtClean="0"/>
              <a:t>-</a:t>
            </a:r>
            <a:r>
              <a:rPr lang="en-US" dirty="0"/>
              <a:t/>
            </a:r>
            <a:br>
              <a:rPr lang="en-US" dirty="0"/>
            </a:br>
            <a:r>
              <a:rPr lang="en-US" dirty="0" smtClean="0"/>
              <a:t>Brought on Early in RT on Price (CTs)</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66" name="Straight Arrow Connector 65"/>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71" name="TextBox 7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72" name="TextBox 7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73" name="TextBox 7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74" name="TextBox 7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75" name="TextBox 7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76" name="TextBox 7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77" name="TextBox 7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78" name="TextBox 7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79" name="TextBox 7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80" name="TextBox 7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81" name="TextBox 80"/>
          <p:cNvSpPr txBox="1"/>
          <p:nvPr/>
        </p:nvSpPr>
        <p:spPr>
          <a:xfrm>
            <a:off x="9294812" y="4447401"/>
            <a:ext cx="2376830" cy="276999"/>
          </a:xfrm>
          <a:prstGeom prst="rect">
            <a:avLst/>
          </a:prstGeom>
          <a:noFill/>
        </p:spPr>
        <p:txBody>
          <a:bodyPr wrap="square" rtlCol="0">
            <a:spAutoFit/>
          </a:bodyPr>
          <a:lstStyle/>
          <a:p>
            <a:r>
              <a:rPr lang="en-US" sz="1200" dirty="0" smtClean="0"/>
              <a:t>Cost schedule submitted DA</a:t>
            </a:r>
            <a:endParaRPr lang="en-US" sz="1200" dirty="0"/>
          </a:p>
        </p:txBody>
      </p:sp>
      <p:sp>
        <p:nvSpPr>
          <p:cNvPr id="82" name="TextBox 8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83" name="TextBox 8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85" name="Straight Connector 84"/>
          <p:cNvCxnSpPr/>
          <p:nvPr/>
        </p:nvCxnSpPr>
        <p:spPr>
          <a:xfrm>
            <a:off x="8456612" y="45924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86" name="Straight Arrow Connector 85"/>
          <p:cNvCxnSpPr>
            <a:stCxn id="61" idx="3"/>
          </p:cNvCxnSpPr>
          <p:nvPr/>
        </p:nvCxnSpPr>
        <p:spPr>
          <a:xfrm>
            <a:off x="1522412" y="40400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1293812" y="58951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4106441" y="5895201"/>
            <a:ext cx="374904" cy="276999"/>
          </a:xfrm>
          <a:prstGeom prst="rect">
            <a:avLst/>
          </a:prstGeom>
          <a:noFill/>
        </p:spPr>
        <p:txBody>
          <a:bodyPr wrap="square" rtlCol="0">
            <a:spAutoFit/>
          </a:bodyPr>
          <a:lstStyle/>
          <a:p>
            <a:r>
              <a:rPr lang="en-US" sz="1200" dirty="0" smtClean="0"/>
              <a:t>10</a:t>
            </a:r>
          </a:p>
        </p:txBody>
      </p:sp>
      <p:sp>
        <p:nvSpPr>
          <p:cNvPr id="91" name="TextBox 90"/>
          <p:cNvSpPr txBox="1"/>
          <p:nvPr/>
        </p:nvSpPr>
        <p:spPr>
          <a:xfrm>
            <a:off x="1917201" y="5895201"/>
            <a:ext cx="374904" cy="276999"/>
          </a:xfrm>
          <a:prstGeom prst="rect">
            <a:avLst/>
          </a:prstGeom>
          <a:noFill/>
        </p:spPr>
        <p:txBody>
          <a:bodyPr wrap="square" rtlCol="0">
            <a:spAutoFit/>
          </a:bodyPr>
          <a:lstStyle/>
          <a:p>
            <a:r>
              <a:rPr lang="en-US" sz="1200" dirty="0" smtClean="0"/>
              <a:t>2</a:t>
            </a:r>
          </a:p>
        </p:txBody>
      </p:sp>
      <p:sp>
        <p:nvSpPr>
          <p:cNvPr id="92" name="TextBox 91"/>
          <p:cNvSpPr txBox="1"/>
          <p:nvPr/>
        </p:nvSpPr>
        <p:spPr>
          <a:xfrm>
            <a:off x="2464511" y="5895201"/>
            <a:ext cx="374904" cy="276999"/>
          </a:xfrm>
          <a:prstGeom prst="rect">
            <a:avLst/>
          </a:prstGeom>
          <a:noFill/>
        </p:spPr>
        <p:txBody>
          <a:bodyPr wrap="square" rtlCol="0">
            <a:spAutoFit/>
          </a:bodyPr>
          <a:lstStyle/>
          <a:p>
            <a:r>
              <a:rPr lang="en-US" sz="1200" dirty="0" smtClean="0"/>
              <a:t>4</a:t>
            </a:r>
          </a:p>
        </p:txBody>
      </p:sp>
      <p:sp>
        <p:nvSpPr>
          <p:cNvPr id="93" name="TextBox 92"/>
          <p:cNvSpPr txBox="1"/>
          <p:nvPr/>
        </p:nvSpPr>
        <p:spPr>
          <a:xfrm>
            <a:off x="3011821" y="5895201"/>
            <a:ext cx="374904" cy="276999"/>
          </a:xfrm>
          <a:prstGeom prst="rect">
            <a:avLst/>
          </a:prstGeom>
          <a:noFill/>
        </p:spPr>
        <p:txBody>
          <a:bodyPr wrap="square" rtlCol="0">
            <a:spAutoFit/>
          </a:bodyPr>
          <a:lstStyle/>
          <a:p>
            <a:r>
              <a:rPr lang="en-US" sz="1200" dirty="0" smtClean="0"/>
              <a:t>6</a:t>
            </a:r>
          </a:p>
        </p:txBody>
      </p:sp>
      <p:sp>
        <p:nvSpPr>
          <p:cNvPr id="94" name="TextBox 93"/>
          <p:cNvSpPr txBox="1"/>
          <p:nvPr/>
        </p:nvSpPr>
        <p:spPr>
          <a:xfrm>
            <a:off x="3559131" y="5895201"/>
            <a:ext cx="374904" cy="276999"/>
          </a:xfrm>
          <a:prstGeom prst="rect">
            <a:avLst/>
          </a:prstGeom>
          <a:noFill/>
        </p:spPr>
        <p:txBody>
          <a:bodyPr wrap="square" rtlCol="0">
            <a:spAutoFit/>
          </a:bodyPr>
          <a:lstStyle/>
          <a:p>
            <a:r>
              <a:rPr lang="en-US" sz="1200" dirty="0" smtClean="0"/>
              <a:t>8</a:t>
            </a:r>
          </a:p>
        </p:txBody>
      </p:sp>
      <p:sp>
        <p:nvSpPr>
          <p:cNvPr id="95" name="TextBox 94"/>
          <p:cNvSpPr txBox="1"/>
          <p:nvPr/>
        </p:nvSpPr>
        <p:spPr>
          <a:xfrm>
            <a:off x="4653751" y="5895201"/>
            <a:ext cx="374904" cy="276999"/>
          </a:xfrm>
          <a:prstGeom prst="rect">
            <a:avLst/>
          </a:prstGeom>
          <a:noFill/>
        </p:spPr>
        <p:txBody>
          <a:bodyPr wrap="square" rtlCol="0">
            <a:spAutoFit/>
          </a:bodyPr>
          <a:lstStyle/>
          <a:p>
            <a:r>
              <a:rPr lang="en-US" sz="1200" dirty="0" smtClean="0"/>
              <a:t>12</a:t>
            </a:r>
          </a:p>
        </p:txBody>
      </p:sp>
      <p:sp>
        <p:nvSpPr>
          <p:cNvPr id="96" name="TextBox 95"/>
          <p:cNvSpPr txBox="1"/>
          <p:nvPr/>
        </p:nvSpPr>
        <p:spPr>
          <a:xfrm>
            <a:off x="5201061" y="5895201"/>
            <a:ext cx="374904" cy="276999"/>
          </a:xfrm>
          <a:prstGeom prst="rect">
            <a:avLst/>
          </a:prstGeom>
          <a:noFill/>
        </p:spPr>
        <p:txBody>
          <a:bodyPr wrap="square" rtlCol="0">
            <a:spAutoFit/>
          </a:bodyPr>
          <a:lstStyle/>
          <a:p>
            <a:r>
              <a:rPr lang="en-US" sz="1200" dirty="0" smtClean="0"/>
              <a:t>14</a:t>
            </a:r>
          </a:p>
        </p:txBody>
      </p:sp>
      <p:sp>
        <p:nvSpPr>
          <p:cNvPr id="97" name="TextBox 96"/>
          <p:cNvSpPr txBox="1"/>
          <p:nvPr/>
        </p:nvSpPr>
        <p:spPr>
          <a:xfrm>
            <a:off x="5748371" y="5895201"/>
            <a:ext cx="376305" cy="276999"/>
          </a:xfrm>
          <a:prstGeom prst="rect">
            <a:avLst/>
          </a:prstGeom>
          <a:noFill/>
        </p:spPr>
        <p:txBody>
          <a:bodyPr wrap="square" rtlCol="0">
            <a:spAutoFit/>
          </a:bodyPr>
          <a:lstStyle/>
          <a:p>
            <a:r>
              <a:rPr lang="en-US" sz="1200" dirty="0" smtClean="0"/>
              <a:t>16</a:t>
            </a:r>
          </a:p>
        </p:txBody>
      </p:sp>
      <p:sp>
        <p:nvSpPr>
          <p:cNvPr id="98" name="TextBox 97"/>
          <p:cNvSpPr txBox="1"/>
          <p:nvPr/>
        </p:nvSpPr>
        <p:spPr>
          <a:xfrm>
            <a:off x="6297082" y="5895201"/>
            <a:ext cx="376305" cy="276999"/>
          </a:xfrm>
          <a:prstGeom prst="rect">
            <a:avLst/>
          </a:prstGeom>
          <a:noFill/>
        </p:spPr>
        <p:txBody>
          <a:bodyPr wrap="square" rtlCol="0">
            <a:spAutoFit/>
          </a:bodyPr>
          <a:lstStyle/>
          <a:p>
            <a:r>
              <a:rPr lang="en-US" sz="1200" dirty="0" smtClean="0"/>
              <a:t>18</a:t>
            </a:r>
          </a:p>
        </p:txBody>
      </p:sp>
      <p:sp>
        <p:nvSpPr>
          <p:cNvPr id="99" name="TextBox 98"/>
          <p:cNvSpPr txBox="1"/>
          <p:nvPr/>
        </p:nvSpPr>
        <p:spPr>
          <a:xfrm>
            <a:off x="6845793" y="5895201"/>
            <a:ext cx="376305" cy="276999"/>
          </a:xfrm>
          <a:prstGeom prst="rect">
            <a:avLst/>
          </a:prstGeom>
          <a:noFill/>
        </p:spPr>
        <p:txBody>
          <a:bodyPr wrap="square" rtlCol="0">
            <a:spAutoFit/>
          </a:bodyPr>
          <a:lstStyle/>
          <a:p>
            <a:r>
              <a:rPr lang="en-US" sz="1200" dirty="0" smtClean="0"/>
              <a:t>20</a:t>
            </a:r>
          </a:p>
        </p:txBody>
      </p:sp>
      <p:sp>
        <p:nvSpPr>
          <p:cNvPr id="100" name="TextBox 99"/>
          <p:cNvSpPr txBox="1"/>
          <p:nvPr/>
        </p:nvSpPr>
        <p:spPr>
          <a:xfrm>
            <a:off x="7394507" y="5895201"/>
            <a:ext cx="376305" cy="276999"/>
          </a:xfrm>
          <a:prstGeom prst="rect">
            <a:avLst/>
          </a:prstGeom>
          <a:noFill/>
        </p:spPr>
        <p:txBody>
          <a:bodyPr wrap="square" rtlCol="0">
            <a:spAutoFit/>
          </a:bodyPr>
          <a:lstStyle/>
          <a:p>
            <a:r>
              <a:rPr lang="en-US" sz="1200" dirty="0" smtClean="0"/>
              <a:t>22</a:t>
            </a:r>
          </a:p>
        </p:txBody>
      </p:sp>
      <p:sp>
        <p:nvSpPr>
          <p:cNvPr id="104" name="TextBox 103"/>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05" name="TextBox 104"/>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110" name="TextBox 109"/>
          <p:cNvSpPr txBox="1"/>
          <p:nvPr/>
        </p:nvSpPr>
        <p:spPr>
          <a:xfrm>
            <a:off x="989012" y="4876800"/>
            <a:ext cx="533400" cy="307777"/>
          </a:xfrm>
          <a:prstGeom prst="rect">
            <a:avLst/>
          </a:prstGeom>
          <a:noFill/>
        </p:spPr>
        <p:txBody>
          <a:bodyPr wrap="square" rtlCol="0">
            <a:spAutoFit/>
          </a:bodyPr>
          <a:lstStyle/>
          <a:p>
            <a:r>
              <a:rPr lang="en-US" sz="1400" dirty="0" smtClean="0"/>
              <a:t>$30</a:t>
            </a:r>
            <a:endParaRPr lang="en-US" sz="1400" dirty="0"/>
          </a:p>
        </p:txBody>
      </p:sp>
      <p:sp>
        <p:nvSpPr>
          <p:cNvPr id="111" name="TextBox 110"/>
          <p:cNvSpPr txBox="1"/>
          <p:nvPr/>
        </p:nvSpPr>
        <p:spPr>
          <a:xfrm>
            <a:off x="989012" y="4191000"/>
            <a:ext cx="533400" cy="307777"/>
          </a:xfrm>
          <a:prstGeom prst="rect">
            <a:avLst/>
          </a:prstGeom>
          <a:noFill/>
        </p:spPr>
        <p:txBody>
          <a:bodyPr wrap="square" rtlCol="0">
            <a:spAutoFit/>
          </a:bodyPr>
          <a:lstStyle/>
          <a:p>
            <a:r>
              <a:rPr lang="en-US" sz="1400" dirty="0" smtClean="0"/>
              <a:t>$50</a:t>
            </a:r>
            <a:endParaRPr lang="en-US" sz="1400" dirty="0"/>
          </a:p>
        </p:txBody>
      </p:sp>
      <p:sp>
        <p:nvSpPr>
          <p:cNvPr id="112" name="TextBox 111"/>
          <p:cNvSpPr txBox="1"/>
          <p:nvPr/>
        </p:nvSpPr>
        <p:spPr>
          <a:xfrm>
            <a:off x="989012" y="5254823"/>
            <a:ext cx="533400" cy="307777"/>
          </a:xfrm>
          <a:prstGeom prst="rect">
            <a:avLst/>
          </a:prstGeom>
          <a:noFill/>
        </p:spPr>
        <p:txBody>
          <a:bodyPr wrap="square" rtlCol="0">
            <a:spAutoFit/>
          </a:bodyPr>
          <a:lstStyle/>
          <a:p>
            <a:r>
              <a:rPr lang="en-US" sz="1400" dirty="0" smtClean="0"/>
              <a:t>$20</a:t>
            </a:r>
            <a:endParaRPr lang="en-US" sz="1400" dirty="0"/>
          </a:p>
        </p:txBody>
      </p:sp>
      <p:sp>
        <p:nvSpPr>
          <p:cNvPr id="113" name="TextBox 112"/>
          <p:cNvSpPr txBox="1"/>
          <p:nvPr/>
        </p:nvSpPr>
        <p:spPr>
          <a:xfrm>
            <a:off x="989012" y="4535425"/>
            <a:ext cx="533400" cy="307777"/>
          </a:xfrm>
          <a:prstGeom prst="rect">
            <a:avLst/>
          </a:prstGeom>
          <a:noFill/>
        </p:spPr>
        <p:txBody>
          <a:bodyPr wrap="square" rtlCol="0">
            <a:spAutoFit/>
          </a:bodyPr>
          <a:lstStyle/>
          <a:p>
            <a:r>
              <a:rPr lang="en-US" sz="1400" dirty="0" smtClean="0"/>
              <a:t>$40</a:t>
            </a:r>
            <a:endParaRPr lang="en-US" sz="1400" dirty="0"/>
          </a:p>
        </p:txBody>
      </p:sp>
      <p:sp>
        <p:nvSpPr>
          <p:cNvPr id="60" name="TextBox 59"/>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61" name="TextBox 60"/>
          <p:cNvSpPr txBox="1"/>
          <p:nvPr/>
        </p:nvSpPr>
        <p:spPr>
          <a:xfrm>
            <a:off x="989012" y="3886200"/>
            <a:ext cx="533400" cy="307777"/>
          </a:xfrm>
          <a:prstGeom prst="rect">
            <a:avLst/>
          </a:prstGeom>
          <a:noFill/>
        </p:spPr>
        <p:txBody>
          <a:bodyPr wrap="square" rtlCol="0">
            <a:spAutoFit/>
          </a:bodyPr>
          <a:lstStyle/>
          <a:p>
            <a:r>
              <a:rPr lang="en-US" sz="1400" dirty="0" smtClean="0"/>
              <a:t>$60</a:t>
            </a:r>
            <a:endParaRPr lang="en-US" sz="1400" dirty="0"/>
          </a:p>
        </p:txBody>
      </p:sp>
      <p:sp>
        <p:nvSpPr>
          <p:cNvPr id="107" name="Rectangle 106"/>
          <p:cNvSpPr/>
          <p:nvPr/>
        </p:nvSpPr>
        <p:spPr>
          <a:xfrm>
            <a:off x="8380412" y="4139707"/>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9294812" y="4038600"/>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109" name="Straight Connector 108"/>
          <p:cNvCxnSpPr/>
          <p:nvPr/>
        </p:nvCxnSpPr>
        <p:spPr>
          <a:xfrm>
            <a:off x="8456612" y="2463307"/>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4" name="Straight Connector 113"/>
          <p:cNvCxnSpPr/>
          <p:nvPr/>
        </p:nvCxnSpPr>
        <p:spPr>
          <a:xfrm>
            <a:off x="8456612" y="2082307"/>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117" name="TextBox 116"/>
          <p:cNvSpPr txBox="1"/>
          <p:nvPr/>
        </p:nvSpPr>
        <p:spPr>
          <a:xfrm>
            <a:off x="9294812" y="1957708"/>
            <a:ext cx="2209800" cy="276999"/>
          </a:xfrm>
          <a:prstGeom prst="rect">
            <a:avLst/>
          </a:prstGeom>
          <a:noFill/>
        </p:spPr>
        <p:txBody>
          <a:bodyPr wrap="square" rtlCol="0">
            <a:spAutoFit/>
          </a:bodyPr>
          <a:lstStyle/>
          <a:p>
            <a:r>
              <a:rPr lang="en-US" sz="1200" dirty="0" smtClean="0"/>
              <a:t>Price schedule submitted DA</a:t>
            </a:r>
            <a:endParaRPr lang="en-US" sz="1200" dirty="0"/>
          </a:p>
        </p:txBody>
      </p:sp>
      <p:sp>
        <p:nvSpPr>
          <p:cNvPr id="118" name="TextBox 117"/>
          <p:cNvSpPr txBox="1"/>
          <p:nvPr/>
        </p:nvSpPr>
        <p:spPr>
          <a:xfrm>
            <a:off x="9294812" y="2310907"/>
            <a:ext cx="2362200" cy="646331"/>
          </a:xfrm>
          <a:prstGeom prst="rect">
            <a:avLst/>
          </a:prstGeom>
          <a:noFill/>
        </p:spPr>
        <p:txBody>
          <a:bodyPr wrap="square" rtlCol="0">
            <a:spAutoFit/>
          </a:bodyPr>
          <a:lstStyle/>
          <a:p>
            <a:r>
              <a:rPr lang="en-US" sz="1200" dirty="0"/>
              <a:t>P</a:t>
            </a:r>
            <a:r>
              <a:rPr lang="en-US" sz="1200" dirty="0" smtClean="0"/>
              <a:t>rice schedule update</a:t>
            </a:r>
          </a:p>
          <a:p>
            <a:r>
              <a:rPr lang="en-US" sz="1200" dirty="0" smtClean="0"/>
              <a:t>submitted in RT the day prior (after the DA market clears)</a:t>
            </a:r>
            <a:endParaRPr lang="en-US" sz="1200" dirty="0"/>
          </a:p>
        </p:txBody>
      </p:sp>
      <p:cxnSp>
        <p:nvCxnSpPr>
          <p:cNvPr id="127" name="Straight Connector 126"/>
          <p:cNvCxnSpPr/>
          <p:nvPr/>
        </p:nvCxnSpPr>
        <p:spPr>
          <a:xfrm>
            <a:off x="8471242" y="49485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28" name="TextBox 127"/>
          <p:cNvSpPr txBox="1"/>
          <p:nvPr/>
        </p:nvSpPr>
        <p:spPr>
          <a:xfrm>
            <a:off x="9309442" y="4796135"/>
            <a:ext cx="2362200" cy="646331"/>
          </a:xfrm>
          <a:prstGeom prst="rect">
            <a:avLst/>
          </a:prstGeom>
          <a:noFill/>
        </p:spPr>
        <p:txBody>
          <a:bodyPr wrap="square" rtlCol="0">
            <a:spAutoFit/>
          </a:bodyPr>
          <a:lstStyle/>
          <a:p>
            <a:r>
              <a:rPr lang="en-US" sz="1200" dirty="0" smtClean="0"/>
              <a:t>Cost </a:t>
            </a:r>
            <a:r>
              <a:rPr lang="en-US" sz="1200" dirty="0"/>
              <a:t>schedule update</a:t>
            </a:r>
          </a:p>
          <a:p>
            <a:r>
              <a:rPr lang="en-US" sz="1200" dirty="0"/>
              <a:t>submitted in RT the day prior (after the DA market clears</a:t>
            </a:r>
            <a:r>
              <a:rPr lang="en-US" sz="1200" dirty="0" smtClean="0"/>
              <a:t>)</a:t>
            </a:r>
            <a:endParaRPr lang="en-US" sz="1200" dirty="0"/>
          </a:p>
        </p:txBody>
      </p:sp>
      <p:sp>
        <p:nvSpPr>
          <p:cNvPr id="129" name="L-Shape 128"/>
          <p:cNvSpPr/>
          <p:nvPr/>
        </p:nvSpPr>
        <p:spPr>
          <a:xfrm flipH="1">
            <a:off x="1522410" y="4344888"/>
            <a:ext cx="6477002" cy="1550311"/>
          </a:xfrm>
          <a:prstGeom prst="corner">
            <a:avLst>
              <a:gd name="adj1" fmla="val 100000"/>
              <a:gd name="adj2" fmla="val 41778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1" name="TextBox 10"/>
          <p:cNvSpPr txBox="1"/>
          <p:nvPr/>
        </p:nvSpPr>
        <p:spPr>
          <a:xfrm>
            <a:off x="1522412" y="914400"/>
            <a:ext cx="9753600" cy="707886"/>
          </a:xfrm>
          <a:prstGeom prst="rect">
            <a:avLst/>
          </a:prstGeom>
          <a:noFill/>
        </p:spPr>
        <p:txBody>
          <a:bodyPr wrap="square" rtlCol="0">
            <a:spAutoFit/>
          </a:bodyPr>
          <a:lstStyle/>
          <a:p>
            <a:r>
              <a:rPr lang="en-US" sz="2000" dirty="0" smtClean="0">
                <a:latin typeface="Arial Narrow" panose="020B0606020202030204" pitchFamily="34" charset="0"/>
              </a:rPr>
              <a:t>CT is offer capped DA and committed on cost.  Assume cost increases for the entire day after DA market clears. Unit has an 8 hour min run. Unit is brought on early and does not fail the TPS test.</a:t>
            </a:r>
            <a:endParaRPr lang="en-US" sz="2000" dirty="0">
              <a:latin typeface="Arial Narrow" panose="020B0606020202030204" pitchFamily="34" charset="0"/>
            </a:endParaRPr>
          </a:p>
        </p:txBody>
      </p:sp>
      <p:sp>
        <p:nvSpPr>
          <p:cNvPr id="132" name="TextBox 131"/>
          <p:cNvSpPr txBox="1"/>
          <p:nvPr/>
        </p:nvSpPr>
        <p:spPr>
          <a:xfrm>
            <a:off x="1217612" y="57912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133" name="TextBox 132"/>
          <p:cNvSpPr txBox="1"/>
          <p:nvPr/>
        </p:nvSpPr>
        <p:spPr>
          <a:xfrm>
            <a:off x="1189245" y="34290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63" name="Straight Arrow Connector 62"/>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L-Shape 61"/>
          <p:cNvSpPr/>
          <p:nvPr/>
        </p:nvSpPr>
        <p:spPr>
          <a:xfrm flipH="1">
            <a:off x="3122609" y="4752201"/>
            <a:ext cx="2265901" cy="1142998"/>
          </a:xfrm>
          <a:prstGeom prst="corner">
            <a:avLst>
              <a:gd name="adj1" fmla="val 46368"/>
              <a:gd name="adj2" fmla="val 93945"/>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L-Shape 63"/>
          <p:cNvSpPr/>
          <p:nvPr/>
        </p:nvSpPr>
        <p:spPr>
          <a:xfrm>
            <a:off x="2556265" y="1622286"/>
            <a:ext cx="1737628" cy="1868168"/>
          </a:xfrm>
          <a:prstGeom prst="corner">
            <a:avLst>
              <a:gd name="adj1" fmla="val 44395"/>
              <a:gd name="adj2" fmla="val 31827"/>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8380412" y="3072907"/>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9294812" y="2971800"/>
            <a:ext cx="2514600" cy="461665"/>
          </a:xfrm>
          <a:prstGeom prst="rect">
            <a:avLst/>
          </a:prstGeom>
          <a:noFill/>
        </p:spPr>
        <p:txBody>
          <a:bodyPr wrap="square" rtlCol="0">
            <a:spAutoFit/>
          </a:bodyPr>
          <a:lstStyle/>
          <a:p>
            <a:r>
              <a:rPr lang="en-US" sz="1200" dirty="0" smtClean="0"/>
              <a:t>RT Commitment (commitment decision made at 3:00) </a:t>
            </a:r>
            <a:endParaRPr lang="en-US" sz="1200" dirty="0"/>
          </a:p>
        </p:txBody>
      </p:sp>
      <p:sp>
        <p:nvSpPr>
          <p:cNvPr id="69" name="Isosceles Triangle 68"/>
          <p:cNvSpPr/>
          <p:nvPr/>
        </p:nvSpPr>
        <p:spPr>
          <a:xfrm>
            <a:off x="2284412" y="3581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2" name="TextBox 101"/>
          <p:cNvSpPr txBox="1"/>
          <p:nvPr/>
        </p:nvSpPr>
        <p:spPr>
          <a:xfrm>
            <a:off x="9332911" y="5449669"/>
            <a:ext cx="2817813" cy="276999"/>
          </a:xfrm>
          <a:prstGeom prst="rect">
            <a:avLst/>
          </a:prstGeom>
          <a:noFill/>
        </p:spPr>
        <p:txBody>
          <a:bodyPr wrap="square" rtlCol="0">
            <a:spAutoFit/>
          </a:bodyPr>
          <a:lstStyle/>
          <a:p>
            <a:r>
              <a:rPr lang="en-US" sz="1200" dirty="0" smtClean="0"/>
              <a:t>CT LOC eligible</a:t>
            </a:r>
            <a:endParaRPr lang="en-US" sz="1200" dirty="0"/>
          </a:p>
        </p:txBody>
      </p:sp>
      <p:sp>
        <p:nvSpPr>
          <p:cNvPr id="89" name="L-Shape 88"/>
          <p:cNvSpPr/>
          <p:nvPr/>
        </p:nvSpPr>
        <p:spPr>
          <a:xfrm>
            <a:off x="4293894" y="1993322"/>
            <a:ext cx="589842" cy="1497132"/>
          </a:xfrm>
          <a:prstGeom prst="corner">
            <a:avLst>
              <a:gd name="adj1" fmla="val 46842"/>
              <a:gd name="adj2" fmla="val 100000"/>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883735" y="4343399"/>
            <a:ext cx="504778" cy="15518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575965" y="4800600"/>
            <a:ext cx="2194847" cy="923330"/>
          </a:xfrm>
          <a:prstGeom prst="rect">
            <a:avLst/>
          </a:prstGeom>
          <a:noFill/>
        </p:spPr>
        <p:txBody>
          <a:bodyPr wrap="square" rtlCol="0">
            <a:spAutoFit/>
          </a:bodyPr>
          <a:lstStyle/>
          <a:p>
            <a:r>
              <a:rPr lang="en-US" dirty="0" smtClean="0">
                <a:latin typeface="Arial Narrow" panose="020B0606020202030204" pitchFamily="34" charset="0"/>
              </a:rPr>
              <a:t>CT LOC paid for DA committed hours not run in RT</a:t>
            </a:r>
            <a:endParaRPr lang="en-US" dirty="0">
              <a:latin typeface="Arial Narrow" panose="020B0606020202030204" pitchFamily="34" charset="0"/>
            </a:endParaRPr>
          </a:p>
        </p:txBody>
      </p:sp>
      <p:cxnSp>
        <p:nvCxnSpPr>
          <p:cNvPr id="106" name="Straight Connector 105"/>
          <p:cNvCxnSpPr/>
          <p:nvPr/>
        </p:nvCxnSpPr>
        <p:spPr>
          <a:xfrm>
            <a:off x="8456612" y="5562600"/>
            <a:ext cx="838200" cy="0"/>
          </a:xfrm>
          <a:prstGeom prst="lin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cxnSp>
      <p:sp>
        <p:nvSpPr>
          <p:cNvPr id="67" name="L-Shape 66"/>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L-Shape 102"/>
          <p:cNvSpPr/>
          <p:nvPr/>
        </p:nvSpPr>
        <p:spPr>
          <a:xfrm flipH="1">
            <a:off x="1522412" y="4752201"/>
            <a:ext cx="6477000" cy="1142999"/>
          </a:xfrm>
          <a:prstGeom prst="corner">
            <a:avLst>
              <a:gd name="adj1" fmla="val 44240"/>
              <a:gd name="adj2" fmla="val 322719"/>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34939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989012" y="1447800"/>
            <a:ext cx="11161712" cy="3196091"/>
            <a:chOff x="989012" y="1447800"/>
            <a:chExt cx="11161712" cy="3196091"/>
          </a:xfrm>
        </p:grpSpPr>
        <p:sp>
          <p:nvSpPr>
            <p:cNvPr id="93" name="L-Shape 92"/>
            <p:cNvSpPr/>
            <p:nvPr/>
          </p:nvSpPr>
          <p:spPr>
            <a:xfrm flipH="1">
              <a:off x="1522410" y="1920977"/>
              <a:ext cx="6477002" cy="1547492"/>
            </a:xfrm>
            <a:prstGeom prst="corner">
              <a:avLst>
                <a:gd name="adj1" fmla="val 100000"/>
                <a:gd name="adj2" fmla="val 41778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4" name="Rectangle 103"/>
            <p:cNvSpPr/>
            <p:nvPr/>
          </p:nvSpPr>
          <p:spPr>
            <a:xfrm>
              <a:off x="4875212" y="1945956"/>
              <a:ext cx="504778" cy="367845"/>
            </a:xfrm>
            <a:prstGeom prst="rect">
              <a:avLst/>
            </a:prstGeom>
            <a:pattFill prst="wdUp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1522410" y="1563470"/>
              <a:ext cx="1600201" cy="1078467"/>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63" name="L-Shape 62"/>
            <p:cNvSpPr/>
            <p:nvPr/>
          </p:nvSpPr>
          <p:spPr>
            <a:xfrm flipH="1">
              <a:off x="5379989" y="1563468"/>
              <a:ext cx="2619419" cy="382489"/>
            </a:xfrm>
            <a:prstGeom prst="corner">
              <a:avLst>
                <a:gd name="adj1" fmla="val 40917"/>
                <a:gd name="adj2" fmla="val 697275"/>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65" name="TextBox 64"/>
            <p:cNvSpPr txBox="1"/>
            <p:nvPr/>
          </p:nvSpPr>
          <p:spPr>
            <a:xfrm>
              <a:off x="4106441" y="3468469"/>
              <a:ext cx="374904" cy="276999"/>
            </a:xfrm>
            <a:prstGeom prst="rect">
              <a:avLst/>
            </a:prstGeom>
            <a:noFill/>
          </p:spPr>
          <p:txBody>
            <a:bodyPr wrap="square" rtlCol="0">
              <a:spAutoFit/>
            </a:bodyPr>
            <a:lstStyle/>
            <a:p>
              <a:r>
                <a:rPr lang="en-US" sz="1200" dirty="0" smtClean="0"/>
                <a:t>10</a:t>
              </a:r>
            </a:p>
          </p:txBody>
        </p:sp>
        <p:sp>
          <p:nvSpPr>
            <p:cNvPr id="66" name="TextBox 65"/>
            <p:cNvSpPr txBox="1"/>
            <p:nvPr/>
          </p:nvSpPr>
          <p:spPr>
            <a:xfrm>
              <a:off x="1917201" y="3468469"/>
              <a:ext cx="374904" cy="276999"/>
            </a:xfrm>
            <a:prstGeom prst="rect">
              <a:avLst/>
            </a:prstGeom>
            <a:noFill/>
          </p:spPr>
          <p:txBody>
            <a:bodyPr wrap="square" rtlCol="0">
              <a:spAutoFit/>
            </a:bodyPr>
            <a:lstStyle/>
            <a:p>
              <a:r>
                <a:rPr lang="en-US" sz="1200" dirty="0" smtClean="0"/>
                <a:t>2</a:t>
              </a:r>
            </a:p>
          </p:txBody>
        </p:sp>
        <p:sp>
          <p:nvSpPr>
            <p:cNvPr id="67" name="TextBox 66"/>
            <p:cNvSpPr txBox="1"/>
            <p:nvPr/>
          </p:nvSpPr>
          <p:spPr>
            <a:xfrm>
              <a:off x="2464511" y="3468469"/>
              <a:ext cx="374904" cy="276999"/>
            </a:xfrm>
            <a:prstGeom prst="rect">
              <a:avLst/>
            </a:prstGeom>
            <a:noFill/>
          </p:spPr>
          <p:txBody>
            <a:bodyPr wrap="square" rtlCol="0">
              <a:spAutoFit/>
            </a:bodyPr>
            <a:lstStyle/>
            <a:p>
              <a:r>
                <a:rPr lang="en-US" sz="1200" dirty="0" smtClean="0"/>
                <a:t>4</a:t>
              </a:r>
            </a:p>
          </p:txBody>
        </p:sp>
        <p:sp>
          <p:nvSpPr>
            <p:cNvPr id="68" name="TextBox 67"/>
            <p:cNvSpPr txBox="1"/>
            <p:nvPr/>
          </p:nvSpPr>
          <p:spPr>
            <a:xfrm>
              <a:off x="3011821" y="3468469"/>
              <a:ext cx="374904" cy="276999"/>
            </a:xfrm>
            <a:prstGeom prst="rect">
              <a:avLst/>
            </a:prstGeom>
            <a:noFill/>
          </p:spPr>
          <p:txBody>
            <a:bodyPr wrap="square" rtlCol="0">
              <a:spAutoFit/>
            </a:bodyPr>
            <a:lstStyle/>
            <a:p>
              <a:r>
                <a:rPr lang="en-US" sz="1200" dirty="0" smtClean="0"/>
                <a:t>6</a:t>
              </a:r>
            </a:p>
          </p:txBody>
        </p:sp>
        <p:sp>
          <p:nvSpPr>
            <p:cNvPr id="69" name="TextBox 68"/>
            <p:cNvSpPr txBox="1"/>
            <p:nvPr/>
          </p:nvSpPr>
          <p:spPr>
            <a:xfrm>
              <a:off x="3559131" y="3468469"/>
              <a:ext cx="374904" cy="276999"/>
            </a:xfrm>
            <a:prstGeom prst="rect">
              <a:avLst/>
            </a:prstGeom>
            <a:noFill/>
          </p:spPr>
          <p:txBody>
            <a:bodyPr wrap="square" rtlCol="0">
              <a:spAutoFit/>
            </a:bodyPr>
            <a:lstStyle/>
            <a:p>
              <a:r>
                <a:rPr lang="en-US" sz="1200" dirty="0" smtClean="0"/>
                <a:t>8</a:t>
              </a:r>
            </a:p>
          </p:txBody>
        </p:sp>
        <p:sp>
          <p:nvSpPr>
            <p:cNvPr id="70" name="TextBox 69"/>
            <p:cNvSpPr txBox="1"/>
            <p:nvPr/>
          </p:nvSpPr>
          <p:spPr>
            <a:xfrm>
              <a:off x="4653751" y="3468469"/>
              <a:ext cx="374904" cy="276999"/>
            </a:xfrm>
            <a:prstGeom prst="rect">
              <a:avLst/>
            </a:prstGeom>
            <a:noFill/>
          </p:spPr>
          <p:txBody>
            <a:bodyPr wrap="square" rtlCol="0">
              <a:spAutoFit/>
            </a:bodyPr>
            <a:lstStyle/>
            <a:p>
              <a:r>
                <a:rPr lang="en-US" sz="1200" dirty="0" smtClean="0"/>
                <a:t>12</a:t>
              </a:r>
            </a:p>
          </p:txBody>
        </p:sp>
        <p:sp>
          <p:nvSpPr>
            <p:cNvPr id="71" name="TextBox 70"/>
            <p:cNvSpPr txBox="1"/>
            <p:nvPr/>
          </p:nvSpPr>
          <p:spPr>
            <a:xfrm>
              <a:off x="5201061" y="3468469"/>
              <a:ext cx="374904" cy="276999"/>
            </a:xfrm>
            <a:prstGeom prst="rect">
              <a:avLst/>
            </a:prstGeom>
            <a:noFill/>
          </p:spPr>
          <p:txBody>
            <a:bodyPr wrap="square" rtlCol="0">
              <a:spAutoFit/>
            </a:bodyPr>
            <a:lstStyle/>
            <a:p>
              <a:r>
                <a:rPr lang="en-US" sz="1200" dirty="0" smtClean="0"/>
                <a:t>14</a:t>
              </a:r>
            </a:p>
          </p:txBody>
        </p:sp>
        <p:sp>
          <p:nvSpPr>
            <p:cNvPr id="72" name="TextBox 71"/>
            <p:cNvSpPr txBox="1"/>
            <p:nvPr/>
          </p:nvSpPr>
          <p:spPr>
            <a:xfrm>
              <a:off x="5748371" y="3468469"/>
              <a:ext cx="376305" cy="276999"/>
            </a:xfrm>
            <a:prstGeom prst="rect">
              <a:avLst/>
            </a:prstGeom>
            <a:noFill/>
          </p:spPr>
          <p:txBody>
            <a:bodyPr wrap="square" rtlCol="0">
              <a:spAutoFit/>
            </a:bodyPr>
            <a:lstStyle/>
            <a:p>
              <a:r>
                <a:rPr lang="en-US" sz="1200" dirty="0" smtClean="0"/>
                <a:t>16</a:t>
              </a:r>
            </a:p>
          </p:txBody>
        </p:sp>
        <p:sp>
          <p:nvSpPr>
            <p:cNvPr id="73" name="TextBox 72"/>
            <p:cNvSpPr txBox="1"/>
            <p:nvPr/>
          </p:nvSpPr>
          <p:spPr>
            <a:xfrm>
              <a:off x="6297082" y="3468469"/>
              <a:ext cx="376305" cy="276999"/>
            </a:xfrm>
            <a:prstGeom prst="rect">
              <a:avLst/>
            </a:prstGeom>
            <a:noFill/>
          </p:spPr>
          <p:txBody>
            <a:bodyPr wrap="square" rtlCol="0">
              <a:spAutoFit/>
            </a:bodyPr>
            <a:lstStyle/>
            <a:p>
              <a:r>
                <a:rPr lang="en-US" sz="1200" dirty="0" smtClean="0"/>
                <a:t>18</a:t>
              </a:r>
            </a:p>
          </p:txBody>
        </p:sp>
        <p:sp>
          <p:nvSpPr>
            <p:cNvPr id="74" name="TextBox 73"/>
            <p:cNvSpPr txBox="1"/>
            <p:nvPr/>
          </p:nvSpPr>
          <p:spPr>
            <a:xfrm>
              <a:off x="6845793" y="3468469"/>
              <a:ext cx="376305" cy="276999"/>
            </a:xfrm>
            <a:prstGeom prst="rect">
              <a:avLst/>
            </a:prstGeom>
            <a:noFill/>
          </p:spPr>
          <p:txBody>
            <a:bodyPr wrap="square" rtlCol="0">
              <a:spAutoFit/>
            </a:bodyPr>
            <a:lstStyle/>
            <a:p>
              <a:r>
                <a:rPr lang="en-US" sz="1200" dirty="0" smtClean="0"/>
                <a:t>20</a:t>
              </a:r>
            </a:p>
          </p:txBody>
        </p:sp>
        <p:sp>
          <p:nvSpPr>
            <p:cNvPr id="75" name="TextBox 74"/>
            <p:cNvSpPr txBox="1"/>
            <p:nvPr/>
          </p:nvSpPr>
          <p:spPr>
            <a:xfrm>
              <a:off x="7394507" y="3468469"/>
              <a:ext cx="376305" cy="276999"/>
            </a:xfrm>
            <a:prstGeom prst="rect">
              <a:avLst/>
            </a:prstGeom>
            <a:noFill/>
          </p:spPr>
          <p:txBody>
            <a:bodyPr wrap="square" rtlCol="0">
              <a:spAutoFit/>
            </a:bodyPr>
            <a:lstStyle/>
            <a:p>
              <a:r>
                <a:rPr lang="en-US" sz="1200" dirty="0" smtClean="0"/>
                <a:t>22</a:t>
              </a:r>
            </a:p>
          </p:txBody>
        </p:sp>
        <p:sp>
          <p:nvSpPr>
            <p:cNvPr id="76" name="TextBox 75"/>
            <p:cNvSpPr txBox="1"/>
            <p:nvPr/>
          </p:nvSpPr>
          <p:spPr>
            <a:xfrm>
              <a:off x="989012" y="2477869"/>
              <a:ext cx="533400" cy="307777"/>
            </a:xfrm>
            <a:prstGeom prst="rect">
              <a:avLst/>
            </a:prstGeom>
            <a:noFill/>
          </p:spPr>
          <p:txBody>
            <a:bodyPr wrap="square" rtlCol="0">
              <a:spAutoFit/>
            </a:bodyPr>
            <a:lstStyle/>
            <a:p>
              <a:r>
                <a:rPr lang="en-US" sz="1400" dirty="0" smtClean="0"/>
                <a:t>$30</a:t>
              </a:r>
              <a:endParaRPr lang="en-US" sz="1400" dirty="0"/>
            </a:p>
          </p:txBody>
        </p:sp>
        <p:sp>
          <p:nvSpPr>
            <p:cNvPr id="77" name="TextBox 76"/>
            <p:cNvSpPr txBox="1"/>
            <p:nvPr/>
          </p:nvSpPr>
          <p:spPr>
            <a:xfrm>
              <a:off x="989012" y="1792069"/>
              <a:ext cx="533400" cy="307777"/>
            </a:xfrm>
            <a:prstGeom prst="rect">
              <a:avLst/>
            </a:prstGeom>
            <a:noFill/>
          </p:spPr>
          <p:txBody>
            <a:bodyPr wrap="square" rtlCol="0">
              <a:spAutoFit/>
            </a:bodyPr>
            <a:lstStyle/>
            <a:p>
              <a:r>
                <a:rPr lang="en-US" sz="1400" dirty="0" smtClean="0"/>
                <a:t>$50</a:t>
              </a:r>
              <a:endParaRPr lang="en-US" sz="1400" dirty="0"/>
            </a:p>
          </p:txBody>
        </p:sp>
        <p:sp>
          <p:nvSpPr>
            <p:cNvPr id="78" name="TextBox 77"/>
            <p:cNvSpPr txBox="1"/>
            <p:nvPr/>
          </p:nvSpPr>
          <p:spPr>
            <a:xfrm>
              <a:off x="989012" y="2855892"/>
              <a:ext cx="533400" cy="307777"/>
            </a:xfrm>
            <a:prstGeom prst="rect">
              <a:avLst/>
            </a:prstGeom>
            <a:noFill/>
          </p:spPr>
          <p:txBody>
            <a:bodyPr wrap="square" rtlCol="0">
              <a:spAutoFit/>
            </a:bodyPr>
            <a:lstStyle/>
            <a:p>
              <a:r>
                <a:rPr lang="en-US" sz="1400" dirty="0" smtClean="0"/>
                <a:t>$20</a:t>
              </a:r>
              <a:endParaRPr lang="en-US" sz="1400" dirty="0"/>
            </a:p>
          </p:txBody>
        </p:sp>
        <p:sp>
          <p:nvSpPr>
            <p:cNvPr id="79" name="TextBox 78"/>
            <p:cNvSpPr txBox="1"/>
            <p:nvPr/>
          </p:nvSpPr>
          <p:spPr>
            <a:xfrm>
              <a:off x="989012" y="2136494"/>
              <a:ext cx="533400" cy="307777"/>
            </a:xfrm>
            <a:prstGeom prst="rect">
              <a:avLst/>
            </a:prstGeom>
            <a:noFill/>
          </p:spPr>
          <p:txBody>
            <a:bodyPr wrap="square" rtlCol="0">
              <a:spAutoFit/>
            </a:bodyPr>
            <a:lstStyle/>
            <a:p>
              <a:r>
                <a:rPr lang="en-US" sz="1400" dirty="0" smtClean="0"/>
                <a:t>$40</a:t>
              </a:r>
              <a:endParaRPr lang="en-US" sz="1400" dirty="0"/>
            </a:p>
          </p:txBody>
        </p:sp>
        <p:sp>
          <p:nvSpPr>
            <p:cNvPr id="80" name="TextBox 79"/>
            <p:cNvSpPr txBox="1"/>
            <p:nvPr/>
          </p:nvSpPr>
          <p:spPr>
            <a:xfrm>
              <a:off x="989012" y="1454959"/>
              <a:ext cx="533400" cy="307777"/>
            </a:xfrm>
            <a:prstGeom prst="rect">
              <a:avLst/>
            </a:prstGeom>
            <a:noFill/>
          </p:spPr>
          <p:txBody>
            <a:bodyPr wrap="square" rtlCol="0">
              <a:spAutoFit/>
            </a:bodyPr>
            <a:lstStyle/>
            <a:p>
              <a:r>
                <a:rPr lang="en-US" sz="1400" dirty="0" smtClean="0"/>
                <a:t>$60</a:t>
              </a:r>
              <a:endParaRPr lang="en-US" sz="1400" dirty="0"/>
            </a:p>
          </p:txBody>
        </p:sp>
        <p:cxnSp>
          <p:nvCxnSpPr>
            <p:cNvPr id="81" name="Straight Connector 80"/>
            <p:cNvCxnSpPr/>
            <p:nvPr/>
          </p:nvCxnSpPr>
          <p:spPr>
            <a:xfrm>
              <a:off x="8456612" y="1953399"/>
              <a:ext cx="838200" cy="0"/>
            </a:xfrm>
            <a:prstGeom prst="lin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cxnSp>
        <p:cxnSp>
          <p:nvCxnSpPr>
            <p:cNvPr id="82" name="Straight Connector 81"/>
            <p:cNvCxnSpPr/>
            <p:nvPr/>
          </p:nvCxnSpPr>
          <p:spPr>
            <a:xfrm>
              <a:off x="8456612" y="1572399"/>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83" name="TextBox 82"/>
            <p:cNvSpPr txBox="1"/>
            <p:nvPr/>
          </p:nvSpPr>
          <p:spPr>
            <a:xfrm>
              <a:off x="9294812" y="1447800"/>
              <a:ext cx="2209800" cy="276999"/>
            </a:xfrm>
            <a:prstGeom prst="rect">
              <a:avLst/>
            </a:prstGeom>
            <a:noFill/>
          </p:spPr>
          <p:txBody>
            <a:bodyPr wrap="square" rtlCol="0">
              <a:spAutoFit/>
            </a:bodyPr>
            <a:lstStyle/>
            <a:p>
              <a:r>
                <a:rPr lang="en-US" sz="1200" dirty="0" smtClean="0"/>
                <a:t>Price schedule submitted DA</a:t>
              </a:r>
              <a:endParaRPr lang="en-US" sz="1200" dirty="0"/>
            </a:p>
          </p:txBody>
        </p:sp>
        <p:sp>
          <p:nvSpPr>
            <p:cNvPr id="84" name="TextBox 83"/>
            <p:cNvSpPr txBox="1"/>
            <p:nvPr/>
          </p:nvSpPr>
          <p:spPr>
            <a:xfrm>
              <a:off x="9294812" y="1800999"/>
              <a:ext cx="2362200" cy="646331"/>
            </a:xfrm>
            <a:prstGeom prst="rect">
              <a:avLst/>
            </a:prstGeom>
            <a:noFill/>
          </p:spPr>
          <p:txBody>
            <a:bodyPr wrap="square" rtlCol="0">
              <a:spAutoFit/>
            </a:bodyPr>
            <a:lstStyle/>
            <a:p>
              <a:r>
                <a:rPr lang="en-US" sz="1200" dirty="0"/>
                <a:t>P</a:t>
              </a:r>
              <a:r>
                <a:rPr lang="en-US" sz="1200" dirty="0" smtClean="0"/>
                <a:t>rice schedule update</a:t>
              </a:r>
            </a:p>
            <a:p>
              <a:r>
                <a:rPr lang="en-US" sz="1200" dirty="0" smtClean="0"/>
                <a:t>submitted in RT the day prior (after the DA market clears)</a:t>
              </a:r>
              <a:endParaRPr lang="en-US" sz="1200" dirty="0"/>
            </a:p>
          </p:txBody>
        </p:sp>
        <p:sp>
          <p:nvSpPr>
            <p:cNvPr id="85" name="TextBox 84"/>
            <p:cNvSpPr txBox="1"/>
            <p:nvPr/>
          </p:nvSpPr>
          <p:spPr>
            <a:xfrm>
              <a:off x="1189245" y="33922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87" name="L-Shape 86"/>
            <p:cNvSpPr/>
            <p:nvPr/>
          </p:nvSpPr>
          <p:spPr>
            <a:xfrm>
              <a:off x="2556265" y="1585555"/>
              <a:ext cx="1737628" cy="1868168"/>
            </a:xfrm>
            <a:prstGeom prst="corner">
              <a:avLst>
                <a:gd name="adj1" fmla="val 44395"/>
                <a:gd name="adj2" fmla="val 31827"/>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8380412" y="2562999"/>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p:cNvSpPr txBox="1"/>
            <p:nvPr/>
          </p:nvSpPr>
          <p:spPr>
            <a:xfrm>
              <a:off x="9294812" y="2461892"/>
              <a:ext cx="2514600" cy="461665"/>
            </a:xfrm>
            <a:prstGeom prst="rect">
              <a:avLst/>
            </a:prstGeom>
            <a:noFill/>
          </p:spPr>
          <p:txBody>
            <a:bodyPr wrap="square" rtlCol="0">
              <a:spAutoFit/>
            </a:bodyPr>
            <a:lstStyle/>
            <a:p>
              <a:r>
                <a:rPr lang="en-US" sz="1200" dirty="0" smtClean="0"/>
                <a:t>RT Commitment (commitment decision made at 3:00) </a:t>
              </a:r>
              <a:endParaRPr lang="en-US" sz="1200" dirty="0"/>
            </a:p>
          </p:txBody>
        </p:sp>
        <p:sp>
          <p:nvSpPr>
            <p:cNvPr id="90" name="Isosceles Triangle 89"/>
            <p:cNvSpPr/>
            <p:nvPr/>
          </p:nvSpPr>
          <p:spPr>
            <a:xfrm>
              <a:off x="2284412" y="3544669"/>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1" name="L-Shape 90"/>
            <p:cNvSpPr/>
            <p:nvPr/>
          </p:nvSpPr>
          <p:spPr>
            <a:xfrm>
              <a:off x="4293894" y="1956591"/>
              <a:ext cx="589842" cy="1497132"/>
            </a:xfrm>
            <a:prstGeom prst="corner">
              <a:avLst>
                <a:gd name="adj1" fmla="val 46842"/>
                <a:gd name="adj2" fmla="val 100000"/>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L-Shape 91"/>
            <p:cNvSpPr/>
            <p:nvPr/>
          </p:nvSpPr>
          <p:spPr>
            <a:xfrm flipH="1">
              <a:off x="1522412" y="1944468"/>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p:cNvSpPr txBox="1"/>
            <p:nvPr/>
          </p:nvSpPr>
          <p:spPr>
            <a:xfrm>
              <a:off x="9294812" y="3364624"/>
              <a:ext cx="2376830" cy="276999"/>
            </a:xfrm>
            <a:prstGeom prst="rect">
              <a:avLst/>
            </a:prstGeom>
            <a:noFill/>
          </p:spPr>
          <p:txBody>
            <a:bodyPr wrap="square" rtlCol="0">
              <a:spAutoFit/>
            </a:bodyPr>
            <a:lstStyle/>
            <a:p>
              <a:r>
                <a:rPr lang="en-US" sz="1200" dirty="0" smtClean="0"/>
                <a:t>Cost schedule submitted DA</a:t>
              </a:r>
              <a:endParaRPr lang="en-US" sz="1200" dirty="0"/>
            </a:p>
          </p:txBody>
        </p:sp>
        <p:cxnSp>
          <p:nvCxnSpPr>
            <p:cNvPr id="95" name="Straight Connector 94"/>
            <p:cNvCxnSpPr/>
            <p:nvPr/>
          </p:nvCxnSpPr>
          <p:spPr>
            <a:xfrm>
              <a:off x="8456612" y="3509709"/>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sp>
          <p:nvSpPr>
            <p:cNvPr id="96" name="Rectangle 95"/>
            <p:cNvSpPr/>
            <p:nvPr/>
          </p:nvSpPr>
          <p:spPr>
            <a:xfrm>
              <a:off x="8380412" y="3056930"/>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p:cNvSpPr txBox="1"/>
            <p:nvPr/>
          </p:nvSpPr>
          <p:spPr>
            <a:xfrm>
              <a:off x="9294812" y="2955823"/>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98" name="Straight Connector 97"/>
            <p:cNvCxnSpPr/>
            <p:nvPr/>
          </p:nvCxnSpPr>
          <p:spPr>
            <a:xfrm>
              <a:off x="8471242" y="3865758"/>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9" name="TextBox 98"/>
            <p:cNvSpPr txBox="1"/>
            <p:nvPr/>
          </p:nvSpPr>
          <p:spPr>
            <a:xfrm>
              <a:off x="9309442" y="3713358"/>
              <a:ext cx="2362200" cy="646331"/>
            </a:xfrm>
            <a:prstGeom prst="rect">
              <a:avLst/>
            </a:prstGeom>
            <a:noFill/>
          </p:spPr>
          <p:txBody>
            <a:bodyPr wrap="square" rtlCol="0">
              <a:spAutoFit/>
            </a:bodyPr>
            <a:lstStyle/>
            <a:p>
              <a:r>
                <a:rPr lang="en-US" sz="1200" dirty="0" smtClean="0"/>
                <a:t>Cost </a:t>
              </a:r>
              <a:r>
                <a:rPr lang="en-US" sz="1200" dirty="0"/>
                <a:t>schedule update</a:t>
              </a:r>
            </a:p>
            <a:p>
              <a:r>
                <a:rPr lang="en-US" sz="1200" dirty="0"/>
                <a:t>submitted in RT the day prior (after the DA market clears</a:t>
              </a:r>
              <a:r>
                <a:rPr lang="en-US" sz="1200" dirty="0" smtClean="0"/>
                <a:t>)</a:t>
              </a:r>
              <a:endParaRPr lang="en-US" sz="1200" dirty="0"/>
            </a:p>
          </p:txBody>
        </p:sp>
        <p:sp>
          <p:nvSpPr>
            <p:cNvPr id="100" name="TextBox 99"/>
            <p:cNvSpPr txBox="1"/>
            <p:nvPr/>
          </p:nvSpPr>
          <p:spPr>
            <a:xfrm>
              <a:off x="9332911" y="4366892"/>
              <a:ext cx="2817813" cy="276999"/>
            </a:xfrm>
            <a:prstGeom prst="rect">
              <a:avLst/>
            </a:prstGeom>
            <a:noFill/>
          </p:spPr>
          <p:txBody>
            <a:bodyPr wrap="square" rtlCol="0">
              <a:spAutoFit/>
            </a:bodyPr>
            <a:lstStyle/>
            <a:p>
              <a:r>
                <a:rPr lang="en-US" sz="1200" dirty="0" smtClean="0"/>
                <a:t>CT LOC eligibility</a:t>
              </a:r>
              <a:endParaRPr lang="en-US" sz="1200" dirty="0"/>
            </a:p>
          </p:txBody>
        </p:sp>
        <p:cxnSp>
          <p:nvCxnSpPr>
            <p:cNvPr id="101" name="Straight Connector 100"/>
            <p:cNvCxnSpPr/>
            <p:nvPr/>
          </p:nvCxnSpPr>
          <p:spPr>
            <a:xfrm>
              <a:off x="8456612" y="4479823"/>
              <a:ext cx="838200" cy="0"/>
            </a:xfrm>
            <a:prstGeom prst="lin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cxnSp>
        <p:cxnSp>
          <p:nvCxnSpPr>
            <p:cNvPr id="64" name="Straight Arrow Connector 63"/>
            <p:cNvCxnSpPr/>
            <p:nvPr/>
          </p:nvCxnSpPr>
          <p:spPr>
            <a:xfrm>
              <a:off x="1293812" y="3468467"/>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2" name="L-Shape 101"/>
            <p:cNvSpPr/>
            <p:nvPr/>
          </p:nvSpPr>
          <p:spPr>
            <a:xfrm flipH="1">
              <a:off x="1522412" y="2290382"/>
              <a:ext cx="6477000" cy="1178085"/>
            </a:xfrm>
            <a:prstGeom prst="corner">
              <a:avLst>
                <a:gd name="adj1" fmla="val 39134"/>
                <a:gd name="adj2" fmla="val 312506"/>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L-Shape 102"/>
            <p:cNvSpPr/>
            <p:nvPr/>
          </p:nvSpPr>
          <p:spPr>
            <a:xfrm flipH="1">
              <a:off x="3134941" y="2290382"/>
              <a:ext cx="2265901" cy="1178085"/>
            </a:xfrm>
            <a:prstGeom prst="corner">
              <a:avLst>
                <a:gd name="adj1" fmla="val 39219"/>
                <a:gd name="adj2" fmla="val 89860"/>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875212" y="1944468"/>
              <a:ext cx="504778" cy="151233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p:cNvSpPr/>
          <p:nvPr/>
        </p:nvSpPr>
        <p:spPr>
          <a:xfrm>
            <a:off x="2575551" y="1572399"/>
            <a:ext cx="544428" cy="18960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4323556"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For HB 6 – 10 the Cost schedule offer used is $20</a:t>
            </a:r>
            <a:endParaRPr lang="en-US" sz="1400" dirty="0"/>
          </a:p>
        </p:txBody>
      </p:sp>
      <p:sp>
        <p:nvSpPr>
          <p:cNvPr id="48" name="TextBox 47"/>
          <p:cNvSpPr txBox="1"/>
          <p:nvPr/>
        </p:nvSpPr>
        <p:spPr>
          <a:xfrm>
            <a:off x="2026639" y="4969133"/>
            <a:ext cx="2241255" cy="307777"/>
          </a:xfrm>
          <a:prstGeom prst="rect">
            <a:avLst/>
          </a:prstGeom>
          <a:noFill/>
        </p:spPr>
        <p:txBody>
          <a:bodyPr wrap="none" rtlCol="0">
            <a:spAutoFit/>
          </a:bodyPr>
          <a:lstStyle/>
          <a:p>
            <a:r>
              <a:rPr lang="en-US" sz="1400" dirty="0" smtClean="0"/>
              <a:t>Offer Used for Balancing:</a:t>
            </a:r>
            <a:endParaRPr lang="en-US" sz="1400" dirty="0"/>
          </a:p>
        </p:txBody>
      </p:sp>
      <p:sp>
        <p:nvSpPr>
          <p:cNvPr id="49" name="TextBox 48"/>
          <p:cNvSpPr txBox="1"/>
          <p:nvPr/>
        </p:nvSpPr>
        <p:spPr>
          <a:xfrm>
            <a:off x="2215906" y="5257800"/>
            <a:ext cx="5554906"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4 - 6 the Price schedule offer used is $</a:t>
            </a:r>
            <a:r>
              <a:rPr lang="en-US" sz="1400" dirty="0" smtClean="0"/>
              <a:t>60 (segment 2)</a:t>
            </a:r>
            <a:endParaRPr lang="en-US" sz="1400" dirty="0"/>
          </a:p>
        </p:txBody>
      </p:sp>
      <p:sp>
        <p:nvSpPr>
          <p:cNvPr id="50" name="TextBox 49"/>
          <p:cNvSpPr txBox="1"/>
          <p:nvPr/>
        </p:nvSpPr>
        <p:spPr>
          <a:xfrm>
            <a:off x="2215902" y="5543490"/>
            <a:ext cx="59359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6 – 10 the Price schedule  offer used is $</a:t>
            </a:r>
            <a:r>
              <a:rPr lang="en-US" sz="1400" dirty="0" smtClean="0"/>
              <a:t>30 (segment 1)</a:t>
            </a:r>
            <a:endParaRPr lang="en-US" sz="1400" dirty="0"/>
          </a:p>
        </p:txBody>
      </p:sp>
      <p:sp>
        <p:nvSpPr>
          <p:cNvPr id="52" name="TextBox 51"/>
          <p:cNvSpPr txBox="1"/>
          <p:nvPr/>
        </p:nvSpPr>
        <p:spPr>
          <a:xfrm>
            <a:off x="2215903" y="5848290"/>
            <a:ext cx="69265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12 the Price schedule offer used is $</a:t>
            </a:r>
            <a:r>
              <a:rPr lang="en-US" sz="1400" dirty="0" smtClean="0"/>
              <a:t>50 (segment 1)</a:t>
            </a:r>
            <a:endParaRPr lang="en-US" sz="1400" dirty="0"/>
          </a:p>
        </p:txBody>
      </p:sp>
      <p:sp>
        <p:nvSpPr>
          <p:cNvPr id="20" name="Rectangle 19"/>
          <p:cNvSpPr/>
          <p:nvPr/>
        </p:nvSpPr>
        <p:spPr>
          <a:xfrm>
            <a:off x="3122612" y="3009780"/>
            <a:ext cx="1205379" cy="458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609600" y="76200"/>
            <a:ext cx="10969625" cy="762001"/>
          </a:xfrm>
        </p:spPr>
        <p:txBody>
          <a:bodyPr/>
          <a:lstStyle/>
          <a:p>
            <a:r>
              <a:rPr lang="en-US" dirty="0"/>
              <a:t>Example </a:t>
            </a:r>
            <a:r>
              <a:rPr lang="en-US" dirty="0" smtClean="0"/>
              <a:t>5a: </a:t>
            </a:r>
            <a:r>
              <a:rPr lang="en-US" dirty="0"/>
              <a:t>Committed on Cost in DA -</a:t>
            </a:r>
            <a:br>
              <a:rPr lang="en-US" dirty="0"/>
            </a:br>
            <a:r>
              <a:rPr lang="en-US" dirty="0"/>
              <a:t>Brought on Early in RT on Price (CTs)</a:t>
            </a:r>
          </a:p>
        </p:txBody>
      </p:sp>
      <p:sp>
        <p:nvSpPr>
          <p:cNvPr id="2" name="Rectangle 1"/>
          <p:cNvSpPr/>
          <p:nvPr/>
        </p:nvSpPr>
        <p:spPr>
          <a:xfrm>
            <a:off x="4327205" y="2270311"/>
            <a:ext cx="1060796" cy="11981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1293812" y="762000"/>
            <a:ext cx="10668000" cy="707886"/>
          </a:xfrm>
          <a:prstGeom prst="rect">
            <a:avLst/>
          </a:prstGeom>
          <a:noFill/>
        </p:spPr>
        <p:txBody>
          <a:bodyPr wrap="square" rtlCol="0">
            <a:spAutoFit/>
          </a:bodyPr>
          <a:lstStyle/>
          <a:p>
            <a:r>
              <a:rPr lang="en-US" sz="2000" dirty="0">
                <a:latin typeface="Arial Narrow" panose="020B0606020202030204" pitchFamily="34" charset="0"/>
              </a:rPr>
              <a:t>CT is offer capped DA and committed on cost.  Assume cost increases for the entire day after DA market clears. Unit has an 8 hour min run. Unit is brought on early and does not fail the TPS test.</a:t>
            </a:r>
          </a:p>
        </p:txBody>
      </p:sp>
      <p:sp>
        <p:nvSpPr>
          <p:cNvPr id="180" name="TextBox 179"/>
          <p:cNvSpPr txBox="1"/>
          <p:nvPr/>
        </p:nvSpPr>
        <p:spPr>
          <a:xfrm>
            <a:off x="2208212" y="4645223"/>
            <a:ext cx="4422942"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For HB 10 – 14 the Cost schedule offer used is $40</a:t>
            </a:r>
            <a:endParaRPr lang="en-US" sz="1400" dirty="0"/>
          </a:p>
        </p:txBody>
      </p:sp>
      <p:cxnSp>
        <p:nvCxnSpPr>
          <p:cNvPr id="86" name="Straight Arrow Connector 85"/>
          <p:cNvCxnSpPr/>
          <p:nvPr/>
        </p:nvCxnSpPr>
        <p:spPr>
          <a:xfrm>
            <a:off x="1522410" y="1563469"/>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122611" y="2631756"/>
            <a:ext cx="1205379" cy="8299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293894" y="1953399"/>
            <a:ext cx="563709" cy="151506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611142" y="4924960"/>
            <a:ext cx="3347310" cy="923330"/>
          </a:xfrm>
          <a:prstGeom prst="rect">
            <a:avLst/>
          </a:prstGeom>
          <a:noFill/>
        </p:spPr>
        <p:txBody>
          <a:bodyPr wrap="square" rtlCol="0">
            <a:spAutoFit/>
          </a:bodyPr>
          <a:lstStyle/>
          <a:p>
            <a:r>
              <a:rPr lang="en-US" i="1" dirty="0" smtClean="0"/>
              <a:t>Eligible for CT LOC for HB12-14.  Details to be discussed at the next GOFSTF meeting.</a:t>
            </a:r>
            <a:endParaRPr lang="en-US" i="1" dirty="0"/>
          </a:p>
        </p:txBody>
      </p:sp>
    </p:spTree>
    <p:extLst>
      <p:ext uri="{BB962C8B-B14F-4D97-AF65-F5344CB8AC3E}">
        <p14:creationId xmlns:p14="http://schemas.microsoft.com/office/powerpoint/2010/main" val="281248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mph" presetSubtype="2" fill="hold" nodeType="withEffect">
                                  <p:stCondLst>
                                    <p:cond delay="0"/>
                                  </p:stCondLst>
                                  <p:childTnLst>
                                    <p:animClr clrSpc="rgb" dir="cw">
                                      <p:cBhvr>
                                        <p:cTn id="14" dur="2000" fill="hold"/>
                                        <p:tgtEl>
                                          <p:spTgt spid="14"/>
                                        </p:tgtEl>
                                        <p:attrNameLst>
                                          <p:attrName>fillcolor</p:attrName>
                                        </p:attrNameLst>
                                      </p:cBhvr>
                                      <p:to>
                                        <a:schemeClr val="accent2"/>
                                      </p:to>
                                    </p:animClr>
                                    <p:set>
                                      <p:cBhvr>
                                        <p:cTn id="15" dur="2000" fill="hold"/>
                                        <p:tgtEl>
                                          <p:spTgt spid="14"/>
                                        </p:tgtEl>
                                        <p:attrNameLst>
                                          <p:attrName>fill.type</p:attrName>
                                        </p:attrNameLst>
                                      </p:cBhvr>
                                      <p:to>
                                        <p:strVal val="solid"/>
                                      </p:to>
                                    </p:set>
                                    <p:set>
                                      <p:cBhvr>
                                        <p:cTn id="16" dur="2000" fill="hold"/>
                                        <p:tgtEl>
                                          <p:spTgt spid="14"/>
                                        </p:tgtEl>
                                        <p:attrNameLst>
                                          <p:attrName>fill.on</p:attrName>
                                        </p:attrNameLst>
                                      </p:cBhvr>
                                      <p:to>
                                        <p:strVal val="true"/>
                                      </p:to>
                                    </p:set>
                                  </p:childTnLst>
                                </p:cTn>
                              </p:par>
                              <p:par>
                                <p:cTn id="17"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18" dur="1000" autoRev="1" fill="remove"/>
                                        <p:tgtEl>
                                          <p:spTgt spid="20"/>
                                        </p:tgtEl>
                                        <p:attrNameLst>
                                          <p:attrName>style.color</p:attrName>
                                        </p:attrNameLst>
                                      </p:cBhvr>
                                      <p:to>
                                        <a:schemeClr val="accent2"/>
                                      </p:to>
                                    </p:animClr>
                                    <p:animClr clrSpc="rgb" dir="cw">
                                      <p:cBhvr>
                                        <p:cTn id="19" dur="1000" autoRev="1" fill="remove"/>
                                        <p:tgtEl>
                                          <p:spTgt spid="20"/>
                                        </p:tgtEl>
                                        <p:attrNameLst>
                                          <p:attrName>fillcolor</p:attrName>
                                        </p:attrNameLst>
                                      </p:cBhvr>
                                      <p:to>
                                        <a:schemeClr val="accent2"/>
                                      </p:to>
                                    </p:animClr>
                                    <p:set>
                                      <p:cBhvr>
                                        <p:cTn id="20" dur="1000" autoRev="1" fill="remove"/>
                                        <p:tgtEl>
                                          <p:spTgt spid="20"/>
                                        </p:tgtEl>
                                        <p:attrNameLst>
                                          <p:attrName>fill.type</p:attrName>
                                        </p:attrNameLst>
                                      </p:cBhvr>
                                      <p:to>
                                        <p:strVal val="solid"/>
                                      </p:to>
                                    </p:set>
                                    <p:set>
                                      <p:cBhvr>
                                        <p:cTn id="21" dur="1000" autoRev="1" fill="remove"/>
                                        <p:tgtEl>
                                          <p:spTgt spid="20"/>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80"/>
                                        </p:tgtEl>
                                        <p:attrNameLst>
                                          <p:attrName>style.visibility</p:attrName>
                                        </p:attrNameLst>
                                      </p:cBhvr>
                                      <p:to>
                                        <p:strVal val="visible"/>
                                      </p:to>
                                    </p:set>
                                  </p:childTnLst>
                                </p:cTn>
                              </p:par>
                              <p:par>
                                <p:cTn id="26" presetID="1" presetClass="exit" presetSubtype="0" fill="hold" grpId="1" nodeType="withEffect">
                                  <p:stCondLst>
                                    <p:cond delay="0"/>
                                  </p:stCondLst>
                                  <p:childTnLst>
                                    <p:set>
                                      <p:cBhvr>
                                        <p:cTn id="27" dur="1" fill="hold">
                                          <p:stCondLst>
                                            <p:cond delay="0"/>
                                          </p:stCondLst>
                                        </p:cTn>
                                        <p:tgtEl>
                                          <p:spTgt spid="20"/>
                                        </p:tgtEl>
                                        <p:attrNameLst>
                                          <p:attrName>style.visibility</p:attrName>
                                        </p:attrNameLst>
                                      </p:cBhvr>
                                      <p:to>
                                        <p:strVal val="hidden"/>
                                      </p:to>
                                    </p:set>
                                  </p:childTnLst>
                                </p:cTn>
                              </p:par>
                              <p:par>
                                <p:cTn id="28" presetID="1" presetClass="entr" presetSubtype="0" fill="hold" grpId="0" nodeType="withEffect">
                                  <p:stCondLst>
                                    <p:cond delay="0"/>
                                  </p:stCondLst>
                                  <p:childTnLst>
                                    <p:set>
                                      <p:cBhvr>
                                        <p:cTn id="29" dur="1" fill="hold">
                                          <p:stCondLst>
                                            <p:cond delay="0"/>
                                          </p:stCondLst>
                                        </p:cTn>
                                        <p:tgtEl>
                                          <p:spTgt spid="2"/>
                                        </p:tgtEl>
                                        <p:attrNameLst>
                                          <p:attrName>style.visibility</p:attrName>
                                        </p:attrNameLst>
                                      </p:cBhvr>
                                      <p:to>
                                        <p:strVal val="visible"/>
                                      </p:to>
                                    </p:set>
                                  </p:childTnLst>
                                </p:cTn>
                              </p:par>
                              <p:par>
                                <p:cTn id="30"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31" dur="1000" autoRev="1" fill="remove"/>
                                        <p:tgtEl>
                                          <p:spTgt spid="2"/>
                                        </p:tgtEl>
                                        <p:attrNameLst>
                                          <p:attrName>style.color</p:attrName>
                                        </p:attrNameLst>
                                      </p:cBhvr>
                                      <p:to>
                                        <a:schemeClr val="accent2"/>
                                      </p:to>
                                    </p:animClr>
                                    <p:animClr clrSpc="rgb" dir="cw">
                                      <p:cBhvr>
                                        <p:cTn id="32" dur="1000" autoRev="1" fill="remove"/>
                                        <p:tgtEl>
                                          <p:spTgt spid="2"/>
                                        </p:tgtEl>
                                        <p:attrNameLst>
                                          <p:attrName>fillcolor</p:attrName>
                                        </p:attrNameLst>
                                      </p:cBhvr>
                                      <p:to>
                                        <a:schemeClr val="accent2"/>
                                      </p:to>
                                    </p:animClr>
                                    <p:set>
                                      <p:cBhvr>
                                        <p:cTn id="33" dur="1000" autoRev="1" fill="remove"/>
                                        <p:tgtEl>
                                          <p:spTgt spid="2"/>
                                        </p:tgtEl>
                                        <p:attrNameLst>
                                          <p:attrName>fill.type</p:attrName>
                                        </p:attrNameLst>
                                      </p:cBhvr>
                                      <p:to>
                                        <p:strVal val="solid"/>
                                      </p:to>
                                    </p:set>
                                    <p:set>
                                      <p:cBhvr>
                                        <p:cTn id="34" dur="1000" autoRev="1" fill="remove"/>
                                        <p:tgtEl>
                                          <p:spTgt spid="2"/>
                                        </p:tgtEl>
                                        <p:attrNameLst>
                                          <p:attrName>fill.on</p:attrName>
                                        </p:attrNameLst>
                                      </p:cBhvr>
                                      <p:to>
                                        <p:strVal val="true"/>
                                      </p:to>
                                    </p:set>
                                  </p:childTnLst>
                                </p:cTn>
                              </p:par>
                              <p:par>
                                <p:cTn id="35" presetID="1" presetClass="emph" presetSubtype="1" nodeType="withEffect">
                                  <p:stCondLst>
                                    <p:cond delay="0"/>
                                  </p:stCondLst>
                                  <p:childTnLst>
                                    <p:set>
                                      <p:cBhvr>
                                        <p:cTn id="36" dur="indefinite"/>
                                        <p:tgtEl>
                                          <p:spTgt spid="14"/>
                                        </p:tgtEl>
                                        <p:attrNameLst>
                                          <p:attrName>fillcolor</p:attrName>
                                        </p:attrNameLst>
                                      </p:cBhvr>
                                      <p:to>
                                        <p:clrVal>
                                          <a:schemeClr val="bg1"/>
                                        </p:clrVal>
                                      </p:to>
                                    </p:set>
                                    <p:set>
                                      <p:cBhvr>
                                        <p:cTn id="37" dur="indefinite"/>
                                        <p:tgtEl>
                                          <p:spTgt spid="14"/>
                                        </p:tgtEl>
                                        <p:attrNameLst>
                                          <p:attrName>fill.type</p:attrName>
                                        </p:attrNameLst>
                                      </p:cBhvr>
                                      <p:to>
                                        <p:strVal val="solid"/>
                                      </p:to>
                                    </p:set>
                                    <p:set>
                                      <p:cBhvr>
                                        <p:cTn id="38" dur="indefinite"/>
                                        <p:tgtEl>
                                          <p:spTgt spid="14"/>
                                        </p:tgtEl>
                                        <p:attrNameLst>
                                          <p:attrName>fill.on</p:attrName>
                                        </p:attrNameLst>
                                      </p:cBhvr>
                                      <p:to>
                                        <p:strVal val="true"/>
                                      </p:to>
                                    </p:set>
                                  </p:childTnLst>
                                </p:cTn>
                              </p:par>
                              <p:par>
                                <p:cTn id="39" presetID="1" presetClass="emph" presetSubtype="2" fill="hold" nodeType="withEffect">
                                  <p:stCondLst>
                                    <p:cond delay="0"/>
                                  </p:stCondLst>
                                  <p:childTnLst>
                                    <p:animClr clrSpc="rgb" dir="cw">
                                      <p:cBhvr>
                                        <p:cTn id="40" dur="2000" fill="hold"/>
                                        <p:tgtEl>
                                          <p:spTgt spid="180"/>
                                        </p:tgtEl>
                                        <p:attrNameLst>
                                          <p:attrName>fillcolor</p:attrName>
                                        </p:attrNameLst>
                                      </p:cBhvr>
                                      <p:to>
                                        <a:schemeClr val="accent2"/>
                                      </p:to>
                                    </p:animClr>
                                    <p:set>
                                      <p:cBhvr>
                                        <p:cTn id="41" dur="2000" fill="hold"/>
                                        <p:tgtEl>
                                          <p:spTgt spid="180"/>
                                        </p:tgtEl>
                                        <p:attrNameLst>
                                          <p:attrName>fill.type</p:attrName>
                                        </p:attrNameLst>
                                      </p:cBhvr>
                                      <p:to>
                                        <p:strVal val="solid"/>
                                      </p:to>
                                    </p:set>
                                    <p:set>
                                      <p:cBhvr>
                                        <p:cTn id="42" dur="2000" fill="hold"/>
                                        <p:tgtEl>
                                          <p:spTgt spid="180"/>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xit" presetSubtype="0" fill="hold" grpId="2" nodeType="withEffect">
                                  <p:stCondLst>
                                    <p:cond delay="0"/>
                                  </p:stCondLst>
                                  <p:childTnLst>
                                    <p:set>
                                      <p:cBhvr>
                                        <p:cTn id="48" dur="1" fill="hold">
                                          <p:stCondLst>
                                            <p:cond delay="0"/>
                                          </p:stCondLst>
                                        </p:cTn>
                                        <p:tgtEl>
                                          <p:spTgt spid="2"/>
                                        </p:tgtEl>
                                        <p:attrNameLst>
                                          <p:attrName>style.visibility</p:attrName>
                                        </p:attrNameLst>
                                      </p:cBhvr>
                                      <p:to>
                                        <p:strVal val="hidden"/>
                                      </p:to>
                                    </p:set>
                                  </p:childTnLst>
                                </p:cTn>
                              </p:par>
                              <p:par>
                                <p:cTn id="49" presetID="1" presetClass="emph" presetSubtype="1" nodeType="withEffect">
                                  <p:stCondLst>
                                    <p:cond delay="0"/>
                                  </p:stCondLst>
                                  <p:childTnLst>
                                    <p:set>
                                      <p:cBhvr>
                                        <p:cTn id="50" dur="indefinite"/>
                                        <p:tgtEl>
                                          <p:spTgt spid="180"/>
                                        </p:tgtEl>
                                        <p:attrNameLst>
                                          <p:attrName>fillcolor</p:attrName>
                                        </p:attrNameLst>
                                      </p:cBhvr>
                                      <p:to>
                                        <p:clrVal>
                                          <a:schemeClr val="bg1"/>
                                        </p:clrVal>
                                      </p:to>
                                    </p:set>
                                    <p:set>
                                      <p:cBhvr>
                                        <p:cTn id="51" dur="indefinite"/>
                                        <p:tgtEl>
                                          <p:spTgt spid="180"/>
                                        </p:tgtEl>
                                        <p:attrNameLst>
                                          <p:attrName>fill.type</p:attrName>
                                        </p:attrNameLst>
                                      </p:cBhvr>
                                      <p:to>
                                        <p:strVal val="solid"/>
                                      </p:to>
                                    </p:set>
                                    <p:set>
                                      <p:cBhvr>
                                        <p:cTn id="52" dur="indefinite"/>
                                        <p:tgtEl>
                                          <p:spTgt spid="180"/>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par>
                                <p:cTn id="59" presetID="1" presetClass="emph" presetSubtype="2" fill="hold" nodeType="withEffect">
                                  <p:stCondLst>
                                    <p:cond delay="0"/>
                                  </p:stCondLst>
                                  <p:childTnLst>
                                    <p:animClr clrSpc="rgb" dir="cw">
                                      <p:cBhvr>
                                        <p:cTn id="60" dur="2000" fill="hold"/>
                                        <p:tgtEl>
                                          <p:spTgt spid="49"/>
                                        </p:tgtEl>
                                        <p:attrNameLst>
                                          <p:attrName>fillcolor</p:attrName>
                                        </p:attrNameLst>
                                      </p:cBhvr>
                                      <p:to>
                                        <a:schemeClr val="accent2"/>
                                      </p:to>
                                    </p:animClr>
                                    <p:set>
                                      <p:cBhvr>
                                        <p:cTn id="61" dur="2000" fill="hold"/>
                                        <p:tgtEl>
                                          <p:spTgt spid="49"/>
                                        </p:tgtEl>
                                        <p:attrNameLst>
                                          <p:attrName>fill.type</p:attrName>
                                        </p:attrNameLst>
                                      </p:cBhvr>
                                      <p:to>
                                        <p:strVal val="solid"/>
                                      </p:to>
                                    </p:set>
                                    <p:set>
                                      <p:cBhvr>
                                        <p:cTn id="62" dur="2000" fill="hold"/>
                                        <p:tgtEl>
                                          <p:spTgt spid="49"/>
                                        </p:tgtEl>
                                        <p:attrNameLst>
                                          <p:attrName>fill.on</p:attrName>
                                        </p:attrNameLst>
                                      </p:cBhvr>
                                      <p:to>
                                        <p:strVal val="true"/>
                                      </p:to>
                                    </p:set>
                                  </p:childTnLst>
                                </p:cTn>
                              </p:par>
                              <p:par>
                                <p:cTn id="63"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64" dur="1000" autoRev="1" fill="remove"/>
                                        <p:tgtEl>
                                          <p:spTgt spid="19"/>
                                        </p:tgtEl>
                                        <p:attrNameLst>
                                          <p:attrName>style.color</p:attrName>
                                        </p:attrNameLst>
                                      </p:cBhvr>
                                      <p:to>
                                        <a:schemeClr val="accent2"/>
                                      </p:to>
                                    </p:animClr>
                                    <p:animClr clrSpc="rgb" dir="cw">
                                      <p:cBhvr>
                                        <p:cTn id="65" dur="1000" autoRev="1" fill="remove"/>
                                        <p:tgtEl>
                                          <p:spTgt spid="19"/>
                                        </p:tgtEl>
                                        <p:attrNameLst>
                                          <p:attrName>fillcolor</p:attrName>
                                        </p:attrNameLst>
                                      </p:cBhvr>
                                      <p:to>
                                        <a:schemeClr val="accent2"/>
                                      </p:to>
                                    </p:animClr>
                                    <p:set>
                                      <p:cBhvr>
                                        <p:cTn id="66" dur="1000" autoRev="1" fill="remove"/>
                                        <p:tgtEl>
                                          <p:spTgt spid="19"/>
                                        </p:tgtEl>
                                        <p:attrNameLst>
                                          <p:attrName>fill.type</p:attrName>
                                        </p:attrNameLst>
                                      </p:cBhvr>
                                      <p:to>
                                        <p:strVal val="solid"/>
                                      </p:to>
                                    </p:set>
                                    <p:set>
                                      <p:cBhvr>
                                        <p:cTn id="67" dur="1000" autoRev="1" fill="remove"/>
                                        <p:tgtEl>
                                          <p:spTgt spid="19"/>
                                        </p:tgtEl>
                                        <p:attrNameLst>
                                          <p:attrName>fill.on</p:attrName>
                                        </p:attrNameLst>
                                      </p:cBhvr>
                                      <p:to>
                                        <p:strVal val="tru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childTnLst>
                                </p:cTn>
                              </p:par>
                              <p:par>
                                <p:cTn id="72" presetID="1" presetClass="exit" presetSubtype="0" fill="hold" grpId="1" nodeType="withEffect">
                                  <p:stCondLst>
                                    <p:cond delay="0"/>
                                  </p:stCondLst>
                                  <p:childTnLst>
                                    <p:set>
                                      <p:cBhvr>
                                        <p:cTn id="73" dur="1" fill="hold">
                                          <p:stCondLst>
                                            <p:cond delay="0"/>
                                          </p:stCondLst>
                                        </p:cTn>
                                        <p:tgtEl>
                                          <p:spTgt spid="19"/>
                                        </p:tgtEl>
                                        <p:attrNameLst>
                                          <p:attrName>style.visibility</p:attrName>
                                        </p:attrNameLst>
                                      </p:cBhvr>
                                      <p:to>
                                        <p:strVal val="hidden"/>
                                      </p:to>
                                    </p:set>
                                  </p:childTnLst>
                                </p:cTn>
                              </p:par>
                              <p:par>
                                <p:cTn id="74" presetID="1" presetClass="entr" presetSubtype="0" fill="hold" grpId="0" nodeType="withEffect">
                                  <p:stCondLst>
                                    <p:cond delay="0"/>
                                  </p:stCondLst>
                                  <p:childTnLst>
                                    <p:set>
                                      <p:cBhvr>
                                        <p:cTn id="75" dur="1" fill="hold">
                                          <p:stCondLst>
                                            <p:cond delay="0"/>
                                          </p:stCondLst>
                                        </p:cTn>
                                        <p:tgtEl>
                                          <p:spTgt spid="9"/>
                                        </p:tgtEl>
                                        <p:attrNameLst>
                                          <p:attrName>style.visibility</p:attrName>
                                        </p:attrNameLst>
                                      </p:cBhvr>
                                      <p:to>
                                        <p:strVal val="visible"/>
                                      </p:to>
                                    </p:set>
                                  </p:childTnLst>
                                </p:cTn>
                              </p:par>
                              <p:par>
                                <p:cTn id="76"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77" dur="1000" autoRev="1" fill="remove"/>
                                        <p:tgtEl>
                                          <p:spTgt spid="9"/>
                                        </p:tgtEl>
                                        <p:attrNameLst>
                                          <p:attrName>style.color</p:attrName>
                                        </p:attrNameLst>
                                      </p:cBhvr>
                                      <p:to>
                                        <a:schemeClr val="accent2"/>
                                      </p:to>
                                    </p:animClr>
                                    <p:animClr clrSpc="rgb" dir="cw">
                                      <p:cBhvr>
                                        <p:cTn id="78" dur="1000" autoRev="1" fill="remove"/>
                                        <p:tgtEl>
                                          <p:spTgt spid="9"/>
                                        </p:tgtEl>
                                        <p:attrNameLst>
                                          <p:attrName>fillcolor</p:attrName>
                                        </p:attrNameLst>
                                      </p:cBhvr>
                                      <p:to>
                                        <a:schemeClr val="accent2"/>
                                      </p:to>
                                    </p:animClr>
                                    <p:set>
                                      <p:cBhvr>
                                        <p:cTn id="79" dur="1000" autoRev="1" fill="remove"/>
                                        <p:tgtEl>
                                          <p:spTgt spid="9"/>
                                        </p:tgtEl>
                                        <p:attrNameLst>
                                          <p:attrName>fill.type</p:attrName>
                                        </p:attrNameLst>
                                      </p:cBhvr>
                                      <p:to>
                                        <p:strVal val="solid"/>
                                      </p:to>
                                    </p:set>
                                    <p:set>
                                      <p:cBhvr>
                                        <p:cTn id="80" dur="1000" autoRev="1" fill="remove"/>
                                        <p:tgtEl>
                                          <p:spTgt spid="9"/>
                                        </p:tgtEl>
                                        <p:attrNameLst>
                                          <p:attrName>fill.on</p:attrName>
                                        </p:attrNameLst>
                                      </p:cBhvr>
                                      <p:to>
                                        <p:strVal val="true"/>
                                      </p:to>
                                    </p:set>
                                  </p:childTnLst>
                                </p:cTn>
                              </p:par>
                              <p:par>
                                <p:cTn id="81" presetID="1" presetClass="emph" presetSubtype="2" fill="hold" nodeType="withEffect">
                                  <p:stCondLst>
                                    <p:cond delay="0"/>
                                  </p:stCondLst>
                                  <p:childTnLst>
                                    <p:animClr clrSpc="rgb" dir="cw">
                                      <p:cBhvr>
                                        <p:cTn id="82" dur="500" fill="hold"/>
                                        <p:tgtEl>
                                          <p:spTgt spid="49"/>
                                        </p:tgtEl>
                                        <p:attrNameLst>
                                          <p:attrName>fillcolor</p:attrName>
                                        </p:attrNameLst>
                                      </p:cBhvr>
                                      <p:to>
                                        <a:schemeClr val="bg1"/>
                                      </p:to>
                                    </p:animClr>
                                    <p:set>
                                      <p:cBhvr>
                                        <p:cTn id="83" dur="500" fill="hold"/>
                                        <p:tgtEl>
                                          <p:spTgt spid="49"/>
                                        </p:tgtEl>
                                        <p:attrNameLst>
                                          <p:attrName>fill.type</p:attrName>
                                        </p:attrNameLst>
                                      </p:cBhvr>
                                      <p:to>
                                        <p:strVal val="solid"/>
                                      </p:to>
                                    </p:set>
                                    <p:set>
                                      <p:cBhvr>
                                        <p:cTn id="84" dur="500" fill="hold"/>
                                        <p:tgtEl>
                                          <p:spTgt spid="49"/>
                                        </p:tgtEl>
                                        <p:attrNameLst>
                                          <p:attrName>fill.on</p:attrName>
                                        </p:attrNameLst>
                                      </p:cBhvr>
                                      <p:to>
                                        <p:strVal val="true"/>
                                      </p:to>
                                    </p:set>
                                  </p:childTnLst>
                                </p:cTn>
                              </p:par>
                              <p:par>
                                <p:cTn id="85" presetID="1" presetClass="emph" presetSubtype="2" fill="hold" nodeType="withEffect">
                                  <p:stCondLst>
                                    <p:cond delay="0"/>
                                  </p:stCondLst>
                                  <p:childTnLst>
                                    <p:animClr clrSpc="rgb" dir="cw">
                                      <p:cBhvr>
                                        <p:cTn id="86" dur="2000" fill="hold"/>
                                        <p:tgtEl>
                                          <p:spTgt spid="50"/>
                                        </p:tgtEl>
                                        <p:attrNameLst>
                                          <p:attrName>fillcolor</p:attrName>
                                        </p:attrNameLst>
                                      </p:cBhvr>
                                      <p:to>
                                        <a:schemeClr val="accent2"/>
                                      </p:to>
                                    </p:animClr>
                                    <p:set>
                                      <p:cBhvr>
                                        <p:cTn id="87" dur="2000" fill="hold"/>
                                        <p:tgtEl>
                                          <p:spTgt spid="50"/>
                                        </p:tgtEl>
                                        <p:attrNameLst>
                                          <p:attrName>fill.type</p:attrName>
                                        </p:attrNameLst>
                                      </p:cBhvr>
                                      <p:to>
                                        <p:strVal val="solid"/>
                                      </p:to>
                                    </p:set>
                                    <p:set>
                                      <p:cBhvr>
                                        <p:cTn id="88" dur="2000" fill="hold"/>
                                        <p:tgtEl>
                                          <p:spTgt spid="50"/>
                                        </p:tgtEl>
                                        <p:attrNameLst>
                                          <p:attrName>fill.on</p:attrName>
                                        </p:attrNameLst>
                                      </p:cBhvr>
                                      <p:to>
                                        <p:strVal val="tru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2"/>
                                        </p:tgtEl>
                                        <p:attrNameLst>
                                          <p:attrName>style.visibility</p:attrName>
                                        </p:attrNameLst>
                                      </p:cBhvr>
                                      <p:to>
                                        <p:strVal val="visible"/>
                                      </p:to>
                                    </p:set>
                                  </p:childTnLst>
                                </p:cTn>
                              </p:par>
                              <p:par>
                                <p:cTn id="93" presetID="1" presetClass="exit" presetSubtype="0" fill="hold" grpId="1" nodeType="withEffect">
                                  <p:stCondLst>
                                    <p:cond delay="0"/>
                                  </p:stCondLst>
                                  <p:childTnLst>
                                    <p:set>
                                      <p:cBhvr>
                                        <p:cTn id="94" dur="1" fill="hold">
                                          <p:stCondLst>
                                            <p:cond delay="0"/>
                                          </p:stCondLst>
                                        </p:cTn>
                                        <p:tgtEl>
                                          <p:spTgt spid="9"/>
                                        </p:tgtEl>
                                        <p:attrNameLst>
                                          <p:attrName>style.visibility</p:attrName>
                                        </p:attrNameLst>
                                      </p:cBhvr>
                                      <p:to>
                                        <p:strVal val="hidden"/>
                                      </p:to>
                                    </p:set>
                                  </p:childTnLst>
                                </p:cTn>
                              </p:par>
                              <p:par>
                                <p:cTn id="95" presetID="1" presetClass="entr" presetSubtype="0" fill="hold" grpId="0" nodeType="withEffect">
                                  <p:stCondLst>
                                    <p:cond delay="0"/>
                                  </p:stCondLst>
                                  <p:childTnLst>
                                    <p:set>
                                      <p:cBhvr>
                                        <p:cTn id="96" dur="1" fill="hold">
                                          <p:stCondLst>
                                            <p:cond delay="0"/>
                                          </p:stCondLst>
                                        </p:cTn>
                                        <p:tgtEl>
                                          <p:spTgt spid="10"/>
                                        </p:tgtEl>
                                        <p:attrNameLst>
                                          <p:attrName>style.visibility</p:attrName>
                                        </p:attrNameLst>
                                      </p:cBhvr>
                                      <p:to>
                                        <p:strVal val="visible"/>
                                      </p:to>
                                    </p:set>
                                  </p:childTnLst>
                                </p:cTn>
                              </p:par>
                              <p:par>
                                <p:cTn id="97"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98" dur="1000" autoRev="1" fill="remove"/>
                                        <p:tgtEl>
                                          <p:spTgt spid="10"/>
                                        </p:tgtEl>
                                        <p:attrNameLst>
                                          <p:attrName>style.color</p:attrName>
                                        </p:attrNameLst>
                                      </p:cBhvr>
                                      <p:to>
                                        <a:schemeClr val="accent2"/>
                                      </p:to>
                                    </p:animClr>
                                    <p:animClr clrSpc="rgb" dir="cw">
                                      <p:cBhvr>
                                        <p:cTn id="99" dur="1000" autoRev="1" fill="remove"/>
                                        <p:tgtEl>
                                          <p:spTgt spid="10"/>
                                        </p:tgtEl>
                                        <p:attrNameLst>
                                          <p:attrName>fillcolor</p:attrName>
                                        </p:attrNameLst>
                                      </p:cBhvr>
                                      <p:to>
                                        <a:schemeClr val="accent2"/>
                                      </p:to>
                                    </p:animClr>
                                    <p:set>
                                      <p:cBhvr>
                                        <p:cTn id="100" dur="1000" autoRev="1" fill="remove"/>
                                        <p:tgtEl>
                                          <p:spTgt spid="10"/>
                                        </p:tgtEl>
                                        <p:attrNameLst>
                                          <p:attrName>fill.type</p:attrName>
                                        </p:attrNameLst>
                                      </p:cBhvr>
                                      <p:to>
                                        <p:strVal val="solid"/>
                                      </p:to>
                                    </p:set>
                                    <p:set>
                                      <p:cBhvr>
                                        <p:cTn id="101" dur="1000" autoRev="1" fill="remove"/>
                                        <p:tgtEl>
                                          <p:spTgt spid="10"/>
                                        </p:tgtEl>
                                        <p:attrNameLst>
                                          <p:attrName>fill.on</p:attrName>
                                        </p:attrNameLst>
                                      </p:cBhvr>
                                      <p:to>
                                        <p:strVal val="true"/>
                                      </p:to>
                                    </p:set>
                                  </p:childTnLst>
                                </p:cTn>
                              </p:par>
                              <p:par>
                                <p:cTn id="102" presetID="1" presetClass="emph" presetSubtype="2" fill="hold" nodeType="withEffect">
                                  <p:stCondLst>
                                    <p:cond delay="0"/>
                                  </p:stCondLst>
                                  <p:childTnLst>
                                    <p:animClr clrSpc="rgb" dir="cw">
                                      <p:cBhvr>
                                        <p:cTn id="103" dur="500" fill="hold"/>
                                        <p:tgtEl>
                                          <p:spTgt spid="50"/>
                                        </p:tgtEl>
                                        <p:attrNameLst>
                                          <p:attrName>fillcolor</p:attrName>
                                        </p:attrNameLst>
                                      </p:cBhvr>
                                      <p:to>
                                        <a:schemeClr val="bg1"/>
                                      </p:to>
                                    </p:animClr>
                                    <p:set>
                                      <p:cBhvr>
                                        <p:cTn id="104" dur="500" fill="hold"/>
                                        <p:tgtEl>
                                          <p:spTgt spid="50"/>
                                        </p:tgtEl>
                                        <p:attrNameLst>
                                          <p:attrName>fill.type</p:attrName>
                                        </p:attrNameLst>
                                      </p:cBhvr>
                                      <p:to>
                                        <p:strVal val="solid"/>
                                      </p:to>
                                    </p:set>
                                    <p:set>
                                      <p:cBhvr>
                                        <p:cTn id="105" dur="500" fill="hold"/>
                                        <p:tgtEl>
                                          <p:spTgt spid="50"/>
                                        </p:tgtEl>
                                        <p:attrNameLst>
                                          <p:attrName>fill.on</p:attrName>
                                        </p:attrNameLst>
                                      </p:cBhvr>
                                      <p:to>
                                        <p:strVal val="true"/>
                                      </p:to>
                                    </p:set>
                                  </p:childTnLst>
                                </p:cTn>
                              </p:par>
                              <p:par>
                                <p:cTn id="106" presetID="1" presetClass="emph" presetSubtype="2" fill="hold" nodeType="withEffect">
                                  <p:stCondLst>
                                    <p:cond delay="0"/>
                                  </p:stCondLst>
                                  <p:childTnLst>
                                    <p:animClr clrSpc="rgb" dir="cw">
                                      <p:cBhvr>
                                        <p:cTn id="107" dur="2000" fill="hold"/>
                                        <p:tgtEl>
                                          <p:spTgt spid="52"/>
                                        </p:tgtEl>
                                        <p:attrNameLst>
                                          <p:attrName>fillcolor</p:attrName>
                                        </p:attrNameLst>
                                      </p:cBhvr>
                                      <p:to>
                                        <a:schemeClr val="accent2"/>
                                      </p:to>
                                    </p:animClr>
                                    <p:set>
                                      <p:cBhvr>
                                        <p:cTn id="108" dur="2000" fill="hold"/>
                                        <p:tgtEl>
                                          <p:spTgt spid="52"/>
                                        </p:tgtEl>
                                        <p:attrNameLst>
                                          <p:attrName>fill.type</p:attrName>
                                        </p:attrNameLst>
                                      </p:cBhvr>
                                      <p:to>
                                        <p:strVal val="solid"/>
                                      </p:to>
                                    </p:set>
                                    <p:set>
                                      <p:cBhvr>
                                        <p:cTn id="109" dur="2000" fill="hold"/>
                                        <p:tgtEl>
                                          <p:spTgt spid="52"/>
                                        </p:tgtEl>
                                        <p:attrNameLst>
                                          <p:attrName>fill.on</p:attrName>
                                        </p:attrNameLst>
                                      </p:cBhvr>
                                      <p:to>
                                        <p:strVal val="true"/>
                                      </p:to>
                                    </p:set>
                                  </p:childTnLst>
                                </p:cTn>
                              </p:par>
                            </p:childTnLst>
                          </p:cTn>
                        </p:par>
                      </p:childTnLst>
                    </p:cTn>
                  </p:par>
                  <p:par>
                    <p:cTn id="110" fill="hold">
                      <p:stCondLst>
                        <p:cond delay="indefinite"/>
                      </p:stCondLst>
                      <p:childTnLst>
                        <p:par>
                          <p:cTn id="111" fill="hold">
                            <p:stCondLst>
                              <p:cond delay="0"/>
                            </p:stCondLst>
                            <p:childTnLst>
                              <p:par>
                                <p:cTn id="112" presetID="1" presetClass="emph" presetSubtype="2" fill="hold" nodeType="clickEffect">
                                  <p:stCondLst>
                                    <p:cond delay="0"/>
                                  </p:stCondLst>
                                  <p:childTnLst>
                                    <p:animClr clrSpc="rgb" dir="cw">
                                      <p:cBhvr>
                                        <p:cTn id="113" dur="500" fill="hold"/>
                                        <p:tgtEl>
                                          <p:spTgt spid="52"/>
                                        </p:tgtEl>
                                        <p:attrNameLst>
                                          <p:attrName>fillcolor</p:attrName>
                                        </p:attrNameLst>
                                      </p:cBhvr>
                                      <p:to>
                                        <a:schemeClr val="bg1"/>
                                      </p:to>
                                    </p:animClr>
                                    <p:set>
                                      <p:cBhvr>
                                        <p:cTn id="114" dur="500" fill="hold"/>
                                        <p:tgtEl>
                                          <p:spTgt spid="52"/>
                                        </p:tgtEl>
                                        <p:attrNameLst>
                                          <p:attrName>fill.type</p:attrName>
                                        </p:attrNameLst>
                                      </p:cBhvr>
                                      <p:to>
                                        <p:strVal val="solid"/>
                                      </p:to>
                                    </p:set>
                                    <p:set>
                                      <p:cBhvr>
                                        <p:cTn id="115" dur="500" fill="hold"/>
                                        <p:tgtEl>
                                          <p:spTgt spid="52"/>
                                        </p:tgtEl>
                                        <p:attrNameLst>
                                          <p:attrName>fill.on</p:attrName>
                                        </p:attrNameLst>
                                      </p:cBhvr>
                                      <p:to>
                                        <p:strVal val="true"/>
                                      </p:to>
                                    </p:set>
                                  </p:childTnLst>
                                </p:cTn>
                              </p:par>
                              <p:par>
                                <p:cTn id="116" presetID="1" presetClass="exit" presetSubtype="0" fill="hold" grpId="1" nodeType="withEffect">
                                  <p:stCondLst>
                                    <p:cond delay="0"/>
                                  </p:stCondLst>
                                  <p:childTnLst>
                                    <p:set>
                                      <p:cBhvr>
                                        <p:cTn id="117"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19" grpId="2" animBg="1"/>
      <p:bldP spid="8" grpId="0"/>
      <p:bldP spid="14" grpId="0"/>
      <p:bldP spid="48" grpId="0"/>
      <p:bldP spid="49" grpId="0"/>
      <p:bldP spid="50" grpId="0"/>
      <p:bldP spid="52" grpId="0"/>
      <p:bldP spid="20" grpId="0" animBg="1"/>
      <p:bldP spid="20" grpId="1" animBg="1"/>
      <p:bldP spid="20" grpId="2" animBg="1"/>
      <p:bldP spid="2" grpId="0" animBg="1"/>
      <p:bldP spid="2" grpId="1" animBg="1"/>
      <p:bldP spid="2" grpId="2" animBg="1"/>
      <p:bldP spid="180" grpId="0"/>
      <p:bldP spid="9" grpId="0" animBg="1"/>
      <p:bldP spid="9" grpId="1" animBg="1"/>
      <p:bldP spid="9" grpId="2" animBg="1"/>
      <p:bldP spid="10" grpId="0" animBg="1"/>
      <p:bldP spid="10" grpId="1" animBg="1"/>
      <p:bldP spid="10" grpId="2"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2410" y="1600201"/>
            <a:ext cx="1600201" cy="107846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1" name="L-Shape 100"/>
          <p:cNvSpPr/>
          <p:nvPr/>
        </p:nvSpPr>
        <p:spPr>
          <a:xfrm flipH="1">
            <a:off x="5332410" y="1600199"/>
            <a:ext cx="2666999" cy="382489"/>
          </a:xfrm>
          <a:prstGeom prst="corner">
            <a:avLst>
              <a:gd name="adj1" fmla="val 100000"/>
              <a:gd name="adj2" fmla="val 697275"/>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2" name="Title 1"/>
          <p:cNvSpPr>
            <a:spLocks noGrp="1"/>
          </p:cNvSpPr>
          <p:nvPr>
            <p:ph type="title"/>
          </p:nvPr>
        </p:nvSpPr>
        <p:spPr>
          <a:xfrm>
            <a:off x="609600" y="228600"/>
            <a:ext cx="10969625" cy="639763"/>
          </a:xfrm>
        </p:spPr>
        <p:txBody>
          <a:bodyPr/>
          <a:lstStyle/>
          <a:p>
            <a:r>
              <a:rPr lang="en-US" dirty="0" smtClean="0"/>
              <a:t>Example 5b: Committed </a:t>
            </a:r>
            <a:r>
              <a:rPr lang="en-US" dirty="0"/>
              <a:t>on </a:t>
            </a:r>
            <a:r>
              <a:rPr lang="en-US" dirty="0" smtClean="0"/>
              <a:t>Cost in DA </a:t>
            </a:r>
            <a:br>
              <a:rPr lang="en-US" dirty="0" smtClean="0"/>
            </a:br>
            <a:r>
              <a:rPr lang="en-US" dirty="0" smtClean="0"/>
              <a:t>– Brought on early in RT on Price (Combined Cycle)</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66" name="Straight Arrow Connector 65"/>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L-Shape 66"/>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71" name="TextBox 7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72" name="TextBox 7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73" name="TextBox 7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74" name="TextBox 7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75" name="TextBox 7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76" name="TextBox 7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77" name="TextBox 7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78" name="TextBox 7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79" name="TextBox 7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80" name="TextBox 7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81" name="TextBox 80"/>
          <p:cNvSpPr txBox="1"/>
          <p:nvPr/>
        </p:nvSpPr>
        <p:spPr>
          <a:xfrm>
            <a:off x="9294812" y="4447401"/>
            <a:ext cx="2376830" cy="276999"/>
          </a:xfrm>
          <a:prstGeom prst="rect">
            <a:avLst/>
          </a:prstGeom>
          <a:noFill/>
        </p:spPr>
        <p:txBody>
          <a:bodyPr wrap="square" rtlCol="0">
            <a:spAutoFit/>
          </a:bodyPr>
          <a:lstStyle/>
          <a:p>
            <a:r>
              <a:rPr lang="en-US" sz="1200" dirty="0" smtClean="0"/>
              <a:t>Cost schedule submitted DA</a:t>
            </a:r>
            <a:endParaRPr lang="en-US" sz="1200" dirty="0"/>
          </a:p>
        </p:txBody>
      </p:sp>
      <p:sp>
        <p:nvSpPr>
          <p:cNvPr id="82" name="TextBox 8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83" name="TextBox 8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85" name="Straight Connector 84"/>
          <p:cNvCxnSpPr/>
          <p:nvPr/>
        </p:nvCxnSpPr>
        <p:spPr>
          <a:xfrm>
            <a:off x="8456612" y="45924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86" name="Straight Arrow Connector 85"/>
          <p:cNvCxnSpPr>
            <a:stCxn id="61" idx="3"/>
          </p:cNvCxnSpPr>
          <p:nvPr/>
        </p:nvCxnSpPr>
        <p:spPr>
          <a:xfrm>
            <a:off x="1522412" y="40400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1293812" y="58951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4106441" y="5895201"/>
            <a:ext cx="374904" cy="276999"/>
          </a:xfrm>
          <a:prstGeom prst="rect">
            <a:avLst/>
          </a:prstGeom>
          <a:noFill/>
        </p:spPr>
        <p:txBody>
          <a:bodyPr wrap="square" rtlCol="0">
            <a:spAutoFit/>
          </a:bodyPr>
          <a:lstStyle/>
          <a:p>
            <a:r>
              <a:rPr lang="en-US" sz="1200" dirty="0" smtClean="0"/>
              <a:t>10</a:t>
            </a:r>
          </a:p>
        </p:txBody>
      </p:sp>
      <p:sp>
        <p:nvSpPr>
          <p:cNvPr id="91" name="TextBox 90"/>
          <p:cNvSpPr txBox="1"/>
          <p:nvPr/>
        </p:nvSpPr>
        <p:spPr>
          <a:xfrm>
            <a:off x="1917201" y="5895201"/>
            <a:ext cx="374904" cy="276999"/>
          </a:xfrm>
          <a:prstGeom prst="rect">
            <a:avLst/>
          </a:prstGeom>
          <a:noFill/>
        </p:spPr>
        <p:txBody>
          <a:bodyPr wrap="square" rtlCol="0">
            <a:spAutoFit/>
          </a:bodyPr>
          <a:lstStyle/>
          <a:p>
            <a:r>
              <a:rPr lang="en-US" sz="1200" dirty="0" smtClean="0"/>
              <a:t>2</a:t>
            </a:r>
          </a:p>
        </p:txBody>
      </p:sp>
      <p:sp>
        <p:nvSpPr>
          <p:cNvPr id="92" name="TextBox 91"/>
          <p:cNvSpPr txBox="1"/>
          <p:nvPr/>
        </p:nvSpPr>
        <p:spPr>
          <a:xfrm>
            <a:off x="2464511" y="5895201"/>
            <a:ext cx="374904" cy="276999"/>
          </a:xfrm>
          <a:prstGeom prst="rect">
            <a:avLst/>
          </a:prstGeom>
          <a:noFill/>
        </p:spPr>
        <p:txBody>
          <a:bodyPr wrap="square" rtlCol="0">
            <a:spAutoFit/>
          </a:bodyPr>
          <a:lstStyle/>
          <a:p>
            <a:r>
              <a:rPr lang="en-US" sz="1200" dirty="0" smtClean="0"/>
              <a:t>4</a:t>
            </a:r>
          </a:p>
        </p:txBody>
      </p:sp>
      <p:sp>
        <p:nvSpPr>
          <p:cNvPr id="93" name="TextBox 92"/>
          <p:cNvSpPr txBox="1"/>
          <p:nvPr/>
        </p:nvSpPr>
        <p:spPr>
          <a:xfrm>
            <a:off x="3011821" y="5895201"/>
            <a:ext cx="374904" cy="276999"/>
          </a:xfrm>
          <a:prstGeom prst="rect">
            <a:avLst/>
          </a:prstGeom>
          <a:noFill/>
        </p:spPr>
        <p:txBody>
          <a:bodyPr wrap="square" rtlCol="0">
            <a:spAutoFit/>
          </a:bodyPr>
          <a:lstStyle/>
          <a:p>
            <a:r>
              <a:rPr lang="en-US" sz="1200" dirty="0" smtClean="0"/>
              <a:t>6</a:t>
            </a:r>
          </a:p>
        </p:txBody>
      </p:sp>
      <p:sp>
        <p:nvSpPr>
          <p:cNvPr id="94" name="TextBox 93"/>
          <p:cNvSpPr txBox="1"/>
          <p:nvPr/>
        </p:nvSpPr>
        <p:spPr>
          <a:xfrm>
            <a:off x="3559131" y="5895201"/>
            <a:ext cx="374904" cy="276999"/>
          </a:xfrm>
          <a:prstGeom prst="rect">
            <a:avLst/>
          </a:prstGeom>
          <a:noFill/>
        </p:spPr>
        <p:txBody>
          <a:bodyPr wrap="square" rtlCol="0">
            <a:spAutoFit/>
          </a:bodyPr>
          <a:lstStyle/>
          <a:p>
            <a:r>
              <a:rPr lang="en-US" sz="1200" dirty="0" smtClean="0"/>
              <a:t>8</a:t>
            </a:r>
          </a:p>
        </p:txBody>
      </p:sp>
      <p:sp>
        <p:nvSpPr>
          <p:cNvPr id="95" name="TextBox 94"/>
          <p:cNvSpPr txBox="1"/>
          <p:nvPr/>
        </p:nvSpPr>
        <p:spPr>
          <a:xfrm>
            <a:off x="4653751" y="5895201"/>
            <a:ext cx="374904" cy="276999"/>
          </a:xfrm>
          <a:prstGeom prst="rect">
            <a:avLst/>
          </a:prstGeom>
          <a:noFill/>
        </p:spPr>
        <p:txBody>
          <a:bodyPr wrap="square" rtlCol="0">
            <a:spAutoFit/>
          </a:bodyPr>
          <a:lstStyle/>
          <a:p>
            <a:r>
              <a:rPr lang="en-US" sz="1200" dirty="0" smtClean="0"/>
              <a:t>12</a:t>
            </a:r>
          </a:p>
        </p:txBody>
      </p:sp>
      <p:sp>
        <p:nvSpPr>
          <p:cNvPr id="96" name="TextBox 95"/>
          <p:cNvSpPr txBox="1"/>
          <p:nvPr/>
        </p:nvSpPr>
        <p:spPr>
          <a:xfrm>
            <a:off x="5201061" y="5895201"/>
            <a:ext cx="374904" cy="276999"/>
          </a:xfrm>
          <a:prstGeom prst="rect">
            <a:avLst/>
          </a:prstGeom>
          <a:noFill/>
        </p:spPr>
        <p:txBody>
          <a:bodyPr wrap="square" rtlCol="0">
            <a:spAutoFit/>
          </a:bodyPr>
          <a:lstStyle/>
          <a:p>
            <a:r>
              <a:rPr lang="en-US" sz="1200" dirty="0" smtClean="0"/>
              <a:t>14</a:t>
            </a:r>
          </a:p>
        </p:txBody>
      </p:sp>
      <p:sp>
        <p:nvSpPr>
          <p:cNvPr id="97" name="TextBox 96"/>
          <p:cNvSpPr txBox="1"/>
          <p:nvPr/>
        </p:nvSpPr>
        <p:spPr>
          <a:xfrm>
            <a:off x="5748371" y="5895201"/>
            <a:ext cx="376305" cy="276999"/>
          </a:xfrm>
          <a:prstGeom prst="rect">
            <a:avLst/>
          </a:prstGeom>
          <a:noFill/>
        </p:spPr>
        <p:txBody>
          <a:bodyPr wrap="square" rtlCol="0">
            <a:spAutoFit/>
          </a:bodyPr>
          <a:lstStyle/>
          <a:p>
            <a:r>
              <a:rPr lang="en-US" sz="1200" dirty="0" smtClean="0"/>
              <a:t>16</a:t>
            </a:r>
          </a:p>
        </p:txBody>
      </p:sp>
      <p:sp>
        <p:nvSpPr>
          <p:cNvPr id="98" name="TextBox 97"/>
          <p:cNvSpPr txBox="1"/>
          <p:nvPr/>
        </p:nvSpPr>
        <p:spPr>
          <a:xfrm>
            <a:off x="6297082" y="5895201"/>
            <a:ext cx="376305" cy="276999"/>
          </a:xfrm>
          <a:prstGeom prst="rect">
            <a:avLst/>
          </a:prstGeom>
          <a:noFill/>
        </p:spPr>
        <p:txBody>
          <a:bodyPr wrap="square" rtlCol="0">
            <a:spAutoFit/>
          </a:bodyPr>
          <a:lstStyle/>
          <a:p>
            <a:r>
              <a:rPr lang="en-US" sz="1200" dirty="0" smtClean="0"/>
              <a:t>18</a:t>
            </a:r>
          </a:p>
        </p:txBody>
      </p:sp>
      <p:sp>
        <p:nvSpPr>
          <p:cNvPr id="99" name="TextBox 98"/>
          <p:cNvSpPr txBox="1"/>
          <p:nvPr/>
        </p:nvSpPr>
        <p:spPr>
          <a:xfrm>
            <a:off x="6845793" y="5895201"/>
            <a:ext cx="376305" cy="276999"/>
          </a:xfrm>
          <a:prstGeom prst="rect">
            <a:avLst/>
          </a:prstGeom>
          <a:noFill/>
        </p:spPr>
        <p:txBody>
          <a:bodyPr wrap="square" rtlCol="0">
            <a:spAutoFit/>
          </a:bodyPr>
          <a:lstStyle/>
          <a:p>
            <a:r>
              <a:rPr lang="en-US" sz="1200" dirty="0" smtClean="0"/>
              <a:t>20</a:t>
            </a:r>
          </a:p>
        </p:txBody>
      </p:sp>
      <p:sp>
        <p:nvSpPr>
          <p:cNvPr id="100" name="TextBox 99"/>
          <p:cNvSpPr txBox="1"/>
          <p:nvPr/>
        </p:nvSpPr>
        <p:spPr>
          <a:xfrm>
            <a:off x="7394507" y="5895201"/>
            <a:ext cx="376305" cy="276999"/>
          </a:xfrm>
          <a:prstGeom prst="rect">
            <a:avLst/>
          </a:prstGeom>
          <a:noFill/>
        </p:spPr>
        <p:txBody>
          <a:bodyPr wrap="square" rtlCol="0">
            <a:spAutoFit/>
          </a:bodyPr>
          <a:lstStyle/>
          <a:p>
            <a:r>
              <a:rPr lang="en-US" sz="1200" dirty="0" smtClean="0"/>
              <a:t>22</a:t>
            </a:r>
          </a:p>
        </p:txBody>
      </p:sp>
      <p:sp>
        <p:nvSpPr>
          <p:cNvPr id="104" name="TextBox 103"/>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05" name="TextBox 104"/>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110" name="TextBox 109"/>
          <p:cNvSpPr txBox="1"/>
          <p:nvPr/>
        </p:nvSpPr>
        <p:spPr>
          <a:xfrm>
            <a:off x="989012" y="4876800"/>
            <a:ext cx="533400" cy="307777"/>
          </a:xfrm>
          <a:prstGeom prst="rect">
            <a:avLst/>
          </a:prstGeom>
          <a:noFill/>
        </p:spPr>
        <p:txBody>
          <a:bodyPr wrap="square" rtlCol="0">
            <a:spAutoFit/>
          </a:bodyPr>
          <a:lstStyle/>
          <a:p>
            <a:r>
              <a:rPr lang="en-US" sz="1400" dirty="0" smtClean="0"/>
              <a:t>$30</a:t>
            </a:r>
            <a:endParaRPr lang="en-US" sz="1400" dirty="0"/>
          </a:p>
        </p:txBody>
      </p:sp>
      <p:sp>
        <p:nvSpPr>
          <p:cNvPr id="111" name="TextBox 110"/>
          <p:cNvSpPr txBox="1"/>
          <p:nvPr/>
        </p:nvSpPr>
        <p:spPr>
          <a:xfrm>
            <a:off x="989012" y="4191000"/>
            <a:ext cx="533400" cy="307777"/>
          </a:xfrm>
          <a:prstGeom prst="rect">
            <a:avLst/>
          </a:prstGeom>
          <a:noFill/>
        </p:spPr>
        <p:txBody>
          <a:bodyPr wrap="square" rtlCol="0">
            <a:spAutoFit/>
          </a:bodyPr>
          <a:lstStyle/>
          <a:p>
            <a:r>
              <a:rPr lang="en-US" sz="1400" dirty="0" smtClean="0"/>
              <a:t>$50</a:t>
            </a:r>
            <a:endParaRPr lang="en-US" sz="1400" dirty="0"/>
          </a:p>
        </p:txBody>
      </p:sp>
      <p:sp>
        <p:nvSpPr>
          <p:cNvPr id="112" name="TextBox 111"/>
          <p:cNvSpPr txBox="1"/>
          <p:nvPr/>
        </p:nvSpPr>
        <p:spPr>
          <a:xfrm>
            <a:off x="989012" y="5254823"/>
            <a:ext cx="533400" cy="307777"/>
          </a:xfrm>
          <a:prstGeom prst="rect">
            <a:avLst/>
          </a:prstGeom>
          <a:noFill/>
        </p:spPr>
        <p:txBody>
          <a:bodyPr wrap="square" rtlCol="0">
            <a:spAutoFit/>
          </a:bodyPr>
          <a:lstStyle/>
          <a:p>
            <a:r>
              <a:rPr lang="en-US" sz="1400" dirty="0" smtClean="0"/>
              <a:t>$20</a:t>
            </a:r>
            <a:endParaRPr lang="en-US" sz="1400" dirty="0"/>
          </a:p>
        </p:txBody>
      </p:sp>
      <p:sp>
        <p:nvSpPr>
          <p:cNvPr id="113" name="TextBox 112"/>
          <p:cNvSpPr txBox="1"/>
          <p:nvPr/>
        </p:nvSpPr>
        <p:spPr>
          <a:xfrm>
            <a:off x="989012" y="4535425"/>
            <a:ext cx="533400" cy="307777"/>
          </a:xfrm>
          <a:prstGeom prst="rect">
            <a:avLst/>
          </a:prstGeom>
          <a:noFill/>
        </p:spPr>
        <p:txBody>
          <a:bodyPr wrap="square" rtlCol="0">
            <a:spAutoFit/>
          </a:bodyPr>
          <a:lstStyle/>
          <a:p>
            <a:r>
              <a:rPr lang="en-US" sz="1400" dirty="0" smtClean="0"/>
              <a:t>$40</a:t>
            </a:r>
            <a:endParaRPr lang="en-US" sz="1400" dirty="0"/>
          </a:p>
        </p:txBody>
      </p:sp>
      <p:sp>
        <p:nvSpPr>
          <p:cNvPr id="60" name="TextBox 59"/>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61" name="TextBox 60"/>
          <p:cNvSpPr txBox="1"/>
          <p:nvPr/>
        </p:nvSpPr>
        <p:spPr>
          <a:xfrm>
            <a:off x="989012" y="3886200"/>
            <a:ext cx="533400" cy="307777"/>
          </a:xfrm>
          <a:prstGeom prst="rect">
            <a:avLst/>
          </a:prstGeom>
          <a:noFill/>
        </p:spPr>
        <p:txBody>
          <a:bodyPr wrap="square" rtlCol="0">
            <a:spAutoFit/>
          </a:bodyPr>
          <a:lstStyle/>
          <a:p>
            <a:r>
              <a:rPr lang="en-US" sz="1400" dirty="0" smtClean="0"/>
              <a:t>$60</a:t>
            </a:r>
            <a:endParaRPr lang="en-US" sz="1400" dirty="0"/>
          </a:p>
        </p:txBody>
      </p:sp>
      <p:sp>
        <p:nvSpPr>
          <p:cNvPr id="107" name="Rectangle 106"/>
          <p:cNvSpPr/>
          <p:nvPr/>
        </p:nvSpPr>
        <p:spPr>
          <a:xfrm>
            <a:off x="8380412" y="4139707"/>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9294812" y="4038600"/>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109" name="Straight Connector 108"/>
          <p:cNvCxnSpPr/>
          <p:nvPr/>
        </p:nvCxnSpPr>
        <p:spPr>
          <a:xfrm>
            <a:off x="8456612" y="2463307"/>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4" name="Straight Connector 113"/>
          <p:cNvCxnSpPr/>
          <p:nvPr/>
        </p:nvCxnSpPr>
        <p:spPr>
          <a:xfrm>
            <a:off x="8456612" y="2082307"/>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117" name="TextBox 116"/>
          <p:cNvSpPr txBox="1"/>
          <p:nvPr/>
        </p:nvSpPr>
        <p:spPr>
          <a:xfrm>
            <a:off x="9294812" y="1957708"/>
            <a:ext cx="2209800" cy="276999"/>
          </a:xfrm>
          <a:prstGeom prst="rect">
            <a:avLst/>
          </a:prstGeom>
          <a:noFill/>
        </p:spPr>
        <p:txBody>
          <a:bodyPr wrap="square" rtlCol="0">
            <a:spAutoFit/>
          </a:bodyPr>
          <a:lstStyle/>
          <a:p>
            <a:r>
              <a:rPr lang="en-US" sz="1200" dirty="0" smtClean="0"/>
              <a:t>Price schedule submitted DA</a:t>
            </a:r>
            <a:endParaRPr lang="en-US" sz="1200" dirty="0"/>
          </a:p>
        </p:txBody>
      </p:sp>
      <p:sp>
        <p:nvSpPr>
          <p:cNvPr id="118" name="TextBox 117"/>
          <p:cNvSpPr txBox="1"/>
          <p:nvPr/>
        </p:nvSpPr>
        <p:spPr>
          <a:xfrm>
            <a:off x="9294812" y="2310907"/>
            <a:ext cx="2362200" cy="646331"/>
          </a:xfrm>
          <a:prstGeom prst="rect">
            <a:avLst/>
          </a:prstGeom>
          <a:noFill/>
        </p:spPr>
        <p:txBody>
          <a:bodyPr wrap="square" rtlCol="0">
            <a:spAutoFit/>
          </a:bodyPr>
          <a:lstStyle/>
          <a:p>
            <a:r>
              <a:rPr lang="en-US" sz="1200" dirty="0"/>
              <a:t>P</a:t>
            </a:r>
            <a:r>
              <a:rPr lang="en-US" sz="1200" dirty="0" smtClean="0"/>
              <a:t>rice schedule update</a:t>
            </a:r>
          </a:p>
          <a:p>
            <a:r>
              <a:rPr lang="en-US" sz="1200" dirty="0" smtClean="0"/>
              <a:t>submitted in RT the day prior (after the DA market clears)</a:t>
            </a:r>
            <a:endParaRPr lang="en-US" sz="1200" dirty="0"/>
          </a:p>
        </p:txBody>
      </p:sp>
      <p:cxnSp>
        <p:nvCxnSpPr>
          <p:cNvPr id="127" name="Straight Connector 126"/>
          <p:cNvCxnSpPr/>
          <p:nvPr/>
        </p:nvCxnSpPr>
        <p:spPr>
          <a:xfrm>
            <a:off x="8471242" y="49485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28" name="TextBox 127"/>
          <p:cNvSpPr txBox="1"/>
          <p:nvPr/>
        </p:nvSpPr>
        <p:spPr>
          <a:xfrm>
            <a:off x="9309442" y="4796135"/>
            <a:ext cx="2362200" cy="646331"/>
          </a:xfrm>
          <a:prstGeom prst="rect">
            <a:avLst/>
          </a:prstGeom>
          <a:noFill/>
        </p:spPr>
        <p:txBody>
          <a:bodyPr wrap="square" rtlCol="0">
            <a:spAutoFit/>
          </a:bodyPr>
          <a:lstStyle/>
          <a:p>
            <a:r>
              <a:rPr lang="en-US" sz="1200" dirty="0" smtClean="0"/>
              <a:t>Cost </a:t>
            </a:r>
            <a:r>
              <a:rPr lang="en-US" sz="1200" dirty="0"/>
              <a:t>schedule update</a:t>
            </a:r>
          </a:p>
          <a:p>
            <a:r>
              <a:rPr lang="en-US" sz="1200" dirty="0"/>
              <a:t>submitted in RT the day prior (after the DA market clears</a:t>
            </a:r>
            <a:r>
              <a:rPr lang="en-US" sz="1200" dirty="0" smtClean="0"/>
              <a:t>)</a:t>
            </a:r>
            <a:endParaRPr lang="en-US" sz="1200" dirty="0"/>
          </a:p>
        </p:txBody>
      </p:sp>
      <p:sp>
        <p:nvSpPr>
          <p:cNvPr id="129" name="L-Shape 128"/>
          <p:cNvSpPr/>
          <p:nvPr/>
        </p:nvSpPr>
        <p:spPr>
          <a:xfrm flipH="1">
            <a:off x="1522412" y="4344888"/>
            <a:ext cx="6477000" cy="1550311"/>
          </a:xfrm>
          <a:prstGeom prst="corner">
            <a:avLst>
              <a:gd name="adj1" fmla="val 32729"/>
              <a:gd name="adj2" fmla="val 41778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1" name="TextBox 10"/>
          <p:cNvSpPr txBox="1"/>
          <p:nvPr/>
        </p:nvSpPr>
        <p:spPr>
          <a:xfrm>
            <a:off x="1522412" y="914400"/>
            <a:ext cx="9753600" cy="677108"/>
          </a:xfrm>
          <a:prstGeom prst="rect">
            <a:avLst/>
          </a:prstGeom>
          <a:noFill/>
        </p:spPr>
        <p:txBody>
          <a:bodyPr wrap="square" rtlCol="0">
            <a:spAutoFit/>
          </a:bodyPr>
          <a:lstStyle/>
          <a:p>
            <a:r>
              <a:rPr lang="en-US" dirty="0" smtClean="0">
                <a:latin typeface="Arial Narrow" panose="020B0606020202030204" pitchFamily="34" charset="0"/>
              </a:rPr>
              <a:t>Combined Cycle unit is offer capped DA and committed on cost.  Assume cost increases for the entire day after DA market clears. Unit has an 8 hour min run. Unit is brought on early and does not fail the TPS test</a:t>
            </a:r>
            <a:r>
              <a:rPr lang="en-US" sz="2000" dirty="0" smtClean="0">
                <a:latin typeface="Arial Narrow" panose="020B0606020202030204" pitchFamily="34" charset="0"/>
              </a:rPr>
              <a:t>.</a:t>
            </a:r>
            <a:endParaRPr lang="en-US" sz="2000" dirty="0">
              <a:latin typeface="Arial Narrow" panose="020B0606020202030204" pitchFamily="34" charset="0"/>
            </a:endParaRPr>
          </a:p>
        </p:txBody>
      </p:sp>
      <p:sp>
        <p:nvSpPr>
          <p:cNvPr id="132" name="TextBox 131"/>
          <p:cNvSpPr txBox="1"/>
          <p:nvPr/>
        </p:nvSpPr>
        <p:spPr>
          <a:xfrm>
            <a:off x="1217612" y="57912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133" name="TextBox 132"/>
          <p:cNvSpPr txBox="1"/>
          <p:nvPr/>
        </p:nvSpPr>
        <p:spPr>
          <a:xfrm>
            <a:off x="1189245" y="34290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cxnSp>
        <p:nvCxnSpPr>
          <p:cNvPr id="63" name="Straight Arrow Connector 62"/>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L-Shape 61"/>
          <p:cNvSpPr/>
          <p:nvPr/>
        </p:nvSpPr>
        <p:spPr>
          <a:xfrm flipH="1">
            <a:off x="3122609" y="4752201"/>
            <a:ext cx="2265901" cy="1142998"/>
          </a:xfrm>
          <a:prstGeom prst="corner">
            <a:avLst>
              <a:gd name="adj1" fmla="val 46368"/>
              <a:gd name="adj2" fmla="val 93945"/>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L-Shape 63"/>
          <p:cNvSpPr/>
          <p:nvPr/>
        </p:nvSpPr>
        <p:spPr>
          <a:xfrm flipH="1">
            <a:off x="2556266" y="1622286"/>
            <a:ext cx="547310" cy="1868168"/>
          </a:xfrm>
          <a:prstGeom prst="corner">
            <a:avLst>
              <a:gd name="adj1" fmla="val 43088"/>
              <a:gd name="adj2" fmla="val 100000"/>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8380412" y="3072907"/>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9294812" y="2971800"/>
            <a:ext cx="2514600" cy="461665"/>
          </a:xfrm>
          <a:prstGeom prst="rect">
            <a:avLst/>
          </a:prstGeom>
          <a:noFill/>
        </p:spPr>
        <p:txBody>
          <a:bodyPr wrap="square" rtlCol="0">
            <a:spAutoFit/>
          </a:bodyPr>
          <a:lstStyle/>
          <a:p>
            <a:r>
              <a:rPr lang="en-US" sz="1200" dirty="0" smtClean="0"/>
              <a:t>RT Commitment (commitment decision made at 3:00) </a:t>
            </a:r>
            <a:endParaRPr lang="en-US" sz="1200" dirty="0"/>
          </a:p>
        </p:txBody>
      </p:sp>
      <p:sp>
        <p:nvSpPr>
          <p:cNvPr id="69" name="Isosceles Triangle 68"/>
          <p:cNvSpPr/>
          <p:nvPr/>
        </p:nvSpPr>
        <p:spPr>
          <a:xfrm>
            <a:off x="2284412" y="35814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03" name="L-Shape 102"/>
          <p:cNvSpPr/>
          <p:nvPr/>
        </p:nvSpPr>
        <p:spPr>
          <a:xfrm flipH="1">
            <a:off x="1522412" y="4752201"/>
            <a:ext cx="6477000" cy="1142999"/>
          </a:xfrm>
          <a:prstGeom prst="corner">
            <a:avLst>
              <a:gd name="adj1" fmla="val 44240"/>
              <a:gd name="adj2" fmla="val 322719"/>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L-Shape 83"/>
          <p:cNvSpPr/>
          <p:nvPr/>
        </p:nvSpPr>
        <p:spPr>
          <a:xfrm flipV="1">
            <a:off x="3122612" y="4343400"/>
            <a:ext cx="2265901" cy="990600"/>
          </a:xfrm>
          <a:prstGeom prst="corner">
            <a:avLst>
              <a:gd name="adj1" fmla="val 38855"/>
              <a:gd name="adj2" fmla="val 118417"/>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8380412" y="5525869"/>
            <a:ext cx="914400" cy="152400"/>
          </a:xfrm>
          <a:prstGeom prst="rect">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9332911" y="5449669"/>
            <a:ext cx="2817813" cy="646331"/>
          </a:xfrm>
          <a:prstGeom prst="rect">
            <a:avLst/>
          </a:prstGeom>
          <a:noFill/>
        </p:spPr>
        <p:txBody>
          <a:bodyPr wrap="square" rtlCol="0">
            <a:spAutoFit/>
          </a:bodyPr>
          <a:lstStyle/>
          <a:p>
            <a:r>
              <a:rPr lang="en-US" sz="1200" dirty="0" smtClean="0"/>
              <a:t>Additional portion of curve used for RT dispatch and pricing (not included in make whole)</a:t>
            </a:r>
            <a:endParaRPr lang="en-US" sz="1200" dirty="0"/>
          </a:p>
        </p:txBody>
      </p:sp>
    </p:spTree>
    <p:extLst>
      <p:ext uri="{BB962C8B-B14F-4D97-AF65-F5344CB8AC3E}">
        <p14:creationId xmlns:p14="http://schemas.microsoft.com/office/powerpoint/2010/main" val="3686943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227012" y="1411069"/>
            <a:ext cx="11161712" cy="3694331"/>
            <a:chOff x="227012" y="1411069"/>
            <a:chExt cx="11161712" cy="3694331"/>
          </a:xfrm>
        </p:grpSpPr>
        <p:sp>
          <p:nvSpPr>
            <p:cNvPr id="167" name="L-Shape 166"/>
            <p:cNvSpPr/>
            <p:nvPr/>
          </p:nvSpPr>
          <p:spPr>
            <a:xfrm flipH="1">
              <a:off x="4626512" y="1564956"/>
              <a:ext cx="2610897" cy="305493"/>
            </a:xfrm>
            <a:prstGeom prst="corner">
              <a:avLst>
                <a:gd name="adj1" fmla="val 40917"/>
                <a:gd name="adj2" fmla="val 873015"/>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60" name="L-Shape 159"/>
            <p:cNvSpPr/>
            <p:nvPr/>
          </p:nvSpPr>
          <p:spPr>
            <a:xfrm flipH="1">
              <a:off x="760411" y="1571257"/>
              <a:ext cx="1600198" cy="1862207"/>
            </a:xfrm>
            <a:prstGeom prst="corner">
              <a:avLst>
                <a:gd name="adj1" fmla="val 32729"/>
                <a:gd name="adj2" fmla="val 41778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78" name="L-Shape 177"/>
            <p:cNvSpPr/>
            <p:nvPr/>
          </p:nvSpPr>
          <p:spPr>
            <a:xfrm flipH="1">
              <a:off x="760412" y="1874224"/>
              <a:ext cx="6477000" cy="1550311"/>
            </a:xfrm>
            <a:prstGeom prst="corner">
              <a:avLst>
                <a:gd name="adj1" fmla="val 32729"/>
                <a:gd name="adj2" fmla="val 417787"/>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36" name="TextBox 135"/>
            <p:cNvSpPr txBox="1"/>
            <p:nvPr/>
          </p:nvSpPr>
          <p:spPr>
            <a:xfrm>
              <a:off x="8532812" y="3456801"/>
              <a:ext cx="2376830" cy="276999"/>
            </a:xfrm>
            <a:prstGeom prst="rect">
              <a:avLst/>
            </a:prstGeom>
            <a:noFill/>
          </p:spPr>
          <p:txBody>
            <a:bodyPr wrap="square" rtlCol="0">
              <a:spAutoFit/>
            </a:bodyPr>
            <a:lstStyle/>
            <a:p>
              <a:r>
                <a:rPr lang="en-US" sz="1200" dirty="0" smtClean="0"/>
                <a:t>Cost schedule submitted DA</a:t>
              </a:r>
              <a:endParaRPr lang="en-US" sz="1200" dirty="0"/>
            </a:p>
          </p:txBody>
        </p:sp>
        <p:cxnSp>
          <p:nvCxnSpPr>
            <p:cNvPr id="137" name="Straight Connector 136"/>
            <p:cNvCxnSpPr/>
            <p:nvPr/>
          </p:nvCxnSpPr>
          <p:spPr>
            <a:xfrm>
              <a:off x="7694612" y="36018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138" name="Straight Arrow Connector 137"/>
            <p:cNvCxnSpPr>
              <a:stCxn id="155" idx="3"/>
            </p:cNvCxnSpPr>
            <p:nvPr/>
          </p:nvCxnSpPr>
          <p:spPr>
            <a:xfrm>
              <a:off x="760412" y="1564958"/>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p:nvPr/>
          </p:nvCxnSpPr>
          <p:spPr>
            <a:xfrm>
              <a:off x="531812" y="342006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3344441" y="3420070"/>
              <a:ext cx="374904" cy="276999"/>
            </a:xfrm>
            <a:prstGeom prst="rect">
              <a:avLst/>
            </a:prstGeom>
            <a:noFill/>
          </p:spPr>
          <p:txBody>
            <a:bodyPr wrap="square" rtlCol="0">
              <a:spAutoFit/>
            </a:bodyPr>
            <a:lstStyle/>
            <a:p>
              <a:r>
                <a:rPr lang="en-US" sz="1200" dirty="0" smtClean="0"/>
                <a:t>10</a:t>
              </a:r>
            </a:p>
          </p:txBody>
        </p:sp>
        <p:sp>
          <p:nvSpPr>
            <p:cNvPr id="141" name="TextBox 140"/>
            <p:cNvSpPr txBox="1"/>
            <p:nvPr/>
          </p:nvSpPr>
          <p:spPr>
            <a:xfrm>
              <a:off x="1155201" y="3420070"/>
              <a:ext cx="374904" cy="276999"/>
            </a:xfrm>
            <a:prstGeom prst="rect">
              <a:avLst/>
            </a:prstGeom>
            <a:noFill/>
          </p:spPr>
          <p:txBody>
            <a:bodyPr wrap="square" rtlCol="0">
              <a:spAutoFit/>
            </a:bodyPr>
            <a:lstStyle/>
            <a:p>
              <a:r>
                <a:rPr lang="en-US" sz="1200" dirty="0" smtClean="0"/>
                <a:t>2</a:t>
              </a:r>
            </a:p>
          </p:txBody>
        </p:sp>
        <p:sp>
          <p:nvSpPr>
            <p:cNvPr id="142" name="TextBox 141"/>
            <p:cNvSpPr txBox="1"/>
            <p:nvPr/>
          </p:nvSpPr>
          <p:spPr>
            <a:xfrm>
              <a:off x="1702511" y="3420070"/>
              <a:ext cx="374904" cy="276999"/>
            </a:xfrm>
            <a:prstGeom prst="rect">
              <a:avLst/>
            </a:prstGeom>
            <a:noFill/>
          </p:spPr>
          <p:txBody>
            <a:bodyPr wrap="square" rtlCol="0">
              <a:spAutoFit/>
            </a:bodyPr>
            <a:lstStyle/>
            <a:p>
              <a:r>
                <a:rPr lang="en-US" sz="1200" dirty="0" smtClean="0"/>
                <a:t>4</a:t>
              </a:r>
            </a:p>
          </p:txBody>
        </p:sp>
        <p:sp>
          <p:nvSpPr>
            <p:cNvPr id="143" name="TextBox 142"/>
            <p:cNvSpPr txBox="1"/>
            <p:nvPr/>
          </p:nvSpPr>
          <p:spPr>
            <a:xfrm>
              <a:off x="2249821" y="3420070"/>
              <a:ext cx="374904" cy="276999"/>
            </a:xfrm>
            <a:prstGeom prst="rect">
              <a:avLst/>
            </a:prstGeom>
            <a:noFill/>
          </p:spPr>
          <p:txBody>
            <a:bodyPr wrap="square" rtlCol="0">
              <a:spAutoFit/>
            </a:bodyPr>
            <a:lstStyle/>
            <a:p>
              <a:r>
                <a:rPr lang="en-US" sz="1200" dirty="0" smtClean="0"/>
                <a:t>6</a:t>
              </a:r>
            </a:p>
          </p:txBody>
        </p:sp>
        <p:sp>
          <p:nvSpPr>
            <p:cNvPr id="144" name="TextBox 143"/>
            <p:cNvSpPr txBox="1"/>
            <p:nvPr/>
          </p:nvSpPr>
          <p:spPr>
            <a:xfrm>
              <a:off x="2797131" y="3420070"/>
              <a:ext cx="374904" cy="276999"/>
            </a:xfrm>
            <a:prstGeom prst="rect">
              <a:avLst/>
            </a:prstGeom>
            <a:noFill/>
          </p:spPr>
          <p:txBody>
            <a:bodyPr wrap="square" rtlCol="0">
              <a:spAutoFit/>
            </a:bodyPr>
            <a:lstStyle/>
            <a:p>
              <a:r>
                <a:rPr lang="en-US" sz="1200" dirty="0" smtClean="0"/>
                <a:t>8</a:t>
              </a:r>
            </a:p>
          </p:txBody>
        </p:sp>
        <p:sp>
          <p:nvSpPr>
            <p:cNvPr id="145" name="TextBox 144"/>
            <p:cNvSpPr txBox="1"/>
            <p:nvPr/>
          </p:nvSpPr>
          <p:spPr>
            <a:xfrm>
              <a:off x="3891751" y="3420070"/>
              <a:ext cx="374904" cy="276999"/>
            </a:xfrm>
            <a:prstGeom prst="rect">
              <a:avLst/>
            </a:prstGeom>
            <a:noFill/>
          </p:spPr>
          <p:txBody>
            <a:bodyPr wrap="square" rtlCol="0">
              <a:spAutoFit/>
            </a:bodyPr>
            <a:lstStyle/>
            <a:p>
              <a:r>
                <a:rPr lang="en-US" sz="1200" dirty="0" smtClean="0"/>
                <a:t>12</a:t>
              </a:r>
            </a:p>
          </p:txBody>
        </p:sp>
        <p:sp>
          <p:nvSpPr>
            <p:cNvPr id="146" name="TextBox 145"/>
            <p:cNvSpPr txBox="1"/>
            <p:nvPr/>
          </p:nvSpPr>
          <p:spPr>
            <a:xfrm>
              <a:off x="4439061" y="3420070"/>
              <a:ext cx="374904" cy="276999"/>
            </a:xfrm>
            <a:prstGeom prst="rect">
              <a:avLst/>
            </a:prstGeom>
            <a:noFill/>
          </p:spPr>
          <p:txBody>
            <a:bodyPr wrap="square" rtlCol="0">
              <a:spAutoFit/>
            </a:bodyPr>
            <a:lstStyle/>
            <a:p>
              <a:r>
                <a:rPr lang="en-US" sz="1200" dirty="0" smtClean="0"/>
                <a:t>14</a:t>
              </a:r>
            </a:p>
          </p:txBody>
        </p:sp>
        <p:sp>
          <p:nvSpPr>
            <p:cNvPr id="147" name="TextBox 146"/>
            <p:cNvSpPr txBox="1"/>
            <p:nvPr/>
          </p:nvSpPr>
          <p:spPr>
            <a:xfrm>
              <a:off x="4986371" y="3420070"/>
              <a:ext cx="376305" cy="276999"/>
            </a:xfrm>
            <a:prstGeom prst="rect">
              <a:avLst/>
            </a:prstGeom>
            <a:noFill/>
          </p:spPr>
          <p:txBody>
            <a:bodyPr wrap="square" rtlCol="0">
              <a:spAutoFit/>
            </a:bodyPr>
            <a:lstStyle/>
            <a:p>
              <a:r>
                <a:rPr lang="en-US" sz="1200" dirty="0" smtClean="0"/>
                <a:t>16</a:t>
              </a:r>
            </a:p>
          </p:txBody>
        </p:sp>
        <p:sp>
          <p:nvSpPr>
            <p:cNvPr id="148" name="TextBox 147"/>
            <p:cNvSpPr txBox="1"/>
            <p:nvPr/>
          </p:nvSpPr>
          <p:spPr>
            <a:xfrm>
              <a:off x="5535082" y="3420070"/>
              <a:ext cx="376305" cy="276999"/>
            </a:xfrm>
            <a:prstGeom prst="rect">
              <a:avLst/>
            </a:prstGeom>
            <a:noFill/>
          </p:spPr>
          <p:txBody>
            <a:bodyPr wrap="square" rtlCol="0">
              <a:spAutoFit/>
            </a:bodyPr>
            <a:lstStyle/>
            <a:p>
              <a:r>
                <a:rPr lang="en-US" sz="1200" dirty="0" smtClean="0"/>
                <a:t>18</a:t>
              </a:r>
            </a:p>
          </p:txBody>
        </p:sp>
        <p:sp>
          <p:nvSpPr>
            <p:cNvPr id="149" name="TextBox 148"/>
            <p:cNvSpPr txBox="1"/>
            <p:nvPr/>
          </p:nvSpPr>
          <p:spPr>
            <a:xfrm>
              <a:off x="6083793" y="3420070"/>
              <a:ext cx="376305" cy="276999"/>
            </a:xfrm>
            <a:prstGeom prst="rect">
              <a:avLst/>
            </a:prstGeom>
            <a:noFill/>
          </p:spPr>
          <p:txBody>
            <a:bodyPr wrap="square" rtlCol="0">
              <a:spAutoFit/>
            </a:bodyPr>
            <a:lstStyle/>
            <a:p>
              <a:r>
                <a:rPr lang="en-US" sz="1200" dirty="0" smtClean="0"/>
                <a:t>20</a:t>
              </a:r>
            </a:p>
          </p:txBody>
        </p:sp>
        <p:sp>
          <p:nvSpPr>
            <p:cNvPr id="150" name="TextBox 149"/>
            <p:cNvSpPr txBox="1"/>
            <p:nvPr/>
          </p:nvSpPr>
          <p:spPr>
            <a:xfrm>
              <a:off x="6632507" y="3420070"/>
              <a:ext cx="376305" cy="276999"/>
            </a:xfrm>
            <a:prstGeom prst="rect">
              <a:avLst/>
            </a:prstGeom>
            <a:noFill/>
          </p:spPr>
          <p:txBody>
            <a:bodyPr wrap="square" rtlCol="0">
              <a:spAutoFit/>
            </a:bodyPr>
            <a:lstStyle/>
            <a:p>
              <a:r>
                <a:rPr lang="en-US" sz="1200" dirty="0" smtClean="0"/>
                <a:t>22</a:t>
              </a:r>
            </a:p>
          </p:txBody>
        </p:sp>
        <p:sp>
          <p:nvSpPr>
            <p:cNvPr id="151" name="TextBox 150"/>
            <p:cNvSpPr txBox="1"/>
            <p:nvPr/>
          </p:nvSpPr>
          <p:spPr>
            <a:xfrm>
              <a:off x="227012" y="2401669"/>
              <a:ext cx="533400" cy="307777"/>
            </a:xfrm>
            <a:prstGeom prst="rect">
              <a:avLst/>
            </a:prstGeom>
            <a:noFill/>
          </p:spPr>
          <p:txBody>
            <a:bodyPr wrap="square" rtlCol="0">
              <a:spAutoFit/>
            </a:bodyPr>
            <a:lstStyle/>
            <a:p>
              <a:r>
                <a:rPr lang="en-US" sz="1400" dirty="0" smtClean="0"/>
                <a:t>$30</a:t>
              </a:r>
              <a:endParaRPr lang="en-US" sz="1400" dirty="0"/>
            </a:p>
          </p:txBody>
        </p:sp>
        <p:sp>
          <p:nvSpPr>
            <p:cNvPr id="152" name="TextBox 151"/>
            <p:cNvSpPr txBox="1"/>
            <p:nvPr/>
          </p:nvSpPr>
          <p:spPr>
            <a:xfrm>
              <a:off x="227012" y="1715869"/>
              <a:ext cx="533400" cy="307777"/>
            </a:xfrm>
            <a:prstGeom prst="rect">
              <a:avLst/>
            </a:prstGeom>
            <a:noFill/>
          </p:spPr>
          <p:txBody>
            <a:bodyPr wrap="square" rtlCol="0">
              <a:spAutoFit/>
            </a:bodyPr>
            <a:lstStyle/>
            <a:p>
              <a:r>
                <a:rPr lang="en-US" sz="1400" dirty="0" smtClean="0"/>
                <a:t>$50</a:t>
              </a:r>
              <a:endParaRPr lang="en-US" sz="1400" dirty="0"/>
            </a:p>
          </p:txBody>
        </p:sp>
        <p:sp>
          <p:nvSpPr>
            <p:cNvPr id="153" name="TextBox 152"/>
            <p:cNvSpPr txBox="1"/>
            <p:nvPr/>
          </p:nvSpPr>
          <p:spPr>
            <a:xfrm>
              <a:off x="227012" y="2779692"/>
              <a:ext cx="533400" cy="307777"/>
            </a:xfrm>
            <a:prstGeom prst="rect">
              <a:avLst/>
            </a:prstGeom>
            <a:noFill/>
          </p:spPr>
          <p:txBody>
            <a:bodyPr wrap="square" rtlCol="0">
              <a:spAutoFit/>
            </a:bodyPr>
            <a:lstStyle/>
            <a:p>
              <a:r>
                <a:rPr lang="en-US" sz="1400" dirty="0" smtClean="0"/>
                <a:t>$20</a:t>
              </a:r>
              <a:endParaRPr lang="en-US" sz="1400" dirty="0"/>
            </a:p>
          </p:txBody>
        </p:sp>
        <p:sp>
          <p:nvSpPr>
            <p:cNvPr id="154" name="TextBox 153"/>
            <p:cNvSpPr txBox="1"/>
            <p:nvPr/>
          </p:nvSpPr>
          <p:spPr>
            <a:xfrm>
              <a:off x="227012" y="2060294"/>
              <a:ext cx="533400" cy="307777"/>
            </a:xfrm>
            <a:prstGeom prst="rect">
              <a:avLst/>
            </a:prstGeom>
            <a:noFill/>
          </p:spPr>
          <p:txBody>
            <a:bodyPr wrap="square" rtlCol="0">
              <a:spAutoFit/>
            </a:bodyPr>
            <a:lstStyle/>
            <a:p>
              <a:r>
                <a:rPr lang="en-US" sz="1400" dirty="0" smtClean="0"/>
                <a:t>$40</a:t>
              </a:r>
              <a:endParaRPr lang="en-US" sz="1400" dirty="0"/>
            </a:p>
          </p:txBody>
        </p:sp>
        <p:sp>
          <p:nvSpPr>
            <p:cNvPr id="155" name="TextBox 154"/>
            <p:cNvSpPr txBox="1"/>
            <p:nvPr/>
          </p:nvSpPr>
          <p:spPr>
            <a:xfrm>
              <a:off x="227012" y="1411069"/>
              <a:ext cx="533400" cy="307777"/>
            </a:xfrm>
            <a:prstGeom prst="rect">
              <a:avLst/>
            </a:prstGeom>
            <a:noFill/>
          </p:spPr>
          <p:txBody>
            <a:bodyPr wrap="square" rtlCol="0">
              <a:spAutoFit/>
            </a:bodyPr>
            <a:lstStyle/>
            <a:p>
              <a:r>
                <a:rPr lang="en-US" sz="1400" dirty="0" smtClean="0"/>
                <a:t>$60</a:t>
              </a:r>
              <a:endParaRPr lang="en-US" sz="1400" dirty="0"/>
            </a:p>
          </p:txBody>
        </p:sp>
        <p:sp>
          <p:nvSpPr>
            <p:cNvPr id="156" name="Rectangle 155"/>
            <p:cNvSpPr/>
            <p:nvPr/>
          </p:nvSpPr>
          <p:spPr>
            <a:xfrm>
              <a:off x="7618412" y="3125888"/>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Box 156"/>
            <p:cNvSpPr txBox="1"/>
            <p:nvPr/>
          </p:nvSpPr>
          <p:spPr>
            <a:xfrm>
              <a:off x="8532812" y="3075801"/>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158" name="Straight Connector 157"/>
            <p:cNvCxnSpPr/>
            <p:nvPr/>
          </p:nvCxnSpPr>
          <p:spPr>
            <a:xfrm>
              <a:off x="7709242" y="39579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59" name="TextBox 158"/>
            <p:cNvSpPr txBox="1"/>
            <p:nvPr/>
          </p:nvSpPr>
          <p:spPr>
            <a:xfrm>
              <a:off x="8547442" y="3805535"/>
              <a:ext cx="2362200" cy="646331"/>
            </a:xfrm>
            <a:prstGeom prst="rect">
              <a:avLst/>
            </a:prstGeom>
            <a:noFill/>
          </p:spPr>
          <p:txBody>
            <a:bodyPr wrap="square" rtlCol="0">
              <a:spAutoFit/>
            </a:bodyPr>
            <a:lstStyle/>
            <a:p>
              <a:r>
                <a:rPr lang="en-US" sz="1200" dirty="0" smtClean="0"/>
                <a:t>Cost </a:t>
              </a:r>
              <a:r>
                <a:rPr lang="en-US" sz="1200" dirty="0"/>
                <a:t>schedule update</a:t>
              </a:r>
            </a:p>
            <a:p>
              <a:r>
                <a:rPr lang="en-US" sz="1200" dirty="0"/>
                <a:t>submitted in RT the day prior (after the DA market clears</a:t>
              </a:r>
              <a:r>
                <a:rPr lang="en-US" sz="1200" dirty="0" smtClean="0"/>
                <a:t>)</a:t>
              </a:r>
              <a:endParaRPr lang="en-US" sz="1200" dirty="0"/>
            </a:p>
          </p:txBody>
        </p:sp>
        <p:sp>
          <p:nvSpPr>
            <p:cNvPr id="161" name="TextBox 160"/>
            <p:cNvSpPr txBox="1"/>
            <p:nvPr/>
          </p:nvSpPr>
          <p:spPr>
            <a:xfrm>
              <a:off x="455612" y="33160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162" name="L-Shape 161"/>
            <p:cNvSpPr/>
            <p:nvPr/>
          </p:nvSpPr>
          <p:spPr>
            <a:xfrm flipH="1">
              <a:off x="2360609" y="2277070"/>
              <a:ext cx="2265901" cy="1142998"/>
            </a:xfrm>
            <a:prstGeom prst="corner">
              <a:avLst>
                <a:gd name="adj1" fmla="val 46368"/>
                <a:gd name="adj2" fmla="val 93945"/>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L-Shape 163"/>
            <p:cNvSpPr/>
            <p:nvPr/>
          </p:nvSpPr>
          <p:spPr>
            <a:xfrm flipV="1">
              <a:off x="2360612" y="1868265"/>
              <a:ext cx="2254093" cy="1065314"/>
            </a:xfrm>
            <a:prstGeom prst="corner">
              <a:avLst>
                <a:gd name="adj1" fmla="val 38855"/>
                <a:gd name="adj2" fmla="val 117202"/>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7618412" y="4535269"/>
              <a:ext cx="914400" cy="152400"/>
            </a:xfrm>
            <a:prstGeom prst="rect">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TextBox 165"/>
            <p:cNvSpPr txBox="1"/>
            <p:nvPr/>
          </p:nvSpPr>
          <p:spPr>
            <a:xfrm>
              <a:off x="8570911" y="4459069"/>
              <a:ext cx="2817813" cy="646331"/>
            </a:xfrm>
            <a:prstGeom prst="rect">
              <a:avLst/>
            </a:prstGeom>
            <a:noFill/>
          </p:spPr>
          <p:txBody>
            <a:bodyPr wrap="square" rtlCol="0">
              <a:spAutoFit/>
            </a:bodyPr>
            <a:lstStyle/>
            <a:p>
              <a:r>
                <a:rPr lang="en-US" sz="1200" dirty="0" smtClean="0"/>
                <a:t>Additional portion of curve used for RT dispatch and pricing (not included in make whole)</a:t>
              </a:r>
              <a:endParaRPr lang="en-US" sz="1200" dirty="0"/>
            </a:p>
          </p:txBody>
        </p:sp>
        <p:cxnSp>
          <p:nvCxnSpPr>
            <p:cNvPr id="169" name="Straight Connector 168"/>
            <p:cNvCxnSpPr/>
            <p:nvPr/>
          </p:nvCxnSpPr>
          <p:spPr>
            <a:xfrm>
              <a:off x="7694612" y="1953399"/>
              <a:ext cx="838200" cy="0"/>
            </a:xfrm>
            <a:prstGeom prst="lin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cxnSp>
        <p:sp>
          <p:nvSpPr>
            <p:cNvPr id="172" name="TextBox 171"/>
            <p:cNvSpPr txBox="1"/>
            <p:nvPr/>
          </p:nvSpPr>
          <p:spPr>
            <a:xfrm>
              <a:off x="8532812" y="1800999"/>
              <a:ext cx="2362200" cy="646331"/>
            </a:xfrm>
            <a:prstGeom prst="rect">
              <a:avLst/>
            </a:prstGeom>
            <a:noFill/>
          </p:spPr>
          <p:txBody>
            <a:bodyPr wrap="square" rtlCol="0">
              <a:spAutoFit/>
            </a:bodyPr>
            <a:lstStyle/>
            <a:p>
              <a:r>
                <a:rPr lang="en-US" sz="1200" dirty="0"/>
                <a:t>P</a:t>
              </a:r>
              <a:r>
                <a:rPr lang="en-US" sz="1200" dirty="0" smtClean="0"/>
                <a:t>rice schedule update</a:t>
              </a:r>
            </a:p>
            <a:p>
              <a:r>
                <a:rPr lang="en-US" sz="1200" dirty="0" smtClean="0"/>
                <a:t>submitted in RT the day prior (after the DA market clears)</a:t>
              </a:r>
              <a:endParaRPr lang="en-US" sz="1200" dirty="0"/>
            </a:p>
          </p:txBody>
        </p:sp>
        <p:sp>
          <p:nvSpPr>
            <p:cNvPr id="174" name="L-Shape 173"/>
            <p:cNvSpPr/>
            <p:nvPr/>
          </p:nvSpPr>
          <p:spPr>
            <a:xfrm flipH="1">
              <a:off x="1813302" y="1600200"/>
              <a:ext cx="547310" cy="1819868"/>
            </a:xfrm>
            <a:prstGeom prst="corner">
              <a:avLst>
                <a:gd name="adj1" fmla="val 43088"/>
                <a:gd name="adj2" fmla="val 100000"/>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7618412" y="2615707"/>
              <a:ext cx="914400" cy="152400"/>
            </a:xfrm>
            <a:prstGeom prst="rect">
              <a:avLst/>
            </a:prstGeom>
            <a:pattFill prst="wd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TextBox 175"/>
            <p:cNvSpPr txBox="1"/>
            <p:nvPr/>
          </p:nvSpPr>
          <p:spPr>
            <a:xfrm>
              <a:off x="8532812" y="2514600"/>
              <a:ext cx="2514600" cy="461665"/>
            </a:xfrm>
            <a:prstGeom prst="rect">
              <a:avLst/>
            </a:prstGeom>
            <a:noFill/>
          </p:spPr>
          <p:txBody>
            <a:bodyPr wrap="square" rtlCol="0">
              <a:spAutoFit/>
            </a:bodyPr>
            <a:lstStyle/>
            <a:p>
              <a:r>
                <a:rPr lang="en-US" sz="1200" dirty="0" smtClean="0"/>
                <a:t>RT Commitment (commitment decision made at 3:00) </a:t>
              </a:r>
              <a:endParaRPr lang="en-US" sz="1200" dirty="0"/>
            </a:p>
          </p:txBody>
        </p:sp>
        <p:sp>
          <p:nvSpPr>
            <p:cNvPr id="177" name="Isosceles Triangle 176"/>
            <p:cNvSpPr/>
            <p:nvPr/>
          </p:nvSpPr>
          <p:spPr>
            <a:xfrm>
              <a:off x="1522412" y="3505200"/>
              <a:ext cx="97803" cy="113437"/>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63" name="L-Shape 162"/>
            <p:cNvSpPr/>
            <p:nvPr/>
          </p:nvSpPr>
          <p:spPr>
            <a:xfrm flipH="1">
              <a:off x="760412" y="2277070"/>
              <a:ext cx="6477000" cy="1142999"/>
            </a:xfrm>
            <a:prstGeom prst="corner">
              <a:avLst>
                <a:gd name="adj1" fmla="val 44240"/>
                <a:gd name="adj2" fmla="val 322719"/>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p:cNvSpPr/>
          <p:nvPr/>
        </p:nvSpPr>
        <p:spPr>
          <a:xfrm>
            <a:off x="1805201" y="1586298"/>
            <a:ext cx="544428" cy="18337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4323556"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For HB 6 – 10 the Cost schedule offer used is $20</a:t>
            </a:r>
            <a:endParaRPr lang="en-US" sz="1400" dirty="0"/>
          </a:p>
        </p:txBody>
      </p:sp>
      <p:sp>
        <p:nvSpPr>
          <p:cNvPr id="48" name="TextBox 47"/>
          <p:cNvSpPr txBox="1"/>
          <p:nvPr/>
        </p:nvSpPr>
        <p:spPr>
          <a:xfrm>
            <a:off x="2026639" y="4969133"/>
            <a:ext cx="2241255" cy="307777"/>
          </a:xfrm>
          <a:prstGeom prst="rect">
            <a:avLst/>
          </a:prstGeom>
          <a:noFill/>
        </p:spPr>
        <p:txBody>
          <a:bodyPr wrap="none" rtlCol="0">
            <a:spAutoFit/>
          </a:bodyPr>
          <a:lstStyle/>
          <a:p>
            <a:r>
              <a:rPr lang="en-US" sz="1400" dirty="0" smtClean="0"/>
              <a:t>Offer Used for Balancing:</a:t>
            </a:r>
            <a:endParaRPr lang="en-US" sz="1400" dirty="0"/>
          </a:p>
        </p:txBody>
      </p:sp>
      <p:sp>
        <p:nvSpPr>
          <p:cNvPr id="49" name="TextBox 48"/>
          <p:cNvSpPr txBox="1"/>
          <p:nvPr/>
        </p:nvSpPr>
        <p:spPr>
          <a:xfrm>
            <a:off x="2215906" y="5257800"/>
            <a:ext cx="5707306"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4 - 6 the Price schedule offer used is $</a:t>
            </a:r>
            <a:r>
              <a:rPr lang="en-US" sz="1400" dirty="0" smtClean="0"/>
              <a:t>60 (segment 2)</a:t>
            </a:r>
            <a:endParaRPr lang="en-US" sz="1400" dirty="0"/>
          </a:p>
        </p:txBody>
      </p:sp>
      <p:sp>
        <p:nvSpPr>
          <p:cNvPr id="50" name="TextBox 49"/>
          <p:cNvSpPr txBox="1"/>
          <p:nvPr/>
        </p:nvSpPr>
        <p:spPr>
          <a:xfrm>
            <a:off x="2215902" y="5543490"/>
            <a:ext cx="58597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6 – 10 the Cost schedule  offer used is $</a:t>
            </a:r>
            <a:r>
              <a:rPr lang="en-US" sz="1400" dirty="0" smtClean="0"/>
              <a:t>20 (segment 1)</a:t>
            </a:r>
            <a:endParaRPr lang="en-US" sz="1400" dirty="0"/>
          </a:p>
        </p:txBody>
      </p:sp>
      <p:sp>
        <p:nvSpPr>
          <p:cNvPr id="52" name="TextBox 51"/>
          <p:cNvSpPr txBox="1"/>
          <p:nvPr/>
        </p:nvSpPr>
        <p:spPr>
          <a:xfrm>
            <a:off x="2215903" y="5848290"/>
            <a:ext cx="69265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14 the Cost schedule offer used is $</a:t>
            </a:r>
            <a:r>
              <a:rPr lang="en-US" sz="1400" dirty="0" smtClean="0"/>
              <a:t>40 (segment 1)</a:t>
            </a:r>
            <a:endParaRPr lang="en-US" sz="1400" dirty="0"/>
          </a:p>
        </p:txBody>
      </p:sp>
      <p:sp>
        <p:nvSpPr>
          <p:cNvPr id="20" name="Rectangle 19"/>
          <p:cNvSpPr/>
          <p:nvPr/>
        </p:nvSpPr>
        <p:spPr>
          <a:xfrm>
            <a:off x="2360612" y="2933580"/>
            <a:ext cx="1171281" cy="4864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609600" y="76200"/>
            <a:ext cx="10969625" cy="762001"/>
          </a:xfrm>
        </p:spPr>
        <p:txBody>
          <a:bodyPr/>
          <a:lstStyle/>
          <a:p>
            <a:r>
              <a:rPr lang="en-US" dirty="0"/>
              <a:t>Example </a:t>
            </a:r>
            <a:r>
              <a:rPr lang="en-US" dirty="0" smtClean="0"/>
              <a:t>5b: </a:t>
            </a:r>
            <a:r>
              <a:rPr lang="en-US" dirty="0"/>
              <a:t>Committed on Cost in DA </a:t>
            </a:r>
            <a:br>
              <a:rPr lang="en-US" dirty="0"/>
            </a:br>
            <a:r>
              <a:rPr lang="en-US" dirty="0"/>
              <a:t>– Brought on early in RT on Price </a:t>
            </a:r>
            <a:r>
              <a:rPr lang="en-US" dirty="0" smtClean="0"/>
              <a:t>(Combined Cycle)</a:t>
            </a:r>
            <a:endParaRPr lang="en-US" dirty="0"/>
          </a:p>
        </p:txBody>
      </p:sp>
      <p:sp>
        <p:nvSpPr>
          <p:cNvPr id="2" name="Rectangle 1"/>
          <p:cNvSpPr/>
          <p:nvPr/>
        </p:nvSpPr>
        <p:spPr>
          <a:xfrm>
            <a:off x="3565717" y="2288599"/>
            <a:ext cx="1060796" cy="11314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150812" y="838200"/>
            <a:ext cx="11963400" cy="707886"/>
          </a:xfrm>
          <a:prstGeom prst="rect">
            <a:avLst/>
          </a:prstGeom>
          <a:noFill/>
        </p:spPr>
        <p:txBody>
          <a:bodyPr wrap="square" rtlCol="0">
            <a:spAutoFit/>
          </a:bodyPr>
          <a:lstStyle/>
          <a:p>
            <a:r>
              <a:rPr lang="en-US" sz="2000" dirty="0" smtClean="0">
                <a:latin typeface="Arial Narrow" panose="020B0606020202030204" pitchFamily="34" charset="0"/>
              </a:rPr>
              <a:t>Combined Cycle unit </a:t>
            </a:r>
            <a:r>
              <a:rPr lang="en-US" sz="2000" dirty="0">
                <a:latin typeface="Arial Narrow" panose="020B0606020202030204" pitchFamily="34" charset="0"/>
              </a:rPr>
              <a:t>is offer capped DA and committed on cost.  Assume cost increases for the entire day after DA market clears. Unit has an 8 hour min run. Unit is brought on early and does not fail the TPS test.</a:t>
            </a:r>
          </a:p>
        </p:txBody>
      </p:sp>
      <p:sp>
        <p:nvSpPr>
          <p:cNvPr id="180" name="TextBox 179"/>
          <p:cNvSpPr txBox="1"/>
          <p:nvPr/>
        </p:nvSpPr>
        <p:spPr>
          <a:xfrm>
            <a:off x="2208212" y="4645223"/>
            <a:ext cx="4422942"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For HB 10 – 14 the Cost schedule offer used is $40</a:t>
            </a:r>
            <a:endParaRPr lang="en-US" sz="1400" dirty="0"/>
          </a:p>
        </p:txBody>
      </p:sp>
      <p:cxnSp>
        <p:nvCxnSpPr>
          <p:cNvPr id="173" name="Straight Arrow Connector 172"/>
          <p:cNvCxnSpPr/>
          <p:nvPr/>
        </p:nvCxnSpPr>
        <p:spPr>
          <a:xfrm>
            <a:off x="760410" y="1600200"/>
            <a:ext cx="2" cy="2156936"/>
          </a:xfrm>
          <a:prstGeom prst="straightConnector1">
            <a:avLst/>
          </a:prstGeom>
          <a:ln w="127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927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3"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mph" presetSubtype="2" fill="hold" nodeType="withEffect">
                                  <p:stCondLst>
                                    <p:cond delay="0"/>
                                  </p:stCondLst>
                                  <p:childTnLst>
                                    <p:animClr clrSpc="rgb" dir="cw">
                                      <p:cBhvr>
                                        <p:cTn id="14" dur="2000" fill="hold"/>
                                        <p:tgtEl>
                                          <p:spTgt spid="14"/>
                                        </p:tgtEl>
                                        <p:attrNameLst>
                                          <p:attrName>fillcolor</p:attrName>
                                        </p:attrNameLst>
                                      </p:cBhvr>
                                      <p:to>
                                        <a:schemeClr val="accent2"/>
                                      </p:to>
                                    </p:animClr>
                                    <p:set>
                                      <p:cBhvr>
                                        <p:cTn id="15" dur="2000" fill="hold"/>
                                        <p:tgtEl>
                                          <p:spTgt spid="14"/>
                                        </p:tgtEl>
                                        <p:attrNameLst>
                                          <p:attrName>fill.type</p:attrName>
                                        </p:attrNameLst>
                                      </p:cBhvr>
                                      <p:to>
                                        <p:strVal val="solid"/>
                                      </p:to>
                                    </p:set>
                                    <p:set>
                                      <p:cBhvr>
                                        <p:cTn id="16" dur="2000" fill="hold"/>
                                        <p:tgtEl>
                                          <p:spTgt spid="14"/>
                                        </p:tgtEl>
                                        <p:attrNameLst>
                                          <p:attrName>fill.on</p:attrName>
                                        </p:attrNameLst>
                                      </p:cBhvr>
                                      <p:to>
                                        <p:strVal val="true"/>
                                      </p:to>
                                    </p:set>
                                  </p:childTnLst>
                                </p:cTn>
                              </p:par>
                              <p:par>
                                <p:cTn id="17" presetID="27" presetClass="emph" presetSubtype="0" repeatCount="indefinite" fill="remove" grpId="5" nodeType="withEffect">
                                  <p:stCondLst>
                                    <p:cond delay="0"/>
                                  </p:stCondLst>
                                  <p:endCondLst>
                                    <p:cond evt="onNext" delay="0">
                                      <p:tgtEl>
                                        <p:sldTgt/>
                                      </p:tgtEl>
                                    </p:cond>
                                  </p:endCondLst>
                                  <p:childTnLst>
                                    <p:animClr clrSpc="rgb" dir="cw">
                                      <p:cBhvr override="childStyle">
                                        <p:cTn id="18" dur="1000" autoRev="1" fill="remove"/>
                                        <p:tgtEl>
                                          <p:spTgt spid="20"/>
                                        </p:tgtEl>
                                        <p:attrNameLst>
                                          <p:attrName>style.color</p:attrName>
                                        </p:attrNameLst>
                                      </p:cBhvr>
                                      <p:to>
                                        <a:schemeClr val="accent2"/>
                                      </p:to>
                                    </p:animClr>
                                    <p:animClr clrSpc="rgb" dir="cw">
                                      <p:cBhvr>
                                        <p:cTn id="19" dur="1000" autoRev="1" fill="remove"/>
                                        <p:tgtEl>
                                          <p:spTgt spid="20"/>
                                        </p:tgtEl>
                                        <p:attrNameLst>
                                          <p:attrName>fillcolor</p:attrName>
                                        </p:attrNameLst>
                                      </p:cBhvr>
                                      <p:to>
                                        <a:schemeClr val="accent2"/>
                                      </p:to>
                                    </p:animClr>
                                    <p:set>
                                      <p:cBhvr>
                                        <p:cTn id="20" dur="1000" autoRev="1" fill="remove"/>
                                        <p:tgtEl>
                                          <p:spTgt spid="20"/>
                                        </p:tgtEl>
                                        <p:attrNameLst>
                                          <p:attrName>fill.type</p:attrName>
                                        </p:attrNameLst>
                                      </p:cBhvr>
                                      <p:to>
                                        <p:strVal val="solid"/>
                                      </p:to>
                                    </p:set>
                                    <p:set>
                                      <p:cBhvr>
                                        <p:cTn id="21" dur="1000" autoRev="1" fill="remove"/>
                                        <p:tgtEl>
                                          <p:spTgt spid="20"/>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80"/>
                                        </p:tgtEl>
                                        <p:attrNameLst>
                                          <p:attrName>style.visibility</p:attrName>
                                        </p:attrNameLst>
                                      </p:cBhvr>
                                      <p:to>
                                        <p:strVal val="visible"/>
                                      </p:to>
                                    </p:set>
                                  </p:childTnLst>
                                </p:cTn>
                              </p:par>
                              <p:par>
                                <p:cTn id="26" presetID="1" presetClass="exit" presetSubtype="0" fill="hold" grpId="4" nodeType="withEffect">
                                  <p:stCondLst>
                                    <p:cond delay="0"/>
                                  </p:stCondLst>
                                  <p:childTnLst>
                                    <p:set>
                                      <p:cBhvr>
                                        <p:cTn id="27" dur="1" fill="hold">
                                          <p:stCondLst>
                                            <p:cond delay="0"/>
                                          </p:stCondLst>
                                        </p:cTn>
                                        <p:tgtEl>
                                          <p:spTgt spid="20"/>
                                        </p:tgtEl>
                                        <p:attrNameLst>
                                          <p:attrName>style.visibility</p:attrName>
                                        </p:attrNameLst>
                                      </p:cBhvr>
                                      <p:to>
                                        <p:strVal val="hidden"/>
                                      </p:to>
                                    </p:set>
                                  </p:childTnLst>
                                </p:cTn>
                              </p:par>
                              <p:par>
                                <p:cTn id="28" presetID="1" presetClass="entr" presetSubtype="0" fill="hold" grpId="3" nodeType="withEffect">
                                  <p:stCondLst>
                                    <p:cond delay="0"/>
                                  </p:stCondLst>
                                  <p:childTnLst>
                                    <p:set>
                                      <p:cBhvr>
                                        <p:cTn id="29" dur="1" fill="hold">
                                          <p:stCondLst>
                                            <p:cond delay="0"/>
                                          </p:stCondLst>
                                        </p:cTn>
                                        <p:tgtEl>
                                          <p:spTgt spid="2"/>
                                        </p:tgtEl>
                                        <p:attrNameLst>
                                          <p:attrName>style.visibility</p:attrName>
                                        </p:attrNameLst>
                                      </p:cBhvr>
                                      <p:to>
                                        <p:strVal val="visible"/>
                                      </p:to>
                                    </p:set>
                                  </p:childTnLst>
                                </p:cTn>
                              </p:par>
                              <p:par>
                                <p:cTn id="30" presetID="27" presetClass="emph" presetSubtype="0" repeatCount="indefinite" fill="remove" grpId="4" nodeType="withEffect">
                                  <p:stCondLst>
                                    <p:cond delay="0"/>
                                  </p:stCondLst>
                                  <p:endCondLst>
                                    <p:cond evt="onNext" delay="0">
                                      <p:tgtEl>
                                        <p:sldTgt/>
                                      </p:tgtEl>
                                    </p:cond>
                                  </p:endCondLst>
                                  <p:childTnLst>
                                    <p:animClr clrSpc="rgb" dir="cw">
                                      <p:cBhvr override="childStyle">
                                        <p:cTn id="31" dur="1000" autoRev="1" fill="remove"/>
                                        <p:tgtEl>
                                          <p:spTgt spid="2"/>
                                        </p:tgtEl>
                                        <p:attrNameLst>
                                          <p:attrName>style.color</p:attrName>
                                        </p:attrNameLst>
                                      </p:cBhvr>
                                      <p:to>
                                        <a:schemeClr val="accent2"/>
                                      </p:to>
                                    </p:animClr>
                                    <p:animClr clrSpc="rgb" dir="cw">
                                      <p:cBhvr>
                                        <p:cTn id="32" dur="1000" autoRev="1" fill="remove"/>
                                        <p:tgtEl>
                                          <p:spTgt spid="2"/>
                                        </p:tgtEl>
                                        <p:attrNameLst>
                                          <p:attrName>fillcolor</p:attrName>
                                        </p:attrNameLst>
                                      </p:cBhvr>
                                      <p:to>
                                        <a:schemeClr val="accent2"/>
                                      </p:to>
                                    </p:animClr>
                                    <p:set>
                                      <p:cBhvr>
                                        <p:cTn id="33" dur="1000" autoRev="1" fill="remove"/>
                                        <p:tgtEl>
                                          <p:spTgt spid="2"/>
                                        </p:tgtEl>
                                        <p:attrNameLst>
                                          <p:attrName>fill.type</p:attrName>
                                        </p:attrNameLst>
                                      </p:cBhvr>
                                      <p:to>
                                        <p:strVal val="solid"/>
                                      </p:to>
                                    </p:set>
                                    <p:set>
                                      <p:cBhvr>
                                        <p:cTn id="34" dur="1000" autoRev="1" fill="remove"/>
                                        <p:tgtEl>
                                          <p:spTgt spid="2"/>
                                        </p:tgtEl>
                                        <p:attrNameLst>
                                          <p:attrName>fill.on</p:attrName>
                                        </p:attrNameLst>
                                      </p:cBhvr>
                                      <p:to>
                                        <p:strVal val="true"/>
                                      </p:to>
                                    </p:set>
                                  </p:childTnLst>
                                </p:cTn>
                              </p:par>
                              <p:par>
                                <p:cTn id="35" presetID="1" presetClass="emph" presetSubtype="1" nodeType="withEffect">
                                  <p:stCondLst>
                                    <p:cond delay="0"/>
                                  </p:stCondLst>
                                  <p:childTnLst>
                                    <p:set>
                                      <p:cBhvr>
                                        <p:cTn id="36" dur="indefinite"/>
                                        <p:tgtEl>
                                          <p:spTgt spid="14"/>
                                        </p:tgtEl>
                                        <p:attrNameLst>
                                          <p:attrName>fillcolor</p:attrName>
                                        </p:attrNameLst>
                                      </p:cBhvr>
                                      <p:to>
                                        <p:clrVal>
                                          <a:schemeClr val="bg1"/>
                                        </p:clrVal>
                                      </p:to>
                                    </p:set>
                                    <p:set>
                                      <p:cBhvr>
                                        <p:cTn id="37" dur="indefinite"/>
                                        <p:tgtEl>
                                          <p:spTgt spid="14"/>
                                        </p:tgtEl>
                                        <p:attrNameLst>
                                          <p:attrName>fill.type</p:attrName>
                                        </p:attrNameLst>
                                      </p:cBhvr>
                                      <p:to>
                                        <p:strVal val="solid"/>
                                      </p:to>
                                    </p:set>
                                    <p:set>
                                      <p:cBhvr>
                                        <p:cTn id="38" dur="indefinite"/>
                                        <p:tgtEl>
                                          <p:spTgt spid="14"/>
                                        </p:tgtEl>
                                        <p:attrNameLst>
                                          <p:attrName>fill.on</p:attrName>
                                        </p:attrNameLst>
                                      </p:cBhvr>
                                      <p:to>
                                        <p:strVal val="true"/>
                                      </p:to>
                                    </p:set>
                                  </p:childTnLst>
                                </p:cTn>
                              </p:par>
                              <p:par>
                                <p:cTn id="39" presetID="1" presetClass="emph" presetSubtype="2" fill="hold" nodeType="withEffect">
                                  <p:stCondLst>
                                    <p:cond delay="0"/>
                                  </p:stCondLst>
                                  <p:childTnLst>
                                    <p:animClr clrSpc="rgb" dir="cw">
                                      <p:cBhvr>
                                        <p:cTn id="40" dur="2000" fill="hold"/>
                                        <p:tgtEl>
                                          <p:spTgt spid="180"/>
                                        </p:tgtEl>
                                        <p:attrNameLst>
                                          <p:attrName>fillcolor</p:attrName>
                                        </p:attrNameLst>
                                      </p:cBhvr>
                                      <p:to>
                                        <a:schemeClr val="accent2"/>
                                      </p:to>
                                    </p:animClr>
                                    <p:set>
                                      <p:cBhvr>
                                        <p:cTn id="41" dur="2000" fill="hold"/>
                                        <p:tgtEl>
                                          <p:spTgt spid="180"/>
                                        </p:tgtEl>
                                        <p:attrNameLst>
                                          <p:attrName>fill.type</p:attrName>
                                        </p:attrNameLst>
                                      </p:cBhvr>
                                      <p:to>
                                        <p:strVal val="solid"/>
                                      </p:to>
                                    </p:set>
                                    <p:set>
                                      <p:cBhvr>
                                        <p:cTn id="42" dur="2000" fill="hold"/>
                                        <p:tgtEl>
                                          <p:spTgt spid="180"/>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xit" presetSubtype="0" fill="hold" grpId="5" nodeType="withEffect">
                                  <p:stCondLst>
                                    <p:cond delay="0"/>
                                  </p:stCondLst>
                                  <p:childTnLst>
                                    <p:set>
                                      <p:cBhvr>
                                        <p:cTn id="48" dur="1" fill="hold">
                                          <p:stCondLst>
                                            <p:cond delay="0"/>
                                          </p:stCondLst>
                                        </p:cTn>
                                        <p:tgtEl>
                                          <p:spTgt spid="2"/>
                                        </p:tgtEl>
                                        <p:attrNameLst>
                                          <p:attrName>style.visibility</p:attrName>
                                        </p:attrNameLst>
                                      </p:cBhvr>
                                      <p:to>
                                        <p:strVal val="hidden"/>
                                      </p:to>
                                    </p:set>
                                  </p:childTnLst>
                                </p:cTn>
                              </p:par>
                              <p:par>
                                <p:cTn id="49" presetID="1" presetClass="emph" presetSubtype="1" nodeType="withEffect">
                                  <p:stCondLst>
                                    <p:cond delay="0"/>
                                  </p:stCondLst>
                                  <p:childTnLst>
                                    <p:set>
                                      <p:cBhvr>
                                        <p:cTn id="50" dur="indefinite"/>
                                        <p:tgtEl>
                                          <p:spTgt spid="180"/>
                                        </p:tgtEl>
                                        <p:attrNameLst>
                                          <p:attrName>fillcolor</p:attrName>
                                        </p:attrNameLst>
                                      </p:cBhvr>
                                      <p:to>
                                        <p:clrVal>
                                          <a:schemeClr val="bg1"/>
                                        </p:clrVal>
                                      </p:to>
                                    </p:set>
                                    <p:set>
                                      <p:cBhvr>
                                        <p:cTn id="51" dur="indefinite"/>
                                        <p:tgtEl>
                                          <p:spTgt spid="180"/>
                                        </p:tgtEl>
                                        <p:attrNameLst>
                                          <p:attrName>fill.type</p:attrName>
                                        </p:attrNameLst>
                                      </p:cBhvr>
                                      <p:to>
                                        <p:strVal val="solid"/>
                                      </p:to>
                                    </p:set>
                                    <p:set>
                                      <p:cBhvr>
                                        <p:cTn id="52" dur="indefinite"/>
                                        <p:tgtEl>
                                          <p:spTgt spid="180"/>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par>
                                <p:cTn id="59" presetID="1" presetClass="emph" presetSubtype="2" fill="hold" nodeType="withEffect">
                                  <p:stCondLst>
                                    <p:cond delay="0"/>
                                  </p:stCondLst>
                                  <p:childTnLst>
                                    <p:animClr clrSpc="rgb" dir="cw">
                                      <p:cBhvr>
                                        <p:cTn id="60" dur="2000" fill="hold"/>
                                        <p:tgtEl>
                                          <p:spTgt spid="49"/>
                                        </p:tgtEl>
                                        <p:attrNameLst>
                                          <p:attrName>fillcolor</p:attrName>
                                        </p:attrNameLst>
                                      </p:cBhvr>
                                      <p:to>
                                        <a:schemeClr val="accent2"/>
                                      </p:to>
                                    </p:animClr>
                                    <p:set>
                                      <p:cBhvr>
                                        <p:cTn id="61" dur="2000" fill="hold"/>
                                        <p:tgtEl>
                                          <p:spTgt spid="49"/>
                                        </p:tgtEl>
                                        <p:attrNameLst>
                                          <p:attrName>fill.type</p:attrName>
                                        </p:attrNameLst>
                                      </p:cBhvr>
                                      <p:to>
                                        <p:strVal val="solid"/>
                                      </p:to>
                                    </p:set>
                                    <p:set>
                                      <p:cBhvr>
                                        <p:cTn id="62" dur="2000" fill="hold"/>
                                        <p:tgtEl>
                                          <p:spTgt spid="49"/>
                                        </p:tgtEl>
                                        <p:attrNameLst>
                                          <p:attrName>fill.on</p:attrName>
                                        </p:attrNameLst>
                                      </p:cBhvr>
                                      <p:to>
                                        <p:strVal val="true"/>
                                      </p:to>
                                    </p:set>
                                  </p:childTnLst>
                                </p:cTn>
                              </p:par>
                              <p:par>
                                <p:cTn id="63"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64" dur="1000" autoRev="1" fill="remove"/>
                                        <p:tgtEl>
                                          <p:spTgt spid="19"/>
                                        </p:tgtEl>
                                        <p:attrNameLst>
                                          <p:attrName>style.color</p:attrName>
                                        </p:attrNameLst>
                                      </p:cBhvr>
                                      <p:to>
                                        <a:schemeClr val="accent2"/>
                                      </p:to>
                                    </p:animClr>
                                    <p:animClr clrSpc="rgb" dir="cw">
                                      <p:cBhvr>
                                        <p:cTn id="65" dur="1000" autoRev="1" fill="remove"/>
                                        <p:tgtEl>
                                          <p:spTgt spid="19"/>
                                        </p:tgtEl>
                                        <p:attrNameLst>
                                          <p:attrName>fillcolor</p:attrName>
                                        </p:attrNameLst>
                                      </p:cBhvr>
                                      <p:to>
                                        <a:schemeClr val="accent2"/>
                                      </p:to>
                                    </p:animClr>
                                    <p:set>
                                      <p:cBhvr>
                                        <p:cTn id="66" dur="1000" autoRev="1" fill="remove"/>
                                        <p:tgtEl>
                                          <p:spTgt spid="19"/>
                                        </p:tgtEl>
                                        <p:attrNameLst>
                                          <p:attrName>fill.type</p:attrName>
                                        </p:attrNameLst>
                                      </p:cBhvr>
                                      <p:to>
                                        <p:strVal val="solid"/>
                                      </p:to>
                                    </p:set>
                                    <p:set>
                                      <p:cBhvr>
                                        <p:cTn id="67" dur="1000" autoRev="1" fill="remove"/>
                                        <p:tgtEl>
                                          <p:spTgt spid="19"/>
                                        </p:tgtEl>
                                        <p:attrNameLst>
                                          <p:attrName>fill.on</p:attrName>
                                        </p:attrNameLst>
                                      </p:cBhvr>
                                      <p:to>
                                        <p:strVal val="tru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20"/>
                                        </p:tgtEl>
                                        <p:attrNameLst>
                                          <p:attrName>style.visibility</p:attrName>
                                        </p:attrNameLst>
                                      </p:cBhvr>
                                      <p:to>
                                        <p:strVal val="visible"/>
                                      </p:to>
                                    </p:set>
                                  </p:childTnLst>
                                </p:cTn>
                              </p:par>
                              <p:par>
                                <p:cTn id="74" presetID="27" presetClass="emph" presetSubtype="0" repeatCount="indefinite" fill="remove" grpId="2" nodeType="withEffect">
                                  <p:stCondLst>
                                    <p:cond delay="0"/>
                                  </p:stCondLst>
                                  <p:endCondLst>
                                    <p:cond evt="onNext" delay="0">
                                      <p:tgtEl>
                                        <p:sldTgt/>
                                      </p:tgtEl>
                                    </p:cond>
                                  </p:endCondLst>
                                  <p:childTnLst>
                                    <p:animClr clrSpc="rgb" dir="cw">
                                      <p:cBhvr override="childStyle">
                                        <p:cTn id="75" dur="1000" autoRev="1" fill="remove"/>
                                        <p:tgtEl>
                                          <p:spTgt spid="20"/>
                                        </p:tgtEl>
                                        <p:attrNameLst>
                                          <p:attrName>style.color</p:attrName>
                                        </p:attrNameLst>
                                      </p:cBhvr>
                                      <p:to>
                                        <a:schemeClr val="accent2"/>
                                      </p:to>
                                    </p:animClr>
                                    <p:animClr clrSpc="rgb" dir="cw">
                                      <p:cBhvr>
                                        <p:cTn id="76" dur="1000" autoRev="1" fill="remove"/>
                                        <p:tgtEl>
                                          <p:spTgt spid="20"/>
                                        </p:tgtEl>
                                        <p:attrNameLst>
                                          <p:attrName>fillcolor</p:attrName>
                                        </p:attrNameLst>
                                      </p:cBhvr>
                                      <p:to>
                                        <a:schemeClr val="accent2"/>
                                      </p:to>
                                    </p:animClr>
                                    <p:set>
                                      <p:cBhvr>
                                        <p:cTn id="77" dur="1000" autoRev="1" fill="remove"/>
                                        <p:tgtEl>
                                          <p:spTgt spid="20"/>
                                        </p:tgtEl>
                                        <p:attrNameLst>
                                          <p:attrName>fill.type</p:attrName>
                                        </p:attrNameLst>
                                      </p:cBhvr>
                                      <p:to>
                                        <p:strVal val="solid"/>
                                      </p:to>
                                    </p:set>
                                    <p:set>
                                      <p:cBhvr>
                                        <p:cTn id="78" dur="1000" autoRev="1" fill="remove"/>
                                        <p:tgtEl>
                                          <p:spTgt spid="20"/>
                                        </p:tgtEl>
                                        <p:attrNameLst>
                                          <p:attrName>fill.on</p:attrName>
                                        </p:attrNameLst>
                                      </p:cBhvr>
                                      <p:to>
                                        <p:strVal val="true"/>
                                      </p:to>
                                    </p:set>
                                  </p:childTnLst>
                                </p:cTn>
                              </p:par>
                              <p:par>
                                <p:cTn id="79" presetID="1" presetClass="emph" presetSubtype="2" fill="hold" nodeType="withEffect">
                                  <p:stCondLst>
                                    <p:cond delay="0"/>
                                  </p:stCondLst>
                                  <p:childTnLst>
                                    <p:animClr clrSpc="rgb" dir="cw">
                                      <p:cBhvr>
                                        <p:cTn id="80" dur="500" fill="hold"/>
                                        <p:tgtEl>
                                          <p:spTgt spid="49"/>
                                        </p:tgtEl>
                                        <p:attrNameLst>
                                          <p:attrName>fillcolor</p:attrName>
                                        </p:attrNameLst>
                                      </p:cBhvr>
                                      <p:to>
                                        <a:schemeClr val="bg1"/>
                                      </p:to>
                                    </p:animClr>
                                    <p:set>
                                      <p:cBhvr>
                                        <p:cTn id="81" dur="500" fill="hold"/>
                                        <p:tgtEl>
                                          <p:spTgt spid="49"/>
                                        </p:tgtEl>
                                        <p:attrNameLst>
                                          <p:attrName>fill.type</p:attrName>
                                        </p:attrNameLst>
                                      </p:cBhvr>
                                      <p:to>
                                        <p:strVal val="solid"/>
                                      </p:to>
                                    </p:set>
                                    <p:set>
                                      <p:cBhvr>
                                        <p:cTn id="82" dur="500" fill="hold"/>
                                        <p:tgtEl>
                                          <p:spTgt spid="49"/>
                                        </p:tgtEl>
                                        <p:attrNameLst>
                                          <p:attrName>fill.on</p:attrName>
                                        </p:attrNameLst>
                                      </p:cBhvr>
                                      <p:to>
                                        <p:strVal val="true"/>
                                      </p:to>
                                    </p:set>
                                  </p:childTnLst>
                                </p:cTn>
                              </p:par>
                              <p:par>
                                <p:cTn id="83" presetID="1" presetClass="exit" presetSubtype="0" fill="hold" grpId="1" nodeType="withEffect">
                                  <p:stCondLst>
                                    <p:cond delay="0"/>
                                  </p:stCondLst>
                                  <p:childTnLst>
                                    <p:set>
                                      <p:cBhvr>
                                        <p:cTn id="84" dur="1" fill="hold">
                                          <p:stCondLst>
                                            <p:cond delay="0"/>
                                          </p:stCondLst>
                                        </p:cTn>
                                        <p:tgtEl>
                                          <p:spTgt spid="19"/>
                                        </p:tgtEl>
                                        <p:attrNameLst>
                                          <p:attrName>style.visibility</p:attrName>
                                        </p:attrNameLst>
                                      </p:cBhvr>
                                      <p:to>
                                        <p:strVal val="hidden"/>
                                      </p:to>
                                    </p:set>
                                  </p:childTnLst>
                                </p:cTn>
                              </p:par>
                              <p:par>
                                <p:cTn id="85" presetID="1" presetClass="emph" presetSubtype="2" fill="hold" nodeType="withEffect">
                                  <p:stCondLst>
                                    <p:cond delay="0"/>
                                  </p:stCondLst>
                                  <p:childTnLst>
                                    <p:animClr clrSpc="rgb" dir="cw">
                                      <p:cBhvr>
                                        <p:cTn id="86" dur="2000" fill="hold"/>
                                        <p:tgtEl>
                                          <p:spTgt spid="50"/>
                                        </p:tgtEl>
                                        <p:attrNameLst>
                                          <p:attrName>fillcolor</p:attrName>
                                        </p:attrNameLst>
                                      </p:cBhvr>
                                      <p:to>
                                        <a:schemeClr val="accent2"/>
                                      </p:to>
                                    </p:animClr>
                                    <p:set>
                                      <p:cBhvr>
                                        <p:cTn id="87" dur="2000" fill="hold"/>
                                        <p:tgtEl>
                                          <p:spTgt spid="50"/>
                                        </p:tgtEl>
                                        <p:attrNameLst>
                                          <p:attrName>fill.type</p:attrName>
                                        </p:attrNameLst>
                                      </p:cBhvr>
                                      <p:to>
                                        <p:strVal val="solid"/>
                                      </p:to>
                                    </p:set>
                                    <p:set>
                                      <p:cBhvr>
                                        <p:cTn id="88" dur="2000" fill="hold"/>
                                        <p:tgtEl>
                                          <p:spTgt spid="50"/>
                                        </p:tgtEl>
                                        <p:attrNameLst>
                                          <p:attrName>fill.on</p:attrName>
                                        </p:attrNameLst>
                                      </p:cBhvr>
                                      <p:to>
                                        <p:strVal val="tru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2"/>
                                        </p:tgtEl>
                                        <p:attrNameLst>
                                          <p:attrName>style.visibility</p:attrName>
                                        </p:attrNameLst>
                                      </p:cBhvr>
                                      <p:to>
                                        <p:strVal val="visible"/>
                                      </p:to>
                                    </p:set>
                                  </p:childTnLst>
                                </p:cTn>
                              </p:par>
                              <p:par>
                                <p:cTn id="93" presetID="1" presetClass="exit" presetSubtype="0" fill="hold" grpId="1" nodeType="withEffect">
                                  <p:stCondLst>
                                    <p:cond delay="0"/>
                                  </p:stCondLst>
                                  <p:childTnLst>
                                    <p:set>
                                      <p:cBhvr>
                                        <p:cTn id="94" dur="1" fill="hold">
                                          <p:stCondLst>
                                            <p:cond delay="0"/>
                                          </p:stCondLst>
                                        </p:cTn>
                                        <p:tgtEl>
                                          <p:spTgt spid="20"/>
                                        </p:tgtEl>
                                        <p:attrNameLst>
                                          <p:attrName>style.visibility</p:attrName>
                                        </p:attrNameLst>
                                      </p:cBhvr>
                                      <p:to>
                                        <p:strVal val="hidden"/>
                                      </p:to>
                                    </p:set>
                                  </p:childTnLst>
                                </p:cTn>
                              </p:par>
                              <p:par>
                                <p:cTn id="95" presetID="1" presetClass="emph" presetSubtype="2" fill="hold" nodeType="withEffect">
                                  <p:stCondLst>
                                    <p:cond delay="0"/>
                                  </p:stCondLst>
                                  <p:childTnLst>
                                    <p:animClr clrSpc="rgb" dir="cw">
                                      <p:cBhvr>
                                        <p:cTn id="96" dur="500" fill="hold"/>
                                        <p:tgtEl>
                                          <p:spTgt spid="50"/>
                                        </p:tgtEl>
                                        <p:attrNameLst>
                                          <p:attrName>fillcolor</p:attrName>
                                        </p:attrNameLst>
                                      </p:cBhvr>
                                      <p:to>
                                        <a:schemeClr val="bg1"/>
                                      </p:to>
                                    </p:animClr>
                                    <p:set>
                                      <p:cBhvr>
                                        <p:cTn id="97" dur="500" fill="hold"/>
                                        <p:tgtEl>
                                          <p:spTgt spid="50"/>
                                        </p:tgtEl>
                                        <p:attrNameLst>
                                          <p:attrName>fill.type</p:attrName>
                                        </p:attrNameLst>
                                      </p:cBhvr>
                                      <p:to>
                                        <p:strVal val="solid"/>
                                      </p:to>
                                    </p:set>
                                    <p:set>
                                      <p:cBhvr>
                                        <p:cTn id="98" dur="500" fill="hold"/>
                                        <p:tgtEl>
                                          <p:spTgt spid="50"/>
                                        </p:tgtEl>
                                        <p:attrNameLst>
                                          <p:attrName>fill.on</p:attrName>
                                        </p:attrNameLst>
                                      </p:cBhvr>
                                      <p:to>
                                        <p:strVal val="true"/>
                                      </p:to>
                                    </p:set>
                                  </p:childTnLst>
                                </p:cTn>
                              </p:par>
                              <p:par>
                                <p:cTn id="99" presetID="1" presetClass="emph" presetSubtype="2" fill="hold" nodeType="withEffect">
                                  <p:stCondLst>
                                    <p:cond delay="0"/>
                                  </p:stCondLst>
                                  <p:childTnLst>
                                    <p:animClr clrSpc="rgb" dir="cw">
                                      <p:cBhvr>
                                        <p:cTn id="100" dur="2000" fill="hold"/>
                                        <p:tgtEl>
                                          <p:spTgt spid="52"/>
                                        </p:tgtEl>
                                        <p:attrNameLst>
                                          <p:attrName>fillcolor</p:attrName>
                                        </p:attrNameLst>
                                      </p:cBhvr>
                                      <p:to>
                                        <a:schemeClr val="accent2"/>
                                      </p:to>
                                    </p:animClr>
                                    <p:set>
                                      <p:cBhvr>
                                        <p:cTn id="101" dur="2000" fill="hold"/>
                                        <p:tgtEl>
                                          <p:spTgt spid="52"/>
                                        </p:tgtEl>
                                        <p:attrNameLst>
                                          <p:attrName>fill.type</p:attrName>
                                        </p:attrNameLst>
                                      </p:cBhvr>
                                      <p:to>
                                        <p:strVal val="solid"/>
                                      </p:to>
                                    </p:set>
                                    <p:set>
                                      <p:cBhvr>
                                        <p:cTn id="102" dur="2000" fill="hold"/>
                                        <p:tgtEl>
                                          <p:spTgt spid="52"/>
                                        </p:tgtEl>
                                        <p:attrNameLst>
                                          <p:attrName>fill.on</p:attrName>
                                        </p:attrNameLst>
                                      </p:cBhvr>
                                      <p:to>
                                        <p:strVal val="true"/>
                                      </p:to>
                                    </p:set>
                                  </p:childTnLst>
                                </p:cTn>
                              </p:par>
                              <p:par>
                                <p:cTn id="103" presetID="1" presetClass="entr" presetSubtype="0" fill="hold" grpId="0" nodeType="withEffect">
                                  <p:stCondLst>
                                    <p:cond delay="0"/>
                                  </p:stCondLst>
                                  <p:childTnLst>
                                    <p:set>
                                      <p:cBhvr>
                                        <p:cTn id="104" dur="1" fill="hold">
                                          <p:stCondLst>
                                            <p:cond delay="0"/>
                                          </p:stCondLst>
                                        </p:cTn>
                                        <p:tgtEl>
                                          <p:spTgt spid="2"/>
                                        </p:tgtEl>
                                        <p:attrNameLst>
                                          <p:attrName>style.visibility</p:attrName>
                                        </p:attrNameLst>
                                      </p:cBhvr>
                                      <p:to>
                                        <p:strVal val="visible"/>
                                      </p:to>
                                    </p:set>
                                  </p:childTnLst>
                                </p:cTn>
                              </p:par>
                              <p:par>
                                <p:cTn id="105"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106" dur="1000" autoRev="1" fill="remove"/>
                                        <p:tgtEl>
                                          <p:spTgt spid="2"/>
                                        </p:tgtEl>
                                        <p:attrNameLst>
                                          <p:attrName>style.color</p:attrName>
                                        </p:attrNameLst>
                                      </p:cBhvr>
                                      <p:to>
                                        <a:schemeClr val="accent2"/>
                                      </p:to>
                                    </p:animClr>
                                    <p:animClr clrSpc="rgb" dir="cw">
                                      <p:cBhvr>
                                        <p:cTn id="107" dur="1000" autoRev="1" fill="remove"/>
                                        <p:tgtEl>
                                          <p:spTgt spid="2"/>
                                        </p:tgtEl>
                                        <p:attrNameLst>
                                          <p:attrName>fillcolor</p:attrName>
                                        </p:attrNameLst>
                                      </p:cBhvr>
                                      <p:to>
                                        <a:schemeClr val="accent2"/>
                                      </p:to>
                                    </p:animClr>
                                    <p:set>
                                      <p:cBhvr>
                                        <p:cTn id="108" dur="1000" autoRev="1" fill="remove"/>
                                        <p:tgtEl>
                                          <p:spTgt spid="2"/>
                                        </p:tgtEl>
                                        <p:attrNameLst>
                                          <p:attrName>fill.type</p:attrName>
                                        </p:attrNameLst>
                                      </p:cBhvr>
                                      <p:to>
                                        <p:strVal val="solid"/>
                                      </p:to>
                                    </p:set>
                                    <p:set>
                                      <p:cBhvr>
                                        <p:cTn id="109" dur="1000" autoRev="1" fill="remove"/>
                                        <p:tgtEl>
                                          <p:spTgt spid="2"/>
                                        </p:tgtEl>
                                        <p:attrNameLst>
                                          <p:attrName>fill.on</p:attrName>
                                        </p:attrNameLst>
                                      </p:cBhvr>
                                      <p:to>
                                        <p:strVal val="true"/>
                                      </p:to>
                                    </p:set>
                                  </p:childTnLst>
                                </p:cTn>
                              </p:par>
                            </p:childTnLst>
                          </p:cTn>
                        </p:par>
                      </p:childTnLst>
                    </p:cTn>
                  </p:par>
                  <p:par>
                    <p:cTn id="110" fill="hold">
                      <p:stCondLst>
                        <p:cond delay="indefinite"/>
                      </p:stCondLst>
                      <p:childTnLst>
                        <p:par>
                          <p:cTn id="111" fill="hold">
                            <p:stCondLst>
                              <p:cond delay="0"/>
                            </p:stCondLst>
                            <p:childTnLst>
                              <p:par>
                                <p:cTn id="112" presetID="1" presetClass="emph" presetSubtype="2" fill="hold" nodeType="clickEffect">
                                  <p:stCondLst>
                                    <p:cond delay="0"/>
                                  </p:stCondLst>
                                  <p:childTnLst>
                                    <p:animClr clrSpc="rgb" dir="cw">
                                      <p:cBhvr>
                                        <p:cTn id="113" dur="500" fill="hold"/>
                                        <p:tgtEl>
                                          <p:spTgt spid="52"/>
                                        </p:tgtEl>
                                        <p:attrNameLst>
                                          <p:attrName>fillcolor</p:attrName>
                                        </p:attrNameLst>
                                      </p:cBhvr>
                                      <p:to>
                                        <a:schemeClr val="bg1"/>
                                      </p:to>
                                    </p:animClr>
                                    <p:set>
                                      <p:cBhvr>
                                        <p:cTn id="114" dur="500" fill="hold"/>
                                        <p:tgtEl>
                                          <p:spTgt spid="52"/>
                                        </p:tgtEl>
                                        <p:attrNameLst>
                                          <p:attrName>fill.type</p:attrName>
                                        </p:attrNameLst>
                                      </p:cBhvr>
                                      <p:to>
                                        <p:strVal val="solid"/>
                                      </p:to>
                                    </p:set>
                                    <p:set>
                                      <p:cBhvr>
                                        <p:cTn id="115" dur="500" fill="hold"/>
                                        <p:tgtEl>
                                          <p:spTgt spid="52"/>
                                        </p:tgtEl>
                                        <p:attrNameLst>
                                          <p:attrName>fill.on</p:attrName>
                                        </p:attrNameLst>
                                      </p:cBhvr>
                                      <p:to>
                                        <p:strVal val="true"/>
                                      </p:to>
                                    </p:set>
                                  </p:childTnLst>
                                </p:cTn>
                              </p:par>
                              <p:par>
                                <p:cTn id="116" presetID="1" presetClass="exit" presetSubtype="0" fill="hold" grpId="2" nodeType="withEffect">
                                  <p:stCondLst>
                                    <p:cond delay="0"/>
                                  </p:stCondLst>
                                  <p:childTnLst>
                                    <p:set>
                                      <p:cBhvr>
                                        <p:cTn id="117"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19" grpId="2" animBg="1"/>
      <p:bldP spid="8" grpId="0"/>
      <p:bldP spid="14" grpId="0"/>
      <p:bldP spid="48" grpId="0"/>
      <p:bldP spid="49" grpId="0"/>
      <p:bldP spid="50" grpId="0"/>
      <p:bldP spid="52" grpId="0"/>
      <p:bldP spid="20" grpId="0" animBg="1"/>
      <p:bldP spid="20" grpId="1" animBg="1"/>
      <p:bldP spid="20" grpId="2" animBg="1"/>
      <p:bldP spid="20" grpId="3" animBg="1"/>
      <p:bldP spid="20" grpId="4" animBg="1"/>
      <p:bldP spid="20" grpId="5" animBg="1"/>
      <p:bldP spid="2" grpId="0" animBg="1"/>
      <p:bldP spid="2" grpId="1" animBg="1"/>
      <p:bldP spid="2" grpId="2" animBg="1"/>
      <p:bldP spid="2" grpId="3" animBg="1"/>
      <p:bldP spid="2" grpId="4" animBg="1"/>
      <p:bldP spid="2" grpId="5" animBg="1"/>
      <p:bldP spid="18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Adjustment to Balancing Value</a:t>
            </a:r>
            <a:endParaRPr lang="en-US" dirty="0"/>
          </a:p>
        </p:txBody>
      </p:sp>
      <p:sp>
        <p:nvSpPr>
          <p:cNvPr id="3" name="Content Placeholder 2"/>
          <p:cNvSpPr>
            <a:spLocks noGrp="1"/>
          </p:cNvSpPr>
          <p:nvPr>
            <p:ph idx="1"/>
          </p:nvPr>
        </p:nvSpPr>
        <p:spPr>
          <a:xfrm>
            <a:off x="608012" y="762000"/>
            <a:ext cx="10969625" cy="5257800"/>
          </a:xfrm>
        </p:spPr>
        <p:txBody>
          <a:bodyPr/>
          <a:lstStyle/>
          <a:p>
            <a:r>
              <a:rPr lang="en-US" dirty="0" smtClean="0"/>
              <a:t>PJM proposes change to Balancing Value calculation</a:t>
            </a:r>
          </a:p>
          <a:p>
            <a:pPr lvl="1"/>
            <a:r>
              <a:rPr lang="en-US" sz="1800" dirty="0" smtClean="0"/>
              <a:t>Addresses case for unit committed on Cost in DA and increases offer in RT resulting in unit being dispatched down.</a:t>
            </a:r>
          </a:p>
          <a:p>
            <a:pPr lvl="1"/>
            <a:r>
              <a:rPr lang="en-US" sz="1800" dirty="0" smtClean="0"/>
              <a:t>As a result the unit has to buy back energy in RT. </a:t>
            </a:r>
          </a:p>
          <a:p>
            <a:pPr lvl="1"/>
            <a:r>
              <a:rPr lang="en-US" sz="1800" dirty="0" smtClean="0"/>
              <a:t>Absent a change, BOR credits would compensate the unit for the buy back due to Balancing Value going negative.</a:t>
            </a:r>
          </a:p>
          <a:p>
            <a:pPr marL="609600" lvl="1" indent="0">
              <a:buNone/>
            </a:pPr>
            <a:endParaRPr lang="en-US" sz="2000" dirty="0" smtClean="0"/>
          </a:p>
          <a:p>
            <a:pPr marL="0" indent="0">
              <a:buNone/>
            </a:pPr>
            <a:r>
              <a:rPr lang="en-US" altLang="en-US" sz="1800" dirty="0" smtClean="0"/>
              <a:t>	Balancing </a:t>
            </a:r>
            <a:r>
              <a:rPr lang="en-US" altLang="en-US" sz="1800" dirty="0"/>
              <a:t>Value = (RT Generation </a:t>
            </a:r>
            <a:r>
              <a:rPr lang="en-US" altLang="en-US" sz="1800" dirty="0" smtClean="0"/>
              <a:t>MWh – </a:t>
            </a:r>
            <a:r>
              <a:rPr lang="en-US" altLang="en-US" sz="1800" dirty="0"/>
              <a:t>DA Scheduled MWh) x RT Generator LMP</a:t>
            </a:r>
          </a:p>
          <a:p>
            <a:pPr marL="0" indent="0">
              <a:buNone/>
            </a:pPr>
            <a:r>
              <a:rPr lang="en-US" altLang="en-US" sz="1800" dirty="0"/>
              <a:t>           </a:t>
            </a:r>
            <a:r>
              <a:rPr lang="en-US" altLang="en-US" sz="1800" dirty="0" smtClean="0"/>
              <a:t>		 </a:t>
            </a:r>
            <a:r>
              <a:rPr lang="en-US" altLang="en-US" sz="1800" dirty="0"/>
              <a:t>Where RT Generation </a:t>
            </a:r>
            <a:r>
              <a:rPr lang="en-US" altLang="en-US" sz="1800" dirty="0" smtClean="0"/>
              <a:t>MWh is </a:t>
            </a:r>
            <a:r>
              <a:rPr lang="en-US" altLang="en-US" sz="1800" dirty="0"/>
              <a:t>greater of</a:t>
            </a:r>
          </a:p>
          <a:p>
            <a:pPr marL="0" indent="0">
              <a:buNone/>
            </a:pPr>
            <a:r>
              <a:rPr lang="en-US" altLang="en-US" sz="1800" dirty="0"/>
              <a:t>                      </a:t>
            </a:r>
            <a:r>
              <a:rPr lang="en-US" altLang="en-US" sz="1800" dirty="0" smtClean="0"/>
              <a:t>		</a:t>
            </a:r>
            <a:r>
              <a:rPr lang="en-US" altLang="en-US" sz="1800" dirty="0"/>
              <a:t>  [RT </a:t>
            </a:r>
            <a:r>
              <a:rPr lang="en-US" altLang="en-US" sz="1800" dirty="0" smtClean="0"/>
              <a:t>Generation MWh</a:t>
            </a:r>
            <a:endParaRPr lang="en-US" altLang="en-US" sz="1800" dirty="0"/>
          </a:p>
          <a:p>
            <a:pPr marL="0" indent="0">
              <a:buNone/>
            </a:pPr>
            <a:r>
              <a:rPr lang="en-US" altLang="en-US" sz="1800" dirty="0"/>
              <a:t>                                    </a:t>
            </a:r>
            <a:r>
              <a:rPr lang="en-US" altLang="en-US" sz="1800" dirty="0" smtClean="0"/>
              <a:t>		Or</a:t>
            </a:r>
            <a:endParaRPr lang="en-US" altLang="en-US" sz="1800" dirty="0"/>
          </a:p>
          <a:p>
            <a:pPr marL="0" indent="0">
              <a:buNone/>
            </a:pPr>
            <a:r>
              <a:rPr lang="en-US" altLang="en-US" sz="1800" dirty="0"/>
              <a:t>                      </a:t>
            </a:r>
            <a:r>
              <a:rPr lang="en-US" altLang="en-US" sz="1800" dirty="0" smtClean="0"/>
              <a:t>		Lesser </a:t>
            </a:r>
            <a:r>
              <a:rPr lang="en-US" altLang="en-US" sz="1800" dirty="0"/>
              <a:t>of (Greater of (RT Dispatch Desired MWh and </a:t>
            </a:r>
            <a:r>
              <a:rPr lang="en-US" altLang="en-US" sz="1800" dirty="0" smtClean="0"/>
              <a:t>Original Schedule 			Desired 	MWh </a:t>
            </a:r>
            <a:r>
              <a:rPr lang="en-US" altLang="en-US" sz="1800" dirty="0"/>
              <a:t>using the </a:t>
            </a:r>
            <a:r>
              <a:rPr lang="en-US" altLang="en-US" sz="1800" dirty="0" smtClean="0"/>
              <a:t>committed </a:t>
            </a:r>
            <a:r>
              <a:rPr lang="en-US" altLang="en-US" sz="1800" dirty="0"/>
              <a:t>offer schedule) and DA Scheduled MWh</a:t>
            </a:r>
            <a:r>
              <a:rPr lang="en-US" altLang="en-US" sz="1800" dirty="0" smtClean="0"/>
              <a:t>)]</a:t>
            </a:r>
          </a:p>
          <a:p>
            <a:pPr marL="0" indent="0">
              <a:buNone/>
            </a:pPr>
            <a:endParaRPr lang="en-US" altLang="en-US" sz="2000" dirty="0"/>
          </a:p>
          <a:p>
            <a:pPr marL="0" indent="0">
              <a:buNone/>
            </a:pPr>
            <a:r>
              <a:rPr lang="en-US" altLang="en-US" sz="2000" b="1" dirty="0" smtClean="0"/>
              <a:t>	Bal </a:t>
            </a:r>
            <a:r>
              <a:rPr lang="en-US" altLang="en-US" sz="2000" b="1" dirty="0"/>
              <a:t>Op Res Credit </a:t>
            </a:r>
            <a:r>
              <a:rPr lang="en-US" altLang="en-US" sz="2000" dirty="0"/>
              <a:t>= RT Offer – Balancing </a:t>
            </a:r>
            <a:r>
              <a:rPr lang="en-US" altLang="en-US" sz="2000" dirty="0" smtClean="0"/>
              <a:t>Value </a:t>
            </a:r>
            <a:r>
              <a:rPr lang="en-US" altLang="en-US" sz="2000" dirty="0"/>
              <a:t>– DA Value – DA Operating </a:t>
            </a:r>
            <a:r>
              <a:rPr lang="en-US" altLang="en-US" sz="2000" dirty="0" smtClean="0"/>
              <a:t>	Reserve </a:t>
            </a:r>
            <a:r>
              <a:rPr lang="en-US" altLang="en-US" sz="2000" dirty="0"/>
              <a:t>Credit – Any Sync/Non Sync/Reactive/DASR revenue </a:t>
            </a:r>
          </a:p>
          <a:p>
            <a:pPr marL="0" indent="0">
              <a:buNone/>
            </a:pPr>
            <a:endParaRPr lang="en-US" altLang="en-US" sz="2000" dirty="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solidFill>
                  <a:srgbClr val="FFFFFF"/>
                </a:solidFill>
              </a:rPr>
              <a:t>www.pjm.com</a:t>
            </a:r>
            <a:endParaRPr lang="en-US">
              <a:solidFill>
                <a:srgbClr val="FFFFFF"/>
              </a:solidFill>
            </a:endParaRPr>
          </a:p>
        </p:txBody>
      </p:sp>
    </p:spTree>
    <p:extLst>
      <p:ext uri="{BB962C8B-B14F-4D97-AF65-F5344CB8AC3E}">
        <p14:creationId xmlns:p14="http://schemas.microsoft.com/office/powerpoint/2010/main" val="34825149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Balancing Value Calculation Example</a:t>
            </a:r>
            <a:endParaRPr lang="en-US" dirty="0"/>
          </a:p>
        </p:txBody>
      </p:sp>
      <p:sp>
        <p:nvSpPr>
          <p:cNvPr id="4" name="Footer Placeholder 3"/>
          <p:cNvSpPr>
            <a:spLocks noGrp="1"/>
          </p:cNvSpPr>
          <p:nvPr>
            <p:ph type="ftr" sz="quarter" idx="10"/>
          </p:nvPr>
        </p:nvSpPr>
        <p:spPr/>
        <p:txBody>
          <a:bodyPr/>
          <a:lstStyle/>
          <a:p>
            <a:pPr>
              <a:defRPr/>
            </a:pPr>
            <a:r>
              <a:rPr lang="en-US" smtClean="0">
                <a:solidFill>
                  <a:srgbClr val="FFFFFF"/>
                </a:solidFill>
              </a:rPr>
              <a:t>www.pjm.com</a:t>
            </a:r>
            <a:endParaRPr lang="en-US">
              <a:solidFill>
                <a:srgbClr val="FFFFFF"/>
              </a:solidFill>
            </a:endParaRPr>
          </a:p>
        </p:txBody>
      </p:sp>
      <p:sp>
        <p:nvSpPr>
          <p:cNvPr id="5" name="TextBox 4"/>
          <p:cNvSpPr txBox="1"/>
          <p:nvPr/>
        </p:nvSpPr>
        <p:spPr>
          <a:xfrm>
            <a:off x="1370012" y="838200"/>
            <a:ext cx="2583716" cy="338554"/>
          </a:xfrm>
          <a:prstGeom prst="rect">
            <a:avLst/>
          </a:prstGeom>
          <a:noFill/>
        </p:spPr>
        <p:txBody>
          <a:bodyPr wrap="square" rtlCol="0">
            <a:spAutoFit/>
          </a:bodyPr>
          <a:lstStyle/>
          <a:p>
            <a:pPr algn="ctr"/>
            <a:r>
              <a:rPr lang="en-US" sz="1600" dirty="0" smtClean="0">
                <a:solidFill>
                  <a:prstClr val="black"/>
                </a:solidFill>
              </a:rPr>
              <a:t>Original Cost Offer - DA</a:t>
            </a:r>
          </a:p>
        </p:txBody>
      </p:sp>
      <p:graphicFrame>
        <p:nvGraphicFramePr>
          <p:cNvPr id="6" name="Table 5"/>
          <p:cNvGraphicFramePr>
            <a:graphicFrameLocks noGrp="1"/>
          </p:cNvGraphicFramePr>
          <p:nvPr>
            <p:extLst>
              <p:ext uri="{D42A27DB-BD31-4B8C-83A1-F6EECF244321}">
                <p14:modId xmlns:p14="http://schemas.microsoft.com/office/powerpoint/2010/main" val="1708077484"/>
              </p:ext>
            </p:extLst>
          </p:nvPr>
        </p:nvGraphicFramePr>
        <p:xfrm>
          <a:off x="989012" y="1206880"/>
          <a:ext cx="3276600" cy="1066800"/>
        </p:xfrm>
        <a:graphic>
          <a:graphicData uri="http://schemas.openxmlformats.org/drawingml/2006/table">
            <a:tbl>
              <a:tblPr firstRow="1" bandRow="1">
                <a:tableStyleId>{5C22544A-7EE6-4342-B048-85BDC9FD1C3A}</a:tableStyleId>
              </a:tblPr>
              <a:tblGrid>
                <a:gridCol w="1092200"/>
                <a:gridCol w="1092200"/>
                <a:gridCol w="1092200"/>
              </a:tblGrid>
              <a:tr h="355600">
                <a:tc>
                  <a:txBody>
                    <a:bodyPr/>
                    <a:lstStyle/>
                    <a:p>
                      <a:pPr algn="ctr"/>
                      <a:r>
                        <a:rPr lang="en-US" sz="1600" dirty="0" smtClean="0"/>
                        <a:t>Segment</a:t>
                      </a:r>
                      <a:endParaRPr lang="en-US" sz="1600" dirty="0"/>
                    </a:p>
                  </a:txBody>
                  <a:tcPr/>
                </a:tc>
                <a:tc>
                  <a:txBody>
                    <a:bodyPr/>
                    <a:lstStyle/>
                    <a:p>
                      <a:pPr algn="ctr"/>
                      <a:r>
                        <a:rPr lang="en-US" sz="1600" dirty="0" smtClean="0"/>
                        <a:t>MW</a:t>
                      </a:r>
                      <a:endParaRPr lang="en-US" sz="1600" dirty="0"/>
                    </a:p>
                  </a:txBody>
                  <a:tcPr/>
                </a:tc>
                <a:tc>
                  <a:txBody>
                    <a:bodyPr/>
                    <a:lstStyle/>
                    <a:p>
                      <a:pPr algn="ctr"/>
                      <a:r>
                        <a:rPr lang="en-US" sz="1600" dirty="0" smtClean="0"/>
                        <a:t>Price</a:t>
                      </a:r>
                      <a:endParaRPr lang="en-US" sz="1600" dirty="0"/>
                    </a:p>
                  </a:txBody>
                  <a:tcPr/>
                </a:tc>
              </a:tr>
              <a:tr h="355600">
                <a:tc>
                  <a:txBody>
                    <a:bodyPr/>
                    <a:lstStyle/>
                    <a:p>
                      <a:pPr algn="ctr"/>
                      <a:r>
                        <a:rPr lang="en-US" sz="1600" dirty="0" smtClean="0"/>
                        <a:t>1</a:t>
                      </a:r>
                      <a:endParaRPr lang="en-US" sz="1600" dirty="0"/>
                    </a:p>
                  </a:txBody>
                  <a:tcPr/>
                </a:tc>
                <a:tc>
                  <a:txBody>
                    <a:bodyPr/>
                    <a:lstStyle/>
                    <a:p>
                      <a:pPr algn="ctr"/>
                      <a:r>
                        <a:rPr lang="en-US" sz="1600" dirty="0" smtClean="0"/>
                        <a:t>50</a:t>
                      </a:r>
                      <a:endParaRPr lang="en-US" sz="1600" dirty="0"/>
                    </a:p>
                  </a:txBody>
                  <a:tcPr/>
                </a:tc>
                <a:tc>
                  <a:txBody>
                    <a:bodyPr/>
                    <a:lstStyle/>
                    <a:p>
                      <a:pPr algn="ctr"/>
                      <a:r>
                        <a:rPr lang="en-US" sz="1600" dirty="0" smtClean="0"/>
                        <a:t>5</a:t>
                      </a:r>
                      <a:endParaRPr lang="en-US" sz="1600" dirty="0"/>
                    </a:p>
                  </a:txBody>
                  <a:tcPr/>
                </a:tc>
              </a:tr>
              <a:tr h="355600">
                <a:tc>
                  <a:txBody>
                    <a:bodyPr/>
                    <a:lstStyle/>
                    <a:p>
                      <a:pPr algn="ctr"/>
                      <a:r>
                        <a:rPr lang="en-US" sz="1600" dirty="0" smtClean="0"/>
                        <a:t>2</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a:t>
                      </a:r>
                      <a:endParaRPr lang="en-US" sz="1600" dirty="0"/>
                    </a:p>
                  </a:txBody>
                  <a:tcPr/>
                </a:tc>
              </a:tr>
            </a:tbl>
          </a:graphicData>
        </a:graphic>
      </p:graphicFrame>
      <p:sp>
        <p:nvSpPr>
          <p:cNvPr id="7" name="TextBox 6"/>
          <p:cNvSpPr txBox="1"/>
          <p:nvPr/>
        </p:nvSpPr>
        <p:spPr>
          <a:xfrm>
            <a:off x="7008812" y="867489"/>
            <a:ext cx="2819400" cy="338554"/>
          </a:xfrm>
          <a:prstGeom prst="rect">
            <a:avLst/>
          </a:prstGeom>
          <a:noFill/>
        </p:spPr>
        <p:txBody>
          <a:bodyPr wrap="square" rtlCol="0">
            <a:spAutoFit/>
          </a:bodyPr>
          <a:lstStyle/>
          <a:p>
            <a:pPr algn="ctr"/>
            <a:r>
              <a:rPr lang="en-US" sz="1600" dirty="0" smtClean="0">
                <a:solidFill>
                  <a:prstClr val="black"/>
                </a:solidFill>
              </a:rPr>
              <a:t>Updated Cost Offer - RT</a:t>
            </a:r>
          </a:p>
        </p:txBody>
      </p:sp>
      <p:graphicFrame>
        <p:nvGraphicFramePr>
          <p:cNvPr id="8" name="Table 7"/>
          <p:cNvGraphicFramePr>
            <a:graphicFrameLocks noGrp="1"/>
          </p:cNvGraphicFramePr>
          <p:nvPr>
            <p:extLst>
              <p:ext uri="{D42A27DB-BD31-4B8C-83A1-F6EECF244321}">
                <p14:modId xmlns:p14="http://schemas.microsoft.com/office/powerpoint/2010/main" val="2980983336"/>
              </p:ext>
            </p:extLst>
          </p:nvPr>
        </p:nvGraphicFramePr>
        <p:xfrm>
          <a:off x="6780212" y="1206043"/>
          <a:ext cx="3276600" cy="1066800"/>
        </p:xfrm>
        <a:graphic>
          <a:graphicData uri="http://schemas.openxmlformats.org/drawingml/2006/table">
            <a:tbl>
              <a:tblPr firstRow="1" bandRow="1">
                <a:tableStyleId>{5C22544A-7EE6-4342-B048-85BDC9FD1C3A}</a:tableStyleId>
              </a:tblPr>
              <a:tblGrid>
                <a:gridCol w="1092200"/>
                <a:gridCol w="1092200"/>
                <a:gridCol w="1092200"/>
              </a:tblGrid>
              <a:tr h="355600">
                <a:tc>
                  <a:txBody>
                    <a:bodyPr/>
                    <a:lstStyle/>
                    <a:p>
                      <a:pPr algn="ctr"/>
                      <a:r>
                        <a:rPr lang="en-US" sz="1600" dirty="0" smtClean="0"/>
                        <a:t>Segment</a:t>
                      </a:r>
                      <a:endParaRPr lang="en-US" sz="1600" dirty="0"/>
                    </a:p>
                  </a:txBody>
                  <a:tcPr/>
                </a:tc>
                <a:tc>
                  <a:txBody>
                    <a:bodyPr/>
                    <a:lstStyle/>
                    <a:p>
                      <a:pPr algn="ctr"/>
                      <a:r>
                        <a:rPr lang="en-US" sz="1600" dirty="0" smtClean="0"/>
                        <a:t>MW</a:t>
                      </a:r>
                      <a:endParaRPr lang="en-US" sz="1600" dirty="0"/>
                    </a:p>
                  </a:txBody>
                  <a:tcPr/>
                </a:tc>
                <a:tc>
                  <a:txBody>
                    <a:bodyPr/>
                    <a:lstStyle/>
                    <a:p>
                      <a:pPr algn="ctr"/>
                      <a:r>
                        <a:rPr lang="en-US" sz="1600" dirty="0" smtClean="0"/>
                        <a:t>Price</a:t>
                      </a:r>
                      <a:endParaRPr lang="en-US" sz="1600" dirty="0"/>
                    </a:p>
                  </a:txBody>
                  <a:tcPr/>
                </a:tc>
              </a:tr>
              <a:tr h="355600">
                <a:tc>
                  <a:txBody>
                    <a:bodyPr/>
                    <a:lstStyle/>
                    <a:p>
                      <a:pPr algn="ctr"/>
                      <a:r>
                        <a:rPr lang="en-US" sz="1600" dirty="0" smtClean="0"/>
                        <a:t>1</a:t>
                      </a:r>
                      <a:endParaRPr lang="en-US" sz="1600" dirty="0"/>
                    </a:p>
                  </a:txBody>
                  <a:tcPr/>
                </a:tc>
                <a:tc>
                  <a:txBody>
                    <a:bodyPr/>
                    <a:lstStyle/>
                    <a:p>
                      <a:pPr algn="ctr"/>
                      <a:r>
                        <a:rPr lang="en-US" sz="1600" dirty="0" smtClean="0"/>
                        <a:t>50</a:t>
                      </a:r>
                      <a:endParaRPr lang="en-US" sz="1600" dirty="0"/>
                    </a:p>
                  </a:txBody>
                  <a:tcPr/>
                </a:tc>
                <a:tc>
                  <a:txBody>
                    <a:bodyPr/>
                    <a:lstStyle/>
                    <a:p>
                      <a:pPr algn="ctr"/>
                      <a:r>
                        <a:rPr lang="en-US" sz="1600" dirty="0" smtClean="0"/>
                        <a:t>10</a:t>
                      </a:r>
                      <a:endParaRPr lang="en-US" sz="1600" dirty="0"/>
                    </a:p>
                  </a:txBody>
                  <a:tcPr/>
                </a:tc>
              </a:tr>
              <a:tr h="355600">
                <a:tc>
                  <a:txBody>
                    <a:bodyPr/>
                    <a:lstStyle/>
                    <a:p>
                      <a:pPr algn="ctr"/>
                      <a:r>
                        <a:rPr lang="en-US" sz="1600" dirty="0" smtClean="0"/>
                        <a:t>2</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15</a:t>
                      </a:r>
                      <a:endParaRPr lang="en-US" sz="1600" dirty="0"/>
                    </a:p>
                  </a:txBody>
                  <a:tcPr/>
                </a:tc>
              </a:tr>
            </a:tbl>
          </a:graphicData>
        </a:graphic>
      </p:graphicFrame>
      <p:sp>
        <p:nvSpPr>
          <p:cNvPr id="9" name="TextBox 8"/>
          <p:cNvSpPr txBox="1"/>
          <p:nvPr/>
        </p:nvSpPr>
        <p:spPr>
          <a:xfrm>
            <a:off x="303212" y="2438400"/>
            <a:ext cx="4752263" cy="369332"/>
          </a:xfrm>
          <a:prstGeom prst="rect">
            <a:avLst/>
          </a:prstGeom>
          <a:noFill/>
        </p:spPr>
        <p:txBody>
          <a:bodyPr wrap="none" rtlCol="0">
            <a:spAutoFit/>
          </a:bodyPr>
          <a:lstStyle/>
          <a:p>
            <a:r>
              <a:rPr lang="en-US" dirty="0" smtClean="0">
                <a:solidFill>
                  <a:prstClr val="black"/>
                </a:solidFill>
              </a:rPr>
              <a:t>In DA, LMP = $10 and unit clears at 100 MW</a:t>
            </a:r>
            <a:endParaRPr lang="en-US" dirty="0">
              <a:solidFill>
                <a:prstClr val="black"/>
              </a:solidFill>
            </a:endParaRPr>
          </a:p>
        </p:txBody>
      </p:sp>
      <p:sp>
        <p:nvSpPr>
          <p:cNvPr id="10" name="TextBox 9"/>
          <p:cNvSpPr txBox="1"/>
          <p:nvPr/>
        </p:nvSpPr>
        <p:spPr>
          <a:xfrm>
            <a:off x="6018212" y="2438400"/>
            <a:ext cx="5312416" cy="369332"/>
          </a:xfrm>
          <a:prstGeom prst="rect">
            <a:avLst/>
          </a:prstGeom>
          <a:noFill/>
        </p:spPr>
        <p:txBody>
          <a:bodyPr wrap="none" rtlCol="0">
            <a:spAutoFit/>
          </a:bodyPr>
          <a:lstStyle/>
          <a:p>
            <a:r>
              <a:rPr lang="en-US" dirty="0" smtClean="0">
                <a:solidFill>
                  <a:prstClr val="black"/>
                </a:solidFill>
              </a:rPr>
              <a:t>In RT, LMP = $10 and unit is dispatched at 50 MW</a:t>
            </a:r>
            <a:endParaRPr lang="en-US" dirty="0">
              <a:solidFill>
                <a:prstClr val="black"/>
              </a:solidFill>
            </a:endParaRPr>
          </a:p>
        </p:txBody>
      </p:sp>
      <p:sp>
        <p:nvSpPr>
          <p:cNvPr id="11" name="TextBox 10"/>
          <p:cNvSpPr txBox="1"/>
          <p:nvPr/>
        </p:nvSpPr>
        <p:spPr>
          <a:xfrm>
            <a:off x="684212" y="2895600"/>
            <a:ext cx="11125200" cy="2923877"/>
          </a:xfrm>
          <a:prstGeom prst="rect">
            <a:avLst/>
          </a:prstGeom>
          <a:noFill/>
        </p:spPr>
        <p:txBody>
          <a:bodyPr wrap="square" rtlCol="0">
            <a:spAutoFit/>
          </a:bodyPr>
          <a:lstStyle/>
          <a:p>
            <a:r>
              <a:rPr lang="en-US" dirty="0" smtClean="0">
                <a:solidFill>
                  <a:prstClr val="black"/>
                </a:solidFill>
              </a:rPr>
              <a:t>Applying the existing Balancing Value equation:</a:t>
            </a:r>
          </a:p>
          <a:p>
            <a:endParaRPr lang="en-US" dirty="0">
              <a:solidFill>
                <a:prstClr val="black"/>
              </a:solidFill>
            </a:endParaRPr>
          </a:p>
          <a:p>
            <a:r>
              <a:rPr lang="en-US" altLang="en-US" sz="1600" dirty="0">
                <a:solidFill>
                  <a:prstClr val="black"/>
                </a:solidFill>
              </a:rPr>
              <a:t>RT Generation MWh is greater of</a:t>
            </a:r>
          </a:p>
          <a:p>
            <a:r>
              <a:rPr lang="en-US" altLang="en-US" sz="1600" dirty="0">
                <a:solidFill>
                  <a:prstClr val="black"/>
                </a:solidFill>
              </a:rPr>
              <a:t>                        [RT Generation </a:t>
            </a:r>
            <a:r>
              <a:rPr lang="en-US" altLang="en-US" sz="1600" dirty="0" smtClean="0">
                <a:solidFill>
                  <a:prstClr val="black"/>
                </a:solidFill>
              </a:rPr>
              <a:t>MWh </a:t>
            </a:r>
            <a:r>
              <a:rPr lang="en-US" altLang="en-US" sz="1600" dirty="0" smtClean="0">
                <a:solidFill>
                  <a:srgbClr val="FF0000"/>
                </a:solidFill>
              </a:rPr>
              <a:t>(50 MW)</a:t>
            </a:r>
            <a:endParaRPr lang="en-US" altLang="en-US" sz="1600" dirty="0">
              <a:solidFill>
                <a:prstClr val="black"/>
              </a:solidFill>
            </a:endParaRPr>
          </a:p>
          <a:p>
            <a:r>
              <a:rPr lang="en-US" altLang="en-US" sz="1600" dirty="0">
                <a:solidFill>
                  <a:prstClr val="black"/>
                </a:solidFill>
              </a:rPr>
              <a:t>                                    Or</a:t>
            </a:r>
          </a:p>
          <a:p>
            <a:r>
              <a:rPr lang="en-US" altLang="en-US" sz="1600" dirty="0">
                <a:solidFill>
                  <a:prstClr val="black"/>
                </a:solidFill>
              </a:rPr>
              <a:t>                       Lesser of </a:t>
            </a:r>
            <a:r>
              <a:rPr lang="en-US" altLang="en-US" sz="1600" dirty="0" smtClean="0">
                <a:solidFill>
                  <a:prstClr val="black"/>
                </a:solidFill>
              </a:rPr>
              <a:t>(RT </a:t>
            </a:r>
            <a:r>
              <a:rPr lang="en-US" altLang="en-US" sz="1600" dirty="0">
                <a:solidFill>
                  <a:prstClr val="black"/>
                </a:solidFill>
              </a:rPr>
              <a:t>Dispatch Desired MWh </a:t>
            </a:r>
            <a:r>
              <a:rPr lang="en-US" altLang="en-US" sz="1600" dirty="0" smtClean="0">
                <a:solidFill>
                  <a:srgbClr val="FF0000"/>
                </a:solidFill>
              </a:rPr>
              <a:t>(50 MW) </a:t>
            </a:r>
            <a:r>
              <a:rPr lang="en-US" altLang="en-US" sz="1600" dirty="0" smtClean="0">
                <a:solidFill>
                  <a:prstClr val="black"/>
                </a:solidFill>
              </a:rPr>
              <a:t>and DA Scheduled MWh </a:t>
            </a:r>
            <a:r>
              <a:rPr lang="en-US" altLang="en-US" sz="1600" dirty="0" smtClean="0">
                <a:solidFill>
                  <a:srgbClr val="FF0000"/>
                </a:solidFill>
              </a:rPr>
              <a:t>(100 MW)</a:t>
            </a:r>
            <a:r>
              <a:rPr lang="en-US" altLang="en-US" sz="1600" dirty="0" smtClean="0">
                <a:solidFill>
                  <a:prstClr val="black"/>
                </a:solidFill>
              </a:rPr>
              <a:t>)]</a:t>
            </a:r>
          </a:p>
          <a:p>
            <a:endParaRPr lang="en-US" altLang="en-US" sz="1600" dirty="0">
              <a:solidFill>
                <a:prstClr val="black"/>
              </a:solidFill>
            </a:endParaRPr>
          </a:p>
          <a:p>
            <a:r>
              <a:rPr lang="en-US" sz="1600" dirty="0" smtClean="0">
                <a:solidFill>
                  <a:prstClr val="black"/>
                </a:solidFill>
              </a:rPr>
              <a:t>RT Generation MWh = </a:t>
            </a:r>
            <a:r>
              <a:rPr lang="en-US" sz="1600" dirty="0" smtClean="0">
                <a:solidFill>
                  <a:srgbClr val="FF0000"/>
                </a:solidFill>
              </a:rPr>
              <a:t>50 MW</a:t>
            </a:r>
          </a:p>
          <a:p>
            <a:endParaRPr lang="en-US" dirty="0">
              <a:solidFill>
                <a:srgbClr val="FF0000"/>
              </a:solidFill>
            </a:endParaRPr>
          </a:p>
          <a:p>
            <a:r>
              <a:rPr lang="en-US" sz="1600" dirty="0" smtClean="0">
                <a:solidFill>
                  <a:prstClr val="black"/>
                </a:solidFill>
              </a:rPr>
              <a:t>Balancing Value = </a:t>
            </a:r>
            <a:r>
              <a:rPr lang="en-US" altLang="en-US" sz="1600" dirty="0">
                <a:solidFill>
                  <a:prstClr val="black"/>
                </a:solidFill>
              </a:rPr>
              <a:t>(RT Generation </a:t>
            </a:r>
            <a:r>
              <a:rPr lang="en-US" altLang="en-US" sz="1600" dirty="0" smtClean="0">
                <a:solidFill>
                  <a:prstClr val="black"/>
                </a:solidFill>
              </a:rPr>
              <a:t>MWh </a:t>
            </a:r>
            <a:r>
              <a:rPr lang="en-US" altLang="en-US" sz="1600" dirty="0" smtClean="0">
                <a:solidFill>
                  <a:srgbClr val="FF0000"/>
                </a:solidFill>
              </a:rPr>
              <a:t>(50 MW)</a:t>
            </a:r>
            <a:r>
              <a:rPr lang="en-US" altLang="en-US" sz="1600" dirty="0" smtClean="0">
                <a:solidFill>
                  <a:prstClr val="black"/>
                </a:solidFill>
              </a:rPr>
              <a:t> </a:t>
            </a:r>
            <a:r>
              <a:rPr lang="en-US" altLang="en-US" sz="1600" dirty="0">
                <a:solidFill>
                  <a:prstClr val="black"/>
                </a:solidFill>
              </a:rPr>
              <a:t>– DA Scheduled </a:t>
            </a:r>
            <a:r>
              <a:rPr lang="en-US" altLang="en-US" sz="1600" dirty="0" smtClean="0">
                <a:solidFill>
                  <a:prstClr val="black"/>
                </a:solidFill>
              </a:rPr>
              <a:t>MWh </a:t>
            </a:r>
            <a:r>
              <a:rPr lang="en-US" altLang="en-US" sz="1600" dirty="0" smtClean="0">
                <a:solidFill>
                  <a:srgbClr val="FF0000"/>
                </a:solidFill>
              </a:rPr>
              <a:t>(100 MW)</a:t>
            </a:r>
            <a:r>
              <a:rPr lang="en-US" altLang="en-US" sz="1600" dirty="0" smtClean="0">
                <a:solidFill>
                  <a:prstClr val="black"/>
                </a:solidFill>
              </a:rPr>
              <a:t>) </a:t>
            </a:r>
            <a:r>
              <a:rPr lang="en-US" altLang="en-US" sz="1600" dirty="0">
                <a:solidFill>
                  <a:prstClr val="black"/>
                </a:solidFill>
              </a:rPr>
              <a:t>x RT Generator </a:t>
            </a:r>
            <a:r>
              <a:rPr lang="en-US" altLang="en-US" sz="1600" dirty="0" smtClean="0">
                <a:solidFill>
                  <a:prstClr val="black"/>
                </a:solidFill>
              </a:rPr>
              <a:t>LMP </a:t>
            </a:r>
            <a:r>
              <a:rPr lang="en-US" altLang="en-US" sz="1600" dirty="0" smtClean="0">
                <a:solidFill>
                  <a:srgbClr val="FF0000"/>
                </a:solidFill>
              </a:rPr>
              <a:t>($10) = -$500</a:t>
            </a:r>
            <a:endParaRPr lang="en-US" altLang="en-US" sz="1600" dirty="0">
              <a:solidFill>
                <a:prstClr val="black"/>
              </a:solidFill>
            </a:endParaRPr>
          </a:p>
          <a:p>
            <a:endParaRPr lang="en-US" dirty="0" smtClean="0">
              <a:solidFill>
                <a:prstClr val="black"/>
              </a:solidFill>
            </a:endParaRPr>
          </a:p>
        </p:txBody>
      </p:sp>
      <p:sp>
        <p:nvSpPr>
          <p:cNvPr id="3" name="TextBox 2"/>
          <p:cNvSpPr txBox="1"/>
          <p:nvPr/>
        </p:nvSpPr>
        <p:spPr>
          <a:xfrm>
            <a:off x="6856412" y="5486400"/>
            <a:ext cx="4953000" cy="646331"/>
          </a:xfrm>
          <a:prstGeom prst="rect">
            <a:avLst/>
          </a:prstGeom>
          <a:noFill/>
        </p:spPr>
        <p:txBody>
          <a:bodyPr wrap="square" rtlCol="0">
            <a:spAutoFit/>
          </a:bodyPr>
          <a:lstStyle/>
          <a:p>
            <a:pPr algn="just"/>
            <a:r>
              <a:rPr lang="en-US" dirty="0" smtClean="0">
                <a:solidFill>
                  <a:srgbClr val="FF0000"/>
                </a:solidFill>
              </a:rPr>
              <a:t>A negative balancing value results in an increased Balancing Operating Reserve Credit</a:t>
            </a:r>
            <a:endParaRPr lang="en-US" dirty="0">
              <a:solidFill>
                <a:srgbClr val="FF0000"/>
              </a:solidFill>
            </a:endParaRPr>
          </a:p>
        </p:txBody>
      </p:sp>
    </p:spTree>
    <p:extLst>
      <p:ext uri="{BB962C8B-B14F-4D97-AF65-F5344CB8AC3E}">
        <p14:creationId xmlns:p14="http://schemas.microsoft.com/office/powerpoint/2010/main" val="4229694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Set Up</a:t>
            </a:r>
            <a:endParaRPr lang="en-US" dirty="0"/>
          </a:p>
        </p:txBody>
      </p:sp>
      <p:sp>
        <p:nvSpPr>
          <p:cNvPr id="3" name="Content Placeholder 2"/>
          <p:cNvSpPr>
            <a:spLocks noGrp="1"/>
          </p:cNvSpPr>
          <p:nvPr>
            <p:ph idx="1"/>
          </p:nvPr>
        </p:nvSpPr>
        <p:spPr>
          <a:xfrm>
            <a:off x="609600" y="1219200"/>
            <a:ext cx="10969625" cy="4906963"/>
          </a:xfrm>
        </p:spPr>
        <p:txBody>
          <a:bodyPr/>
          <a:lstStyle/>
          <a:p>
            <a:r>
              <a:rPr lang="en-US" sz="2400" dirty="0" smtClean="0">
                <a:latin typeface="Arial Narrow" panose="020B0606020202030204" pitchFamily="34" charset="0"/>
              </a:rPr>
              <a:t>Price-based Unit</a:t>
            </a:r>
          </a:p>
          <a:p>
            <a:r>
              <a:rPr lang="en-US" sz="2400" dirty="0" smtClean="0">
                <a:latin typeface="Arial Narrow" panose="020B0606020202030204" pitchFamily="34" charset="0"/>
              </a:rPr>
              <a:t>Unit has a single point on its incremental offer curve (for the sake of simplicity)</a:t>
            </a:r>
          </a:p>
          <a:p>
            <a:r>
              <a:rPr lang="en-US" sz="2400" dirty="0" smtClean="0">
                <a:latin typeface="Arial Narrow" panose="020B0606020202030204" pitchFamily="34" charset="0"/>
              </a:rPr>
              <a:t>Schedules can be updated in RT up to T-60 min</a:t>
            </a:r>
          </a:p>
          <a:p>
            <a:r>
              <a:rPr lang="en-US" sz="2400" dirty="0" smtClean="0">
                <a:latin typeface="Arial Narrow" panose="020B0606020202030204" pitchFamily="34" charset="0"/>
              </a:rPr>
              <a:t>Unit is following its commitment unless otherwise specified</a:t>
            </a:r>
          </a:p>
          <a:p>
            <a:endParaRPr lang="en-US" dirty="0" smtClean="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5" name="Straight Arrow Connector 4"/>
          <p:cNvCxnSpPr/>
          <p:nvPr/>
        </p:nvCxnSpPr>
        <p:spPr>
          <a:xfrm>
            <a:off x="1522412" y="2895600"/>
            <a:ext cx="0" cy="2895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456612" y="3831945"/>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7" name="TextBox 6"/>
          <p:cNvSpPr txBox="1"/>
          <p:nvPr/>
        </p:nvSpPr>
        <p:spPr>
          <a:xfrm>
            <a:off x="9294812" y="3685401"/>
            <a:ext cx="2286000" cy="461665"/>
          </a:xfrm>
          <a:prstGeom prst="rect">
            <a:avLst/>
          </a:prstGeom>
          <a:noFill/>
        </p:spPr>
        <p:txBody>
          <a:bodyPr wrap="square" rtlCol="0">
            <a:spAutoFit/>
          </a:bodyPr>
          <a:lstStyle/>
          <a:p>
            <a:r>
              <a:rPr lang="en-US" sz="1200" dirty="0" smtClean="0"/>
              <a:t>Price Schedule Submitted DA</a:t>
            </a:r>
          </a:p>
          <a:p>
            <a:endParaRPr lang="en-US" sz="1200" dirty="0"/>
          </a:p>
        </p:txBody>
      </p:sp>
      <p:cxnSp>
        <p:nvCxnSpPr>
          <p:cNvPr id="8" name="Straight Arrow Connector 7"/>
          <p:cNvCxnSpPr/>
          <p:nvPr/>
        </p:nvCxnSpPr>
        <p:spPr>
          <a:xfrm flipV="1">
            <a:off x="912812" y="5333998"/>
            <a:ext cx="7543800" cy="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L-Shape 8"/>
          <p:cNvSpPr/>
          <p:nvPr/>
        </p:nvSpPr>
        <p:spPr>
          <a:xfrm flipH="1">
            <a:off x="1522412" y="38099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684610" y="5715000"/>
            <a:ext cx="1485901" cy="369332"/>
          </a:xfrm>
          <a:prstGeom prst="rect">
            <a:avLst/>
          </a:prstGeom>
          <a:noFill/>
        </p:spPr>
        <p:txBody>
          <a:bodyPr wrap="square" rtlCol="0">
            <a:spAutoFit/>
          </a:bodyPr>
          <a:lstStyle/>
          <a:p>
            <a:r>
              <a:rPr lang="en-US" dirty="0" smtClean="0"/>
              <a:t>Time (Hour) </a:t>
            </a:r>
            <a:endParaRPr lang="en-US" dirty="0"/>
          </a:p>
        </p:txBody>
      </p:sp>
      <p:sp>
        <p:nvSpPr>
          <p:cNvPr id="11" name="TextBox 10"/>
          <p:cNvSpPr txBox="1"/>
          <p:nvPr/>
        </p:nvSpPr>
        <p:spPr>
          <a:xfrm>
            <a:off x="379412" y="2895600"/>
            <a:ext cx="990600" cy="369332"/>
          </a:xfrm>
          <a:prstGeom prst="rect">
            <a:avLst/>
          </a:prstGeom>
          <a:noFill/>
        </p:spPr>
        <p:txBody>
          <a:bodyPr wrap="square" rtlCol="0">
            <a:spAutoFit/>
          </a:bodyPr>
          <a:lstStyle/>
          <a:p>
            <a:r>
              <a:rPr lang="en-US" dirty="0" smtClean="0"/>
              <a:t>$/MWh</a:t>
            </a:r>
            <a:endParaRPr lang="en-US" dirty="0"/>
          </a:p>
        </p:txBody>
      </p:sp>
      <p:sp>
        <p:nvSpPr>
          <p:cNvPr id="12" name="TextBox 11"/>
          <p:cNvSpPr txBox="1"/>
          <p:nvPr/>
        </p:nvSpPr>
        <p:spPr>
          <a:xfrm>
            <a:off x="4106441" y="5334000"/>
            <a:ext cx="374904" cy="276999"/>
          </a:xfrm>
          <a:prstGeom prst="rect">
            <a:avLst/>
          </a:prstGeom>
          <a:noFill/>
        </p:spPr>
        <p:txBody>
          <a:bodyPr wrap="square" rtlCol="0">
            <a:spAutoFit/>
          </a:bodyPr>
          <a:lstStyle/>
          <a:p>
            <a:r>
              <a:rPr lang="en-US" sz="1200" dirty="0" smtClean="0"/>
              <a:t>10</a:t>
            </a:r>
          </a:p>
        </p:txBody>
      </p:sp>
      <p:sp>
        <p:nvSpPr>
          <p:cNvPr id="13" name="TextBox 12"/>
          <p:cNvSpPr txBox="1"/>
          <p:nvPr/>
        </p:nvSpPr>
        <p:spPr>
          <a:xfrm>
            <a:off x="1917201" y="5334000"/>
            <a:ext cx="374904" cy="276999"/>
          </a:xfrm>
          <a:prstGeom prst="rect">
            <a:avLst/>
          </a:prstGeom>
          <a:noFill/>
        </p:spPr>
        <p:txBody>
          <a:bodyPr wrap="square" rtlCol="0">
            <a:spAutoFit/>
          </a:bodyPr>
          <a:lstStyle/>
          <a:p>
            <a:r>
              <a:rPr lang="en-US" sz="1200" dirty="0" smtClean="0"/>
              <a:t>2</a:t>
            </a:r>
          </a:p>
        </p:txBody>
      </p:sp>
      <p:sp>
        <p:nvSpPr>
          <p:cNvPr id="14" name="TextBox 13"/>
          <p:cNvSpPr txBox="1"/>
          <p:nvPr/>
        </p:nvSpPr>
        <p:spPr>
          <a:xfrm>
            <a:off x="2464511" y="5334000"/>
            <a:ext cx="374904" cy="276999"/>
          </a:xfrm>
          <a:prstGeom prst="rect">
            <a:avLst/>
          </a:prstGeom>
          <a:noFill/>
        </p:spPr>
        <p:txBody>
          <a:bodyPr wrap="square" rtlCol="0">
            <a:spAutoFit/>
          </a:bodyPr>
          <a:lstStyle/>
          <a:p>
            <a:r>
              <a:rPr lang="en-US" sz="1200" dirty="0" smtClean="0"/>
              <a:t>4</a:t>
            </a:r>
          </a:p>
        </p:txBody>
      </p:sp>
      <p:sp>
        <p:nvSpPr>
          <p:cNvPr id="15" name="TextBox 14"/>
          <p:cNvSpPr txBox="1"/>
          <p:nvPr/>
        </p:nvSpPr>
        <p:spPr>
          <a:xfrm>
            <a:off x="3011821" y="5334000"/>
            <a:ext cx="374904" cy="276999"/>
          </a:xfrm>
          <a:prstGeom prst="rect">
            <a:avLst/>
          </a:prstGeom>
          <a:noFill/>
        </p:spPr>
        <p:txBody>
          <a:bodyPr wrap="square" rtlCol="0">
            <a:spAutoFit/>
          </a:bodyPr>
          <a:lstStyle/>
          <a:p>
            <a:r>
              <a:rPr lang="en-US" sz="1200" dirty="0" smtClean="0"/>
              <a:t>6</a:t>
            </a:r>
          </a:p>
        </p:txBody>
      </p:sp>
      <p:sp>
        <p:nvSpPr>
          <p:cNvPr id="16" name="TextBox 15"/>
          <p:cNvSpPr txBox="1"/>
          <p:nvPr/>
        </p:nvSpPr>
        <p:spPr>
          <a:xfrm>
            <a:off x="3559131" y="5334000"/>
            <a:ext cx="374904" cy="276999"/>
          </a:xfrm>
          <a:prstGeom prst="rect">
            <a:avLst/>
          </a:prstGeom>
          <a:noFill/>
        </p:spPr>
        <p:txBody>
          <a:bodyPr wrap="square" rtlCol="0">
            <a:spAutoFit/>
          </a:bodyPr>
          <a:lstStyle/>
          <a:p>
            <a:r>
              <a:rPr lang="en-US" sz="1200" dirty="0" smtClean="0"/>
              <a:t>8</a:t>
            </a:r>
          </a:p>
        </p:txBody>
      </p:sp>
      <p:sp>
        <p:nvSpPr>
          <p:cNvPr id="17" name="TextBox 16"/>
          <p:cNvSpPr txBox="1"/>
          <p:nvPr/>
        </p:nvSpPr>
        <p:spPr>
          <a:xfrm>
            <a:off x="4653751" y="5334000"/>
            <a:ext cx="374904" cy="276999"/>
          </a:xfrm>
          <a:prstGeom prst="rect">
            <a:avLst/>
          </a:prstGeom>
          <a:noFill/>
        </p:spPr>
        <p:txBody>
          <a:bodyPr wrap="square" rtlCol="0">
            <a:spAutoFit/>
          </a:bodyPr>
          <a:lstStyle/>
          <a:p>
            <a:r>
              <a:rPr lang="en-US" sz="1200" dirty="0" smtClean="0"/>
              <a:t>12</a:t>
            </a:r>
          </a:p>
        </p:txBody>
      </p:sp>
      <p:sp>
        <p:nvSpPr>
          <p:cNvPr id="18" name="TextBox 17"/>
          <p:cNvSpPr txBox="1"/>
          <p:nvPr/>
        </p:nvSpPr>
        <p:spPr>
          <a:xfrm>
            <a:off x="5201061" y="5334000"/>
            <a:ext cx="374904" cy="276999"/>
          </a:xfrm>
          <a:prstGeom prst="rect">
            <a:avLst/>
          </a:prstGeom>
          <a:noFill/>
        </p:spPr>
        <p:txBody>
          <a:bodyPr wrap="square" rtlCol="0">
            <a:spAutoFit/>
          </a:bodyPr>
          <a:lstStyle/>
          <a:p>
            <a:r>
              <a:rPr lang="en-US" sz="1200" dirty="0" smtClean="0"/>
              <a:t>14</a:t>
            </a:r>
          </a:p>
        </p:txBody>
      </p:sp>
      <p:sp>
        <p:nvSpPr>
          <p:cNvPr id="19" name="TextBox 18"/>
          <p:cNvSpPr txBox="1"/>
          <p:nvPr/>
        </p:nvSpPr>
        <p:spPr>
          <a:xfrm>
            <a:off x="5748371" y="5334000"/>
            <a:ext cx="376305" cy="276999"/>
          </a:xfrm>
          <a:prstGeom prst="rect">
            <a:avLst/>
          </a:prstGeom>
          <a:noFill/>
        </p:spPr>
        <p:txBody>
          <a:bodyPr wrap="square" rtlCol="0">
            <a:spAutoFit/>
          </a:bodyPr>
          <a:lstStyle/>
          <a:p>
            <a:r>
              <a:rPr lang="en-US" sz="1200" dirty="0" smtClean="0"/>
              <a:t>16</a:t>
            </a:r>
          </a:p>
        </p:txBody>
      </p:sp>
      <p:sp>
        <p:nvSpPr>
          <p:cNvPr id="20" name="TextBox 19"/>
          <p:cNvSpPr txBox="1"/>
          <p:nvPr/>
        </p:nvSpPr>
        <p:spPr>
          <a:xfrm>
            <a:off x="6297082" y="5334000"/>
            <a:ext cx="376305" cy="276999"/>
          </a:xfrm>
          <a:prstGeom prst="rect">
            <a:avLst/>
          </a:prstGeom>
          <a:noFill/>
        </p:spPr>
        <p:txBody>
          <a:bodyPr wrap="square" rtlCol="0">
            <a:spAutoFit/>
          </a:bodyPr>
          <a:lstStyle/>
          <a:p>
            <a:r>
              <a:rPr lang="en-US" sz="1200" dirty="0" smtClean="0"/>
              <a:t>18</a:t>
            </a:r>
          </a:p>
        </p:txBody>
      </p:sp>
      <p:sp>
        <p:nvSpPr>
          <p:cNvPr id="21" name="TextBox 20"/>
          <p:cNvSpPr txBox="1"/>
          <p:nvPr/>
        </p:nvSpPr>
        <p:spPr>
          <a:xfrm>
            <a:off x="6845793" y="5334000"/>
            <a:ext cx="376305" cy="276999"/>
          </a:xfrm>
          <a:prstGeom prst="rect">
            <a:avLst/>
          </a:prstGeom>
          <a:noFill/>
        </p:spPr>
        <p:txBody>
          <a:bodyPr wrap="square" rtlCol="0">
            <a:spAutoFit/>
          </a:bodyPr>
          <a:lstStyle/>
          <a:p>
            <a:r>
              <a:rPr lang="en-US" sz="1200" dirty="0" smtClean="0"/>
              <a:t>20</a:t>
            </a:r>
          </a:p>
        </p:txBody>
      </p:sp>
      <p:sp>
        <p:nvSpPr>
          <p:cNvPr id="22" name="TextBox 21"/>
          <p:cNvSpPr txBox="1"/>
          <p:nvPr/>
        </p:nvSpPr>
        <p:spPr>
          <a:xfrm>
            <a:off x="7394507" y="5334000"/>
            <a:ext cx="376305" cy="276999"/>
          </a:xfrm>
          <a:prstGeom prst="rect">
            <a:avLst/>
          </a:prstGeom>
          <a:noFill/>
        </p:spPr>
        <p:txBody>
          <a:bodyPr wrap="square" rtlCol="0">
            <a:spAutoFit/>
          </a:bodyPr>
          <a:lstStyle/>
          <a:p>
            <a:r>
              <a:rPr lang="en-US" sz="1200" dirty="0" smtClean="0"/>
              <a:t>22</a:t>
            </a:r>
          </a:p>
        </p:txBody>
      </p:sp>
      <p:sp>
        <p:nvSpPr>
          <p:cNvPr id="23" name="TextBox 22"/>
          <p:cNvSpPr txBox="1"/>
          <p:nvPr/>
        </p:nvSpPr>
        <p:spPr>
          <a:xfrm>
            <a:off x="9294812" y="3304401"/>
            <a:ext cx="2286000" cy="276999"/>
          </a:xfrm>
          <a:prstGeom prst="rect">
            <a:avLst/>
          </a:prstGeom>
          <a:noFill/>
        </p:spPr>
        <p:txBody>
          <a:bodyPr wrap="square" rtlCol="0">
            <a:spAutoFit/>
          </a:bodyPr>
          <a:lstStyle/>
          <a:p>
            <a:r>
              <a:rPr lang="en-US" sz="1200" dirty="0" smtClean="0"/>
              <a:t>Cost Schedule Submitted DA</a:t>
            </a:r>
            <a:endParaRPr lang="en-US" sz="1200" dirty="0"/>
          </a:p>
        </p:txBody>
      </p:sp>
      <p:sp>
        <p:nvSpPr>
          <p:cNvPr id="24" name="TextBox 23"/>
          <p:cNvSpPr txBox="1"/>
          <p:nvPr/>
        </p:nvSpPr>
        <p:spPr>
          <a:xfrm>
            <a:off x="1141412" y="4343400"/>
            <a:ext cx="457200" cy="307777"/>
          </a:xfrm>
          <a:prstGeom prst="rect">
            <a:avLst/>
          </a:prstGeom>
          <a:noFill/>
        </p:spPr>
        <p:txBody>
          <a:bodyPr wrap="square" rtlCol="0">
            <a:spAutoFit/>
          </a:bodyPr>
          <a:lstStyle/>
          <a:p>
            <a:r>
              <a:rPr lang="en-US" sz="1400" dirty="0" smtClean="0"/>
              <a:t>30</a:t>
            </a:r>
            <a:endParaRPr lang="en-US" sz="1400" dirty="0"/>
          </a:p>
        </p:txBody>
      </p:sp>
      <p:sp>
        <p:nvSpPr>
          <p:cNvPr id="25" name="TextBox 24"/>
          <p:cNvSpPr txBox="1"/>
          <p:nvPr/>
        </p:nvSpPr>
        <p:spPr>
          <a:xfrm>
            <a:off x="1141412" y="3581400"/>
            <a:ext cx="457200" cy="307777"/>
          </a:xfrm>
          <a:prstGeom prst="rect">
            <a:avLst/>
          </a:prstGeom>
          <a:noFill/>
        </p:spPr>
        <p:txBody>
          <a:bodyPr wrap="square" rtlCol="0">
            <a:spAutoFit/>
          </a:bodyPr>
          <a:lstStyle/>
          <a:p>
            <a:r>
              <a:rPr lang="en-US" sz="1400" dirty="0" smtClean="0"/>
              <a:t>50</a:t>
            </a:r>
            <a:endParaRPr lang="en-US" sz="1400" dirty="0"/>
          </a:p>
        </p:txBody>
      </p:sp>
      <p:sp>
        <p:nvSpPr>
          <p:cNvPr id="26" name="L-Shape 25"/>
          <p:cNvSpPr/>
          <p:nvPr/>
        </p:nvSpPr>
        <p:spPr>
          <a:xfrm flipH="1">
            <a:off x="1522412" y="4191000"/>
            <a:ext cx="6477000" cy="1142999"/>
          </a:xfrm>
          <a:prstGeom prst="corner">
            <a:avLst>
              <a:gd name="adj1" fmla="val 44240"/>
              <a:gd name="adj2" fmla="val 322719"/>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p:nvPr/>
        </p:nvCxnSpPr>
        <p:spPr>
          <a:xfrm>
            <a:off x="8456612" y="3458260"/>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27449736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Balancing Value Calculation Example</a:t>
            </a:r>
            <a:endParaRPr lang="en-US" dirty="0"/>
          </a:p>
        </p:txBody>
      </p:sp>
      <p:sp>
        <p:nvSpPr>
          <p:cNvPr id="4" name="Footer Placeholder 3"/>
          <p:cNvSpPr>
            <a:spLocks noGrp="1"/>
          </p:cNvSpPr>
          <p:nvPr>
            <p:ph type="ftr" sz="quarter" idx="10"/>
          </p:nvPr>
        </p:nvSpPr>
        <p:spPr/>
        <p:txBody>
          <a:bodyPr/>
          <a:lstStyle/>
          <a:p>
            <a:pPr>
              <a:defRPr/>
            </a:pPr>
            <a:r>
              <a:rPr lang="en-US" smtClean="0">
                <a:solidFill>
                  <a:srgbClr val="FFFFFF"/>
                </a:solidFill>
              </a:rPr>
              <a:t>www.pjm.com</a:t>
            </a:r>
            <a:endParaRPr lang="en-US">
              <a:solidFill>
                <a:srgbClr val="FFFFFF"/>
              </a:solidFill>
            </a:endParaRPr>
          </a:p>
        </p:txBody>
      </p:sp>
      <p:sp>
        <p:nvSpPr>
          <p:cNvPr id="5" name="TextBox 4"/>
          <p:cNvSpPr txBox="1"/>
          <p:nvPr/>
        </p:nvSpPr>
        <p:spPr>
          <a:xfrm>
            <a:off x="1370012" y="838200"/>
            <a:ext cx="2583716" cy="338554"/>
          </a:xfrm>
          <a:prstGeom prst="rect">
            <a:avLst/>
          </a:prstGeom>
          <a:noFill/>
        </p:spPr>
        <p:txBody>
          <a:bodyPr wrap="square" rtlCol="0">
            <a:spAutoFit/>
          </a:bodyPr>
          <a:lstStyle/>
          <a:p>
            <a:pPr algn="ctr"/>
            <a:r>
              <a:rPr lang="en-US" sz="1600" dirty="0" smtClean="0">
                <a:solidFill>
                  <a:prstClr val="black"/>
                </a:solidFill>
              </a:rPr>
              <a:t>Original Cost Offer - DA</a:t>
            </a:r>
          </a:p>
        </p:txBody>
      </p:sp>
      <p:graphicFrame>
        <p:nvGraphicFramePr>
          <p:cNvPr id="6" name="Table 5"/>
          <p:cNvGraphicFramePr>
            <a:graphicFrameLocks noGrp="1"/>
          </p:cNvGraphicFramePr>
          <p:nvPr>
            <p:extLst>
              <p:ext uri="{D42A27DB-BD31-4B8C-83A1-F6EECF244321}">
                <p14:modId xmlns:p14="http://schemas.microsoft.com/office/powerpoint/2010/main" val="2702365246"/>
              </p:ext>
            </p:extLst>
          </p:nvPr>
        </p:nvGraphicFramePr>
        <p:xfrm>
          <a:off x="989012" y="1206880"/>
          <a:ext cx="3276600" cy="1066800"/>
        </p:xfrm>
        <a:graphic>
          <a:graphicData uri="http://schemas.openxmlformats.org/drawingml/2006/table">
            <a:tbl>
              <a:tblPr firstRow="1" bandRow="1">
                <a:tableStyleId>{5C22544A-7EE6-4342-B048-85BDC9FD1C3A}</a:tableStyleId>
              </a:tblPr>
              <a:tblGrid>
                <a:gridCol w="1092200"/>
                <a:gridCol w="1092200"/>
                <a:gridCol w="1092200"/>
              </a:tblGrid>
              <a:tr h="355600">
                <a:tc>
                  <a:txBody>
                    <a:bodyPr/>
                    <a:lstStyle/>
                    <a:p>
                      <a:pPr algn="ctr"/>
                      <a:r>
                        <a:rPr lang="en-US" sz="1600" dirty="0" smtClean="0"/>
                        <a:t>Segment</a:t>
                      </a:r>
                      <a:endParaRPr lang="en-US" sz="1600" dirty="0"/>
                    </a:p>
                  </a:txBody>
                  <a:tcPr/>
                </a:tc>
                <a:tc>
                  <a:txBody>
                    <a:bodyPr/>
                    <a:lstStyle/>
                    <a:p>
                      <a:pPr algn="ctr"/>
                      <a:r>
                        <a:rPr lang="en-US" sz="1600" dirty="0" smtClean="0"/>
                        <a:t>MW</a:t>
                      </a:r>
                      <a:endParaRPr lang="en-US" sz="1600" dirty="0"/>
                    </a:p>
                  </a:txBody>
                  <a:tcPr/>
                </a:tc>
                <a:tc>
                  <a:txBody>
                    <a:bodyPr/>
                    <a:lstStyle/>
                    <a:p>
                      <a:pPr algn="ctr"/>
                      <a:r>
                        <a:rPr lang="en-US" sz="1600" dirty="0" smtClean="0"/>
                        <a:t>Price</a:t>
                      </a:r>
                      <a:endParaRPr lang="en-US" sz="1600" dirty="0"/>
                    </a:p>
                  </a:txBody>
                  <a:tcPr/>
                </a:tc>
              </a:tr>
              <a:tr h="355600">
                <a:tc>
                  <a:txBody>
                    <a:bodyPr/>
                    <a:lstStyle/>
                    <a:p>
                      <a:pPr algn="ctr"/>
                      <a:r>
                        <a:rPr lang="en-US" sz="1600" dirty="0" smtClean="0"/>
                        <a:t>1</a:t>
                      </a:r>
                      <a:endParaRPr lang="en-US" sz="1600" dirty="0"/>
                    </a:p>
                  </a:txBody>
                  <a:tcPr/>
                </a:tc>
                <a:tc>
                  <a:txBody>
                    <a:bodyPr/>
                    <a:lstStyle/>
                    <a:p>
                      <a:pPr algn="ctr"/>
                      <a:r>
                        <a:rPr lang="en-US" sz="1600" dirty="0" smtClean="0"/>
                        <a:t>50</a:t>
                      </a:r>
                      <a:endParaRPr lang="en-US" sz="1600" dirty="0"/>
                    </a:p>
                  </a:txBody>
                  <a:tcPr/>
                </a:tc>
                <a:tc>
                  <a:txBody>
                    <a:bodyPr/>
                    <a:lstStyle/>
                    <a:p>
                      <a:pPr algn="ctr"/>
                      <a:r>
                        <a:rPr lang="en-US" sz="1600" dirty="0" smtClean="0"/>
                        <a:t>5</a:t>
                      </a:r>
                      <a:endParaRPr lang="en-US" sz="1600" dirty="0"/>
                    </a:p>
                  </a:txBody>
                  <a:tcPr/>
                </a:tc>
              </a:tr>
              <a:tr h="355600">
                <a:tc>
                  <a:txBody>
                    <a:bodyPr/>
                    <a:lstStyle/>
                    <a:p>
                      <a:pPr algn="ctr"/>
                      <a:r>
                        <a:rPr lang="en-US" sz="1600" dirty="0" smtClean="0"/>
                        <a:t>2</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a:t>
                      </a:r>
                      <a:endParaRPr lang="en-US" sz="1600" dirty="0"/>
                    </a:p>
                  </a:txBody>
                  <a:tcPr/>
                </a:tc>
              </a:tr>
            </a:tbl>
          </a:graphicData>
        </a:graphic>
      </p:graphicFrame>
      <p:sp>
        <p:nvSpPr>
          <p:cNvPr id="7" name="TextBox 6"/>
          <p:cNvSpPr txBox="1"/>
          <p:nvPr/>
        </p:nvSpPr>
        <p:spPr>
          <a:xfrm>
            <a:off x="7008812" y="867489"/>
            <a:ext cx="2819400" cy="338554"/>
          </a:xfrm>
          <a:prstGeom prst="rect">
            <a:avLst/>
          </a:prstGeom>
          <a:noFill/>
        </p:spPr>
        <p:txBody>
          <a:bodyPr wrap="square" rtlCol="0">
            <a:spAutoFit/>
          </a:bodyPr>
          <a:lstStyle/>
          <a:p>
            <a:pPr algn="ctr"/>
            <a:r>
              <a:rPr lang="en-US" sz="1600" dirty="0" smtClean="0">
                <a:solidFill>
                  <a:prstClr val="black"/>
                </a:solidFill>
              </a:rPr>
              <a:t>Updated Cost Offer - RT</a:t>
            </a:r>
          </a:p>
        </p:txBody>
      </p:sp>
      <p:graphicFrame>
        <p:nvGraphicFramePr>
          <p:cNvPr id="8" name="Table 7"/>
          <p:cNvGraphicFramePr>
            <a:graphicFrameLocks noGrp="1"/>
          </p:cNvGraphicFramePr>
          <p:nvPr>
            <p:extLst>
              <p:ext uri="{D42A27DB-BD31-4B8C-83A1-F6EECF244321}">
                <p14:modId xmlns:p14="http://schemas.microsoft.com/office/powerpoint/2010/main" val="3418341346"/>
              </p:ext>
            </p:extLst>
          </p:nvPr>
        </p:nvGraphicFramePr>
        <p:xfrm>
          <a:off x="6780212" y="1206043"/>
          <a:ext cx="3276600" cy="1066800"/>
        </p:xfrm>
        <a:graphic>
          <a:graphicData uri="http://schemas.openxmlformats.org/drawingml/2006/table">
            <a:tbl>
              <a:tblPr firstRow="1" bandRow="1">
                <a:tableStyleId>{5C22544A-7EE6-4342-B048-85BDC9FD1C3A}</a:tableStyleId>
              </a:tblPr>
              <a:tblGrid>
                <a:gridCol w="1092200"/>
                <a:gridCol w="1092200"/>
                <a:gridCol w="1092200"/>
              </a:tblGrid>
              <a:tr h="355600">
                <a:tc>
                  <a:txBody>
                    <a:bodyPr/>
                    <a:lstStyle/>
                    <a:p>
                      <a:pPr algn="ctr"/>
                      <a:r>
                        <a:rPr lang="en-US" sz="1600" dirty="0" smtClean="0"/>
                        <a:t>Segment</a:t>
                      </a:r>
                      <a:endParaRPr lang="en-US" sz="1600" dirty="0"/>
                    </a:p>
                  </a:txBody>
                  <a:tcPr/>
                </a:tc>
                <a:tc>
                  <a:txBody>
                    <a:bodyPr/>
                    <a:lstStyle/>
                    <a:p>
                      <a:pPr algn="ctr"/>
                      <a:r>
                        <a:rPr lang="en-US" sz="1600" dirty="0" smtClean="0"/>
                        <a:t>MW</a:t>
                      </a:r>
                      <a:endParaRPr lang="en-US" sz="1600" dirty="0"/>
                    </a:p>
                  </a:txBody>
                  <a:tcPr/>
                </a:tc>
                <a:tc>
                  <a:txBody>
                    <a:bodyPr/>
                    <a:lstStyle/>
                    <a:p>
                      <a:pPr algn="ctr"/>
                      <a:r>
                        <a:rPr lang="en-US" sz="1600" dirty="0" smtClean="0"/>
                        <a:t>Price</a:t>
                      </a:r>
                      <a:endParaRPr lang="en-US" sz="1600" dirty="0"/>
                    </a:p>
                  </a:txBody>
                  <a:tcPr/>
                </a:tc>
              </a:tr>
              <a:tr h="355600">
                <a:tc>
                  <a:txBody>
                    <a:bodyPr/>
                    <a:lstStyle/>
                    <a:p>
                      <a:pPr algn="ctr"/>
                      <a:r>
                        <a:rPr lang="en-US" sz="1600" dirty="0" smtClean="0"/>
                        <a:t>1</a:t>
                      </a:r>
                      <a:endParaRPr lang="en-US" sz="1600" dirty="0"/>
                    </a:p>
                  </a:txBody>
                  <a:tcPr/>
                </a:tc>
                <a:tc>
                  <a:txBody>
                    <a:bodyPr/>
                    <a:lstStyle/>
                    <a:p>
                      <a:pPr algn="ctr"/>
                      <a:r>
                        <a:rPr lang="en-US" sz="1600" dirty="0" smtClean="0"/>
                        <a:t>50</a:t>
                      </a:r>
                      <a:endParaRPr lang="en-US" sz="1600" dirty="0"/>
                    </a:p>
                  </a:txBody>
                  <a:tcPr/>
                </a:tc>
                <a:tc>
                  <a:txBody>
                    <a:bodyPr/>
                    <a:lstStyle/>
                    <a:p>
                      <a:pPr algn="ctr"/>
                      <a:r>
                        <a:rPr lang="en-US" sz="1600" dirty="0" smtClean="0"/>
                        <a:t>10</a:t>
                      </a:r>
                      <a:endParaRPr lang="en-US" sz="1600" dirty="0"/>
                    </a:p>
                  </a:txBody>
                  <a:tcPr/>
                </a:tc>
              </a:tr>
              <a:tr h="355600">
                <a:tc>
                  <a:txBody>
                    <a:bodyPr/>
                    <a:lstStyle/>
                    <a:p>
                      <a:pPr algn="ctr"/>
                      <a:r>
                        <a:rPr lang="en-US" sz="1600" dirty="0" smtClean="0"/>
                        <a:t>2</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15</a:t>
                      </a:r>
                      <a:endParaRPr lang="en-US" sz="1600" dirty="0"/>
                    </a:p>
                  </a:txBody>
                  <a:tcPr/>
                </a:tc>
              </a:tr>
            </a:tbl>
          </a:graphicData>
        </a:graphic>
      </p:graphicFrame>
      <p:sp>
        <p:nvSpPr>
          <p:cNvPr id="9" name="TextBox 8"/>
          <p:cNvSpPr txBox="1"/>
          <p:nvPr/>
        </p:nvSpPr>
        <p:spPr>
          <a:xfrm>
            <a:off x="303212" y="2438400"/>
            <a:ext cx="4752263" cy="369332"/>
          </a:xfrm>
          <a:prstGeom prst="rect">
            <a:avLst/>
          </a:prstGeom>
          <a:noFill/>
        </p:spPr>
        <p:txBody>
          <a:bodyPr wrap="none" rtlCol="0">
            <a:spAutoFit/>
          </a:bodyPr>
          <a:lstStyle/>
          <a:p>
            <a:r>
              <a:rPr lang="en-US" dirty="0" smtClean="0">
                <a:solidFill>
                  <a:prstClr val="black"/>
                </a:solidFill>
              </a:rPr>
              <a:t>In DA, LMP = $10 and unit clears at 100 MW</a:t>
            </a:r>
            <a:endParaRPr lang="en-US" dirty="0">
              <a:solidFill>
                <a:prstClr val="black"/>
              </a:solidFill>
            </a:endParaRPr>
          </a:p>
        </p:txBody>
      </p:sp>
      <p:sp>
        <p:nvSpPr>
          <p:cNvPr id="10" name="TextBox 9"/>
          <p:cNvSpPr txBox="1"/>
          <p:nvPr/>
        </p:nvSpPr>
        <p:spPr>
          <a:xfrm>
            <a:off x="6018212" y="2438400"/>
            <a:ext cx="5312416" cy="369332"/>
          </a:xfrm>
          <a:prstGeom prst="rect">
            <a:avLst/>
          </a:prstGeom>
          <a:noFill/>
        </p:spPr>
        <p:txBody>
          <a:bodyPr wrap="none" rtlCol="0">
            <a:spAutoFit/>
          </a:bodyPr>
          <a:lstStyle/>
          <a:p>
            <a:r>
              <a:rPr lang="en-US" dirty="0" smtClean="0">
                <a:solidFill>
                  <a:prstClr val="black"/>
                </a:solidFill>
              </a:rPr>
              <a:t>In RT, LMP = $10 and unit is dispatched at 50 MW</a:t>
            </a:r>
            <a:endParaRPr lang="en-US" dirty="0">
              <a:solidFill>
                <a:prstClr val="black"/>
              </a:solidFill>
            </a:endParaRPr>
          </a:p>
        </p:txBody>
      </p:sp>
      <p:sp>
        <p:nvSpPr>
          <p:cNvPr id="11" name="TextBox 10"/>
          <p:cNvSpPr txBox="1"/>
          <p:nvPr/>
        </p:nvSpPr>
        <p:spPr>
          <a:xfrm>
            <a:off x="684212" y="2895600"/>
            <a:ext cx="10896599" cy="3447098"/>
          </a:xfrm>
          <a:prstGeom prst="rect">
            <a:avLst/>
          </a:prstGeom>
          <a:noFill/>
        </p:spPr>
        <p:txBody>
          <a:bodyPr wrap="square" rtlCol="0">
            <a:spAutoFit/>
          </a:bodyPr>
          <a:lstStyle/>
          <a:p>
            <a:r>
              <a:rPr lang="en-US" dirty="0" smtClean="0">
                <a:solidFill>
                  <a:prstClr val="black"/>
                </a:solidFill>
              </a:rPr>
              <a:t>Applying the proposed Balancing Value equation:</a:t>
            </a:r>
          </a:p>
          <a:p>
            <a:endParaRPr lang="en-US" dirty="0">
              <a:solidFill>
                <a:prstClr val="black"/>
              </a:solidFill>
            </a:endParaRPr>
          </a:p>
          <a:p>
            <a:r>
              <a:rPr lang="en-US" altLang="en-US" sz="1600" dirty="0">
                <a:solidFill>
                  <a:prstClr val="black"/>
                </a:solidFill>
              </a:rPr>
              <a:t>RT Generation MWh is greater of</a:t>
            </a:r>
          </a:p>
          <a:p>
            <a:r>
              <a:rPr lang="en-US" altLang="en-US" sz="1600" dirty="0">
                <a:solidFill>
                  <a:prstClr val="black"/>
                </a:solidFill>
              </a:rPr>
              <a:t>                        [RT Generation </a:t>
            </a:r>
            <a:r>
              <a:rPr lang="en-US" altLang="en-US" sz="1600" dirty="0" smtClean="0">
                <a:solidFill>
                  <a:prstClr val="black"/>
                </a:solidFill>
              </a:rPr>
              <a:t>MWh </a:t>
            </a:r>
            <a:r>
              <a:rPr lang="en-US" altLang="en-US" sz="1600" dirty="0" smtClean="0">
                <a:solidFill>
                  <a:srgbClr val="FF0000"/>
                </a:solidFill>
              </a:rPr>
              <a:t>(50 MW)</a:t>
            </a:r>
            <a:endParaRPr lang="en-US" altLang="en-US" sz="1600" dirty="0">
              <a:solidFill>
                <a:prstClr val="black"/>
              </a:solidFill>
            </a:endParaRPr>
          </a:p>
          <a:p>
            <a:r>
              <a:rPr lang="en-US" altLang="en-US" sz="1600" dirty="0">
                <a:solidFill>
                  <a:prstClr val="black"/>
                </a:solidFill>
              </a:rPr>
              <a:t>                                    Or</a:t>
            </a:r>
          </a:p>
          <a:p>
            <a:r>
              <a:rPr lang="en-US" altLang="en-US" sz="1600" dirty="0">
                <a:solidFill>
                  <a:prstClr val="black"/>
                </a:solidFill>
              </a:rPr>
              <a:t>                       Lesser of (Greater of (RT Dispatch Desired MWh </a:t>
            </a:r>
            <a:r>
              <a:rPr lang="en-US" altLang="en-US" sz="1600" dirty="0" smtClean="0">
                <a:solidFill>
                  <a:srgbClr val="FF0000"/>
                </a:solidFill>
              </a:rPr>
              <a:t>(50 MW) </a:t>
            </a:r>
            <a:r>
              <a:rPr lang="en-US" altLang="en-US" sz="1600" dirty="0" smtClean="0">
                <a:solidFill>
                  <a:prstClr val="black"/>
                </a:solidFill>
              </a:rPr>
              <a:t>and </a:t>
            </a:r>
            <a:r>
              <a:rPr lang="en-US" altLang="en-US" sz="1600" dirty="0">
                <a:solidFill>
                  <a:prstClr val="black"/>
                </a:solidFill>
              </a:rPr>
              <a:t>Original Schedule </a:t>
            </a:r>
            <a:r>
              <a:rPr lang="en-US" altLang="en-US" sz="1600" dirty="0" smtClean="0">
                <a:solidFill>
                  <a:prstClr val="black"/>
                </a:solidFill>
              </a:rPr>
              <a:t>				Desired MWh </a:t>
            </a:r>
            <a:r>
              <a:rPr lang="en-US" altLang="en-US" sz="1600" dirty="0" smtClean="0">
                <a:solidFill>
                  <a:srgbClr val="FF0000"/>
                </a:solidFill>
              </a:rPr>
              <a:t>(100 MW) </a:t>
            </a:r>
            <a:r>
              <a:rPr lang="en-US" altLang="en-US" sz="1600" dirty="0" smtClean="0">
                <a:solidFill>
                  <a:prstClr val="black"/>
                </a:solidFill>
              </a:rPr>
              <a:t>using </a:t>
            </a:r>
            <a:r>
              <a:rPr lang="en-US" altLang="en-US" sz="1600" dirty="0">
                <a:solidFill>
                  <a:prstClr val="black"/>
                </a:solidFill>
              </a:rPr>
              <a:t>the committed offer schedule) and </a:t>
            </a:r>
            <a:r>
              <a:rPr lang="en-US" altLang="en-US" sz="1600" dirty="0" smtClean="0">
                <a:solidFill>
                  <a:prstClr val="black"/>
                </a:solidFill>
              </a:rPr>
              <a:t>DA Scheduled MWh </a:t>
            </a:r>
            <a:r>
              <a:rPr lang="en-US" altLang="en-US" sz="1600" dirty="0" smtClean="0">
                <a:solidFill>
                  <a:srgbClr val="FF0000"/>
                </a:solidFill>
              </a:rPr>
              <a:t>(100 MW)</a:t>
            </a:r>
            <a:r>
              <a:rPr lang="en-US" altLang="en-US" sz="1600" dirty="0" smtClean="0">
                <a:solidFill>
                  <a:prstClr val="black"/>
                </a:solidFill>
              </a:rPr>
              <a:t>)]</a:t>
            </a:r>
          </a:p>
          <a:p>
            <a:endParaRPr lang="en-US" altLang="en-US" sz="1600" dirty="0">
              <a:solidFill>
                <a:prstClr val="black"/>
              </a:solidFill>
            </a:endParaRPr>
          </a:p>
          <a:p>
            <a:r>
              <a:rPr lang="en-US" sz="1600" dirty="0" smtClean="0">
                <a:solidFill>
                  <a:prstClr val="black"/>
                </a:solidFill>
              </a:rPr>
              <a:t>RT Generation MWh = </a:t>
            </a:r>
            <a:r>
              <a:rPr lang="en-US" sz="1600" dirty="0" smtClean="0">
                <a:solidFill>
                  <a:srgbClr val="FF0000"/>
                </a:solidFill>
              </a:rPr>
              <a:t>100 MW</a:t>
            </a:r>
          </a:p>
          <a:p>
            <a:endParaRPr lang="en-US" dirty="0">
              <a:solidFill>
                <a:srgbClr val="FF0000"/>
              </a:solidFill>
            </a:endParaRPr>
          </a:p>
          <a:p>
            <a:r>
              <a:rPr lang="en-US" sz="1600" dirty="0" smtClean="0">
                <a:solidFill>
                  <a:prstClr val="black"/>
                </a:solidFill>
              </a:rPr>
              <a:t>Balancing Value = </a:t>
            </a:r>
            <a:r>
              <a:rPr lang="en-US" altLang="en-US" sz="1600" dirty="0">
                <a:solidFill>
                  <a:prstClr val="black"/>
                </a:solidFill>
              </a:rPr>
              <a:t>(RT Generation </a:t>
            </a:r>
            <a:r>
              <a:rPr lang="en-US" altLang="en-US" sz="1600" dirty="0" smtClean="0">
                <a:solidFill>
                  <a:prstClr val="black"/>
                </a:solidFill>
              </a:rPr>
              <a:t>MWh </a:t>
            </a:r>
            <a:r>
              <a:rPr lang="en-US" altLang="en-US" sz="1600" dirty="0" smtClean="0">
                <a:solidFill>
                  <a:srgbClr val="FF0000"/>
                </a:solidFill>
              </a:rPr>
              <a:t>(100 MW)</a:t>
            </a:r>
            <a:r>
              <a:rPr lang="en-US" altLang="en-US" sz="1600" dirty="0" smtClean="0">
                <a:solidFill>
                  <a:prstClr val="black"/>
                </a:solidFill>
              </a:rPr>
              <a:t> </a:t>
            </a:r>
            <a:r>
              <a:rPr lang="en-US" altLang="en-US" sz="1600" dirty="0">
                <a:solidFill>
                  <a:prstClr val="black"/>
                </a:solidFill>
              </a:rPr>
              <a:t>– DA Scheduled </a:t>
            </a:r>
            <a:r>
              <a:rPr lang="en-US" altLang="en-US" sz="1600" dirty="0" smtClean="0">
                <a:solidFill>
                  <a:prstClr val="black"/>
                </a:solidFill>
              </a:rPr>
              <a:t>MWh </a:t>
            </a:r>
            <a:r>
              <a:rPr lang="en-US" altLang="en-US" sz="1600" dirty="0" smtClean="0">
                <a:solidFill>
                  <a:srgbClr val="FF0000"/>
                </a:solidFill>
              </a:rPr>
              <a:t>(100 MW)</a:t>
            </a:r>
            <a:r>
              <a:rPr lang="en-US" altLang="en-US" sz="1600" dirty="0" smtClean="0">
                <a:solidFill>
                  <a:prstClr val="black"/>
                </a:solidFill>
              </a:rPr>
              <a:t>) </a:t>
            </a:r>
            <a:r>
              <a:rPr lang="en-US" altLang="en-US" sz="1600" dirty="0">
                <a:solidFill>
                  <a:prstClr val="black"/>
                </a:solidFill>
              </a:rPr>
              <a:t>x RT Generator </a:t>
            </a:r>
            <a:r>
              <a:rPr lang="en-US" altLang="en-US" sz="1600" dirty="0" smtClean="0">
                <a:solidFill>
                  <a:prstClr val="black"/>
                </a:solidFill>
              </a:rPr>
              <a:t>LMP </a:t>
            </a:r>
            <a:r>
              <a:rPr lang="en-US" altLang="en-US" sz="1600" dirty="0" smtClean="0">
                <a:solidFill>
                  <a:srgbClr val="FF0000"/>
                </a:solidFill>
              </a:rPr>
              <a:t>($10) = $0</a:t>
            </a:r>
            <a:endParaRPr lang="en-US" altLang="en-US" sz="1600" dirty="0">
              <a:solidFill>
                <a:prstClr val="black"/>
              </a:solidFill>
            </a:endParaRPr>
          </a:p>
          <a:p>
            <a:endParaRPr lang="en-US" dirty="0" smtClean="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8939364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69625" cy="639763"/>
          </a:xfrm>
        </p:spPr>
        <p:txBody>
          <a:bodyPr/>
          <a:lstStyle/>
          <a:p>
            <a:r>
              <a:rPr lang="en-US" sz="2400" dirty="0" smtClean="0"/>
              <a:t>Resource Offer Curves used for Settlement Exa</a:t>
            </a:r>
            <a:r>
              <a:rPr lang="en-US" dirty="0" smtClean="0"/>
              <a:t>mple</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663488839"/>
              </p:ext>
            </p:extLst>
          </p:nvPr>
        </p:nvGraphicFramePr>
        <p:xfrm>
          <a:off x="2055812" y="838200"/>
          <a:ext cx="8458200" cy="5386724"/>
        </p:xfrm>
        <a:graphic>
          <a:graphicData uri="http://schemas.openxmlformats.org/presentationml/2006/ole">
            <mc:AlternateContent xmlns:mc="http://schemas.openxmlformats.org/markup-compatibility/2006">
              <mc:Choice xmlns:v="urn:schemas-microsoft-com:vml" Requires="v">
                <p:oleObj spid="_x0000_s1073" name="Worksheet" r:id="rId3" imgW="5657908" imgH="3819396" progId="Excel.Sheet.12">
                  <p:embed/>
                </p:oleObj>
              </mc:Choice>
              <mc:Fallback>
                <p:oleObj name="Worksheet" r:id="rId3" imgW="5657908" imgH="3819396" progId="Excel.Sheet.12">
                  <p:embed/>
                  <p:pic>
                    <p:nvPicPr>
                      <p:cNvPr id="0" name=""/>
                      <p:cNvPicPr/>
                      <p:nvPr/>
                    </p:nvPicPr>
                    <p:blipFill>
                      <a:blip r:embed="rId4"/>
                      <a:stretch>
                        <a:fillRect/>
                      </a:stretch>
                    </p:blipFill>
                    <p:spPr>
                      <a:xfrm>
                        <a:off x="2055812" y="838200"/>
                        <a:ext cx="8458200" cy="5386724"/>
                      </a:xfrm>
                      <a:prstGeom prst="rect">
                        <a:avLst/>
                      </a:prstGeom>
                    </p:spPr>
                  </p:pic>
                </p:oleObj>
              </mc:Fallback>
            </mc:AlternateContent>
          </a:graphicData>
        </a:graphic>
      </p:graphicFrame>
    </p:spTree>
    <p:extLst>
      <p:ext uri="{BB962C8B-B14F-4D97-AF65-F5344CB8AC3E}">
        <p14:creationId xmlns:p14="http://schemas.microsoft.com/office/powerpoint/2010/main" val="11029642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69625" cy="639763"/>
          </a:xfrm>
        </p:spPr>
        <p:txBody>
          <a:bodyPr/>
          <a:lstStyle/>
          <a:p>
            <a:r>
              <a:rPr lang="en-US" sz="2400" dirty="0" smtClean="0"/>
              <a:t>Settlement Example for Operating Reserves</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255656207"/>
              </p:ext>
            </p:extLst>
          </p:nvPr>
        </p:nvGraphicFramePr>
        <p:xfrm>
          <a:off x="379412" y="1981200"/>
          <a:ext cx="11277600" cy="3703638"/>
        </p:xfrm>
        <a:graphic>
          <a:graphicData uri="http://schemas.openxmlformats.org/presentationml/2006/ole">
            <mc:AlternateContent xmlns:mc="http://schemas.openxmlformats.org/markup-compatibility/2006">
              <mc:Choice xmlns:v="urn:schemas-microsoft-com:vml" Requires="v">
                <p:oleObj spid="_x0000_s2083" name="Worksheet" r:id="rId4" imgW="8096256" imgH="4581654" progId="Excel.Sheet.12">
                  <p:embed/>
                </p:oleObj>
              </mc:Choice>
              <mc:Fallback>
                <p:oleObj name="Worksheet" r:id="rId4" imgW="8096256" imgH="4581654" progId="Excel.Sheet.12">
                  <p:embed/>
                  <p:pic>
                    <p:nvPicPr>
                      <p:cNvPr id="0" name=""/>
                      <p:cNvPicPr/>
                      <p:nvPr/>
                    </p:nvPicPr>
                    <p:blipFill>
                      <a:blip r:embed="rId5"/>
                      <a:stretch>
                        <a:fillRect/>
                      </a:stretch>
                    </p:blipFill>
                    <p:spPr>
                      <a:xfrm>
                        <a:off x="379412" y="1981200"/>
                        <a:ext cx="11277600" cy="3703638"/>
                      </a:xfrm>
                      <a:prstGeom prst="rect">
                        <a:avLst/>
                      </a:prstGeom>
                    </p:spPr>
                  </p:pic>
                </p:oleObj>
              </mc:Fallback>
            </mc:AlternateContent>
          </a:graphicData>
        </a:graphic>
      </p:graphicFrame>
      <p:sp>
        <p:nvSpPr>
          <p:cNvPr id="6" name="Rectangle 5"/>
          <p:cNvSpPr/>
          <p:nvPr/>
        </p:nvSpPr>
        <p:spPr>
          <a:xfrm>
            <a:off x="303212" y="1524000"/>
            <a:ext cx="116586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2284412" y="914400"/>
            <a:ext cx="0" cy="1447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2284412" y="2362200"/>
            <a:ext cx="93726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52" name="Straight Connector 2051"/>
          <p:cNvCxnSpPr/>
          <p:nvPr/>
        </p:nvCxnSpPr>
        <p:spPr>
          <a:xfrm>
            <a:off x="2132012" y="1981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132012" y="16002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132012" y="1066800"/>
            <a:ext cx="30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060" name="TextBox 2059"/>
          <p:cNvSpPr txBox="1"/>
          <p:nvPr/>
        </p:nvSpPr>
        <p:spPr>
          <a:xfrm>
            <a:off x="1383537" y="1842700"/>
            <a:ext cx="748475" cy="276999"/>
          </a:xfrm>
          <a:prstGeom prst="rect">
            <a:avLst/>
          </a:prstGeom>
          <a:noFill/>
        </p:spPr>
        <p:txBody>
          <a:bodyPr wrap="none" rtlCol="0">
            <a:spAutoFit/>
          </a:bodyPr>
          <a:lstStyle/>
          <a:p>
            <a:r>
              <a:rPr lang="en-US" sz="1200" dirty="0" smtClean="0"/>
              <a:t>DA 66 B</a:t>
            </a:r>
            <a:endParaRPr lang="en-US" sz="1200" dirty="0"/>
          </a:p>
        </p:txBody>
      </p:sp>
      <p:sp>
        <p:nvSpPr>
          <p:cNvPr id="50" name="TextBox 49"/>
          <p:cNvSpPr txBox="1"/>
          <p:nvPr/>
        </p:nvSpPr>
        <p:spPr>
          <a:xfrm>
            <a:off x="1383536" y="1461700"/>
            <a:ext cx="740011" cy="276999"/>
          </a:xfrm>
          <a:prstGeom prst="rect">
            <a:avLst/>
          </a:prstGeom>
          <a:noFill/>
        </p:spPr>
        <p:txBody>
          <a:bodyPr wrap="none" rtlCol="0">
            <a:spAutoFit/>
          </a:bodyPr>
          <a:lstStyle/>
          <a:p>
            <a:r>
              <a:rPr lang="en-US" sz="1200" dirty="0" smtClean="0"/>
              <a:t>DA 66 A</a:t>
            </a:r>
            <a:endParaRPr lang="en-US" sz="1200" dirty="0"/>
          </a:p>
        </p:txBody>
      </p:sp>
      <p:sp>
        <p:nvSpPr>
          <p:cNvPr id="51" name="TextBox 50"/>
          <p:cNvSpPr txBox="1"/>
          <p:nvPr/>
        </p:nvSpPr>
        <p:spPr>
          <a:xfrm>
            <a:off x="760380" y="1064750"/>
            <a:ext cx="1447832" cy="276999"/>
          </a:xfrm>
          <a:prstGeom prst="rect">
            <a:avLst/>
          </a:prstGeom>
          <a:noFill/>
        </p:spPr>
        <p:txBody>
          <a:bodyPr wrap="none" rtlCol="0">
            <a:spAutoFit/>
          </a:bodyPr>
          <a:lstStyle/>
          <a:p>
            <a:r>
              <a:rPr lang="en-US" sz="1200" dirty="0" smtClean="0"/>
              <a:t>Cost 66 - Dispatch</a:t>
            </a:r>
            <a:endParaRPr lang="en-US" sz="1200" dirty="0"/>
          </a:p>
        </p:txBody>
      </p:sp>
      <p:sp>
        <p:nvSpPr>
          <p:cNvPr id="52" name="TextBox 51"/>
          <p:cNvSpPr txBox="1"/>
          <p:nvPr/>
        </p:nvSpPr>
        <p:spPr>
          <a:xfrm>
            <a:off x="1384692" y="815831"/>
            <a:ext cx="747320" cy="276999"/>
          </a:xfrm>
          <a:prstGeom prst="rect">
            <a:avLst/>
          </a:prstGeom>
          <a:noFill/>
        </p:spPr>
        <p:txBody>
          <a:bodyPr wrap="none" rtlCol="0">
            <a:spAutoFit/>
          </a:bodyPr>
          <a:lstStyle/>
          <a:p>
            <a:r>
              <a:rPr lang="en-US" sz="1200" dirty="0" smtClean="0"/>
              <a:t>Price 99</a:t>
            </a:r>
            <a:endParaRPr lang="en-US" sz="1200" dirty="0"/>
          </a:p>
        </p:txBody>
      </p:sp>
      <p:cxnSp>
        <p:nvCxnSpPr>
          <p:cNvPr id="2063" name="Straight Connector 2062"/>
          <p:cNvCxnSpPr/>
          <p:nvPr/>
        </p:nvCxnSpPr>
        <p:spPr>
          <a:xfrm>
            <a:off x="2284412" y="1981199"/>
            <a:ext cx="9372600" cy="0"/>
          </a:xfrm>
          <a:prstGeom prst="line">
            <a:avLst/>
          </a:prstGeom>
          <a:ln w="19050">
            <a:solidFill>
              <a:srgbClr val="CCCCFF"/>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284412" y="1600200"/>
            <a:ext cx="9372600" cy="0"/>
          </a:xfrm>
          <a:prstGeom prst="line">
            <a:avLst/>
          </a:prstGeom>
          <a:ln w="1905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284412" y="990600"/>
            <a:ext cx="9372600" cy="0"/>
          </a:xfrm>
          <a:prstGeom prst="line">
            <a:avLst/>
          </a:prstGeom>
          <a:ln w="19050">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284412" y="1143000"/>
            <a:ext cx="9372600" cy="0"/>
          </a:xfrm>
          <a:prstGeom prst="line">
            <a:avLst/>
          </a:prstGeom>
          <a:ln w="19050">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064" name="Rectangle 2063"/>
          <p:cNvSpPr/>
          <p:nvPr/>
        </p:nvSpPr>
        <p:spPr>
          <a:xfrm>
            <a:off x="2291684" y="990600"/>
            <a:ext cx="1981200" cy="1371600"/>
          </a:xfrm>
          <a:prstGeom prst="rect">
            <a:avLst/>
          </a:prstGeom>
          <a:pattFill prst="wdUpDiag">
            <a:fgClr>
              <a:srgbClr val="66CCFF"/>
            </a:fgClr>
            <a:bgClr>
              <a:schemeClr val="bg1"/>
            </a:bgClr>
          </a:pattFill>
          <a:ln>
            <a:noFill/>
          </a:ln>
          <a:effectLst>
            <a:outerShdw dist="50800" sx="1000" sy="1000" algn="ctr" rotWithShape="0">
              <a:srgbClr val="000000"/>
            </a:outerShdw>
            <a:reflection stA="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5" name="Rectangle 2064"/>
          <p:cNvSpPr/>
          <p:nvPr/>
        </p:nvSpPr>
        <p:spPr>
          <a:xfrm>
            <a:off x="4265612" y="1638300"/>
            <a:ext cx="3657600" cy="723899"/>
          </a:xfrm>
          <a:prstGeom prst="rect">
            <a:avLst/>
          </a:prstGeom>
          <a:pattFill prst="wdUpDiag">
            <a:fgClr>
              <a:srgbClr val="FFCC99"/>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6" name="Rectangle 2065"/>
          <p:cNvSpPr/>
          <p:nvPr/>
        </p:nvSpPr>
        <p:spPr>
          <a:xfrm>
            <a:off x="7923212" y="2000249"/>
            <a:ext cx="3733800" cy="361949"/>
          </a:xfrm>
          <a:prstGeom prst="rect">
            <a:avLst/>
          </a:prstGeom>
          <a:pattFill prst="wdUpDiag">
            <a:fgClr>
              <a:srgbClr val="CCCCF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7" name="Rectangle 2066"/>
          <p:cNvSpPr/>
          <p:nvPr/>
        </p:nvSpPr>
        <p:spPr>
          <a:xfrm>
            <a:off x="4272884" y="1143000"/>
            <a:ext cx="3650328" cy="457198"/>
          </a:xfrm>
          <a:prstGeom prst="rect">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8" name="Rectangle 2067"/>
          <p:cNvSpPr/>
          <p:nvPr/>
        </p:nvSpPr>
        <p:spPr>
          <a:xfrm>
            <a:off x="7923212" y="1160719"/>
            <a:ext cx="3733800" cy="777951"/>
          </a:xfrm>
          <a:prstGeom prst="rect">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9292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L-Shape 113"/>
          <p:cNvSpPr/>
          <p:nvPr/>
        </p:nvSpPr>
        <p:spPr>
          <a:xfrm flipH="1">
            <a:off x="1522412" y="1981200"/>
            <a:ext cx="3866101" cy="1523999"/>
          </a:xfrm>
          <a:prstGeom prst="corner">
            <a:avLst>
              <a:gd name="adj1" fmla="val 52880"/>
              <a:gd name="adj2" fmla="val 69759"/>
            </a:avLst>
          </a:prstGeom>
          <a:pattFill prst="wdUp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28600"/>
            <a:ext cx="10969625" cy="639763"/>
          </a:xfrm>
        </p:spPr>
        <p:txBody>
          <a:bodyPr/>
          <a:lstStyle/>
          <a:p>
            <a:r>
              <a:rPr lang="en-US" sz="2400" dirty="0">
                <a:latin typeface="Arial Narrow" panose="020B0606020202030204" pitchFamily="34" charset="0"/>
              </a:rPr>
              <a:t>Allowable </a:t>
            </a:r>
            <a:r>
              <a:rPr lang="en-US" sz="2400" b="1" dirty="0" smtClean="0">
                <a:latin typeface="Arial Narrow" panose="020B0606020202030204" pitchFamily="34" charset="0"/>
              </a:rPr>
              <a:t>Real Time </a:t>
            </a:r>
            <a:r>
              <a:rPr lang="en-US" sz="2400" dirty="0" smtClean="0">
                <a:latin typeface="Arial Narrow" panose="020B0606020202030204" pitchFamily="34" charset="0"/>
              </a:rPr>
              <a:t>Schedule Updates – </a:t>
            </a:r>
            <a:br>
              <a:rPr lang="en-US" sz="2400" dirty="0" smtClean="0">
                <a:latin typeface="Arial Narrow" panose="020B0606020202030204" pitchFamily="34" charset="0"/>
              </a:rPr>
            </a:br>
            <a:r>
              <a:rPr lang="en-US" sz="2400" dirty="0" smtClean="0">
                <a:latin typeface="Arial Narrow" panose="020B0606020202030204" pitchFamily="34" charset="0"/>
              </a:rPr>
              <a:t>Committed on </a:t>
            </a:r>
            <a:r>
              <a:rPr lang="en-US" sz="2400" b="1" dirty="0" smtClean="0">
                <a:latin typeface="Arial Narrow" panose="020B0606020202030204" pitchFamily="34" charset="0"/>
              </a:rPr>
              <a:t>Price </a:t>
            </a:r>
            <a:r>
              <a:rPr lang="en-US" sz="2400" dirty="0" smtClean="0">
                <a:latin typeface="Arial Narrow" panose="020B0606020202030204" pitchFamily="34" charset="0"/>
              </a:rPr>
              <a:t>Schedule</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63" name="Straight Arrow Connector 62"/>
          <p:cNvCxnSpPr/>
          <p:nvPr/>
        </p:nvCxnSpPr>
        <p:spPr>
          <a:xfrm>
            <a:off x="1522412" y="1230868"/>
            <a:ext cx="0" cy="252626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8456612" y="1814170"/>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65" name="TextBox 64"/>
          <p:cNvSpPr txBox="1"/>
          <p:nvPr/>
        </p:nvSpPr>
        <p:spPr>
          <a:xfrm>
            <a:off x="9294812" y="1676400"/>
            <a:ext cx="2286000" cy="276999"/>
          </a:xfrm>
          <a:prstGeom prst="rect">
            <a:avLst/>
          </a:prstGeom>
          <a:noFill/>
        </p:spPr>
        <p:txBody>
          <a:bodyPr wrap="square" rtlCol="0">
            <a:spAutoFit/>
          </a:bodyPr>
          <a:lstStyle/>
          <a:p>
            <a:r>
              <a:rPr lang="en-US" sz="1200" dirty="0" smtClean="0"/>
              <a:t>Price Schedule submitted DA</a:t>
            </a:r>
            <a:endParaRPr lang="en-US" sz="1200" dirty="0"/>
          </a:p>
        </p:txBody>
      </p:sp>
      <p:cxnSp>
        <p:nvCxnSpPr>
          <p:cNvPr id="66" name="Straight Arrow Connector 65"/>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L-Shape 66"/>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71" name="TextBox 7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72" name="TextBox 7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73" name="TextBox 7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74" name="TextBox 7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75" name="TextBox 7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76" name="TextBox 7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77" name="TextBox 7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78" name="TextBox 7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79" name="TextBox 7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80" name="TextBox 7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81" name="TextBox 80"/>
          <p:cNvSpPr txBox="1"/>
          <p:nvPr/>
        </p:nvSpPr>
        <p:spPr>
          <a:xfrm>
            <a:off x="9294812" y="4752201"/>
            <a:ext cx="2286000" cy="276999"/>
          </a:xfrm>
          <a:prstGeom prst="rect">
            <a:avLst/>
          </a:prstGeom>
          <a:noFill/>
        </p:spPr>
        <p:txBody>
          <a:bodyPr wrap="square" rtlCol="0">
            <a:spAutoFit/>
          </a:bodyPr>
          <a:lstStyle/>
          <a:p>
            <a:r>
              <a:rPr lang="en-US" sz="1200" dirty="0" smtClean="0"/>
              <a:t>Cost Schedule Submitted DA</a:t>
            </a:r>
            <a:endParaRPr lang="en-US" sz="1200" dirty="0"/>
          </a:p>
        </p:txBody>
      </p:sp>
      <p:sp>
        <p:nvSpPr>
          <p:cNvPr id="82" name="TextBox 8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83" name="TextBox 8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85" name="Straight Connector 84"/>
          <p:cNvCxnSpPr/>
          <p:nvPr/>
        </p:nvCxnSpPr>
        <p:spPr>
          <a:xfrm>
            <a:off x="8456612" y="48972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86" name="Straight Arrow Connector 85"/>
          <p:cNvCxnSpPr/>
          <p:nvPr/>
        </p:nvCxnSpPr>
        <p:spPr>
          <a:xfrm>
            <a:off x="1522412" y="4177814"/>
            <a:ext cx="0" cy="1969323"/>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1293812" y="58951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4106441" y="5895201"/>
            <a:ext cx="374904" cy="276999"/>
          </a:xfrm>
          <a:prstGeom prst="rect">
            <a:avLst/>
          </a:prstGeom>
          <a:noFill/>
        </p:spPr>
        <p:txBody>
          <a:bodyPr wrap="square" rtlCol="0">
            <a:spAutoFit/>
          </a:bodyPr>
          <a:lstStyle/>
          <a:p>
            <a:r>
              <a:rPr lang="en-US" sz="1200" dirty="0" smtClean="0"/>
              <a:t>10</a:t>
            </a:r>
          </a:p>
        </p:txBody>
      </p:sp>
      <p:sp>
        <p:nvSpPr>
          <p:cNvPr id="91" name="TextBox 90"/>
          <p:cNvSpPr txBox="1"/>
          <p:nvPr/>
        </p:nvSpPr>
        <p:spPr>
          <a:xfrm>
            <a:off x="1917201" y="5895201"/>
            <a:ext cx="374904" cy="276999"/>
          </a:xfrm>
          <a:prstGeom prst="rect">
            <a:avLst/>
          </a:prstGeom>
          <a:noFill/>
        </p:spPr>
        <p:txBody>
          <a:bodyPr wrap="square" rtlCol="0">
            <a:spAutoFit/>
          </a:bodyPr>
          <a:lstStyle/>
          <a:p>
            <a:r>
              <a:rPr lang="en-US" sz="1200" dirty="0" smtClean="0"/>
              <a:t>2</a:t>
            </a:r>
          </a:p>
        </p:txBody>
      </p:sp>
      <p:sp>
        <p:nvSpPr>
          <p:cNvPr id="92" name="TextBox 91"/>
          <p:cNvSpPr txBox="1"/>
          <p:nvPr/>
        </p:nvSpPr>
        <p:spPr>
          <a:xfrm>
            <a:off x="2464511" y="5895201"/>
            <a:ext cx="374904" cy="276999"/>
          </a:xfrm>
          <a:prstGeom prst="rect">
            <a:avLst/>
          </a:prstGeom>
          <a:noFill/>
        </p:spPr>
        <p:txBody>
          <a:bodyPr wrap="square" rtlCol="0">
            <a:spAutoFit/>
          </a:bodyPr>
          <a:lstStyle/>
          <a:p>
            <a:r>
              <a:rPr lang="en-US" sz="1200" dirty="0" smtClean="0"/>
              <a:t>4</a:t>
            </a:r>
          </a:p>
        </p:txBody>
      </p:sp>
      <p:sp>
        <p:nvSpPr>
          <p:cNvPr id="93" name="TextBox 92"/>
          <p:cNvSpPr txBox="1"/>
          <p:nvPr/>
        </p:nvSpPr>
        <p:spPr>
          <a:xfrm>
            <a:off x="3011821" y="5895201"/>
            <a:ext cx="374904" cy="276999"/>
          </a:xfrm>
          <a:prstGeom prst="rect">
            <a:avLst/>
          </a:prstGeom>
          <a:noFill/>
        </p:spPr>
        <p:txBody>
          <a:bodyPr wrap="square" rtlCol="0">
            <a:spAutoFit/>
          </a:bodyPr>
          <a:lstStyle/>
          <a:p>
            <a:r>
              <a:rPr lang="en-US" sz="1200" dirty="0" smtClean="0"/>
              <a:t>6</a:t>
            </a:r>
          </a:p>
        </p:txBody>
      </p:sp>
      <p:sp>
        <p:nvSpPr>
          <p:cNvPr id="94" name="TextBox 93"/>
          <p:cNvSpPr txBox="1"/>
          <p:nvPr/>
        </p:nvSpPr>
        <p:spPr>
          <a:xfrm>
            <a:off x="3559131" y="5895201"/>
            <a:ext cx="374904" cy="276999"/>
          </a:xfrm>
          <a:prstGeom prst="rect">
            <a:avLst/>
          </a:prstGeom>
          <a:noFill/>
        </p:spPr>
        <p:txBody>
          <a:bodyPr wrap="square" rtlCol="0">
            <a:spAutoFit/>
          </a:bodyPr>
          <a:lstStyle/>
          <a:p>
            <a:r>
              <a:rPr lang="en-US" sz="1200" dirty="0" smtClean="0"/>
              <a:t>8</a:t>
            </a:r>
          </a:p>
        </p:txBody>
      </p:sp>
      <p:sp>
        <p:nvSpPr>
          <p:cNvPr id="95" name="TextBox 94"/>
          <p:cNvSpPr txBox="1"/>
          <p:nvPr/>
        </p:nvSpPr>
        <p:spPr>
          <a:xfrm>
            <a:off x="4653751" y="5895201"/>
            <a:ext cx="374904" cy="276999"/>
          </a:xfrm>
          <a:prstGeom prst="rect">
            <a:avLst/>
          </a:prstGeom>
          <a:noFill/>
        </p:spPr>
        <p:txBody>
          <a:bodyPr wrap="square" rtlCol="0">
            <a:spAutoFit/>
          </a:bodyPr>
          <a:lstStyle/>
          <a:p>
            <a:r>
              <a:rPr lang="en-US" sz="1200" dirty="0" smtClean="0"/>
              <a:t>12</a:t>
            </a:r>
          </a:p>
        </p:txBody>
      </p:sp>
      <p:sp>
        <p:nvSpPr>
          <p:cNvPr id="96" name="TextBox 95"/>
          <p:cNvSpPr txBox="1"/>
          <p:nvPr/>
        </p:nvSpPr>
        <p:spPr>
          <a:xfrm>
            <a:off x="5201061" y="5895201"/>
            <a:ext cx="374904" cy="276999"/>
          </a:xfrm>
          <a:prstGeom prst="rect">
            <a:avLst/>
          </a:prstGeom>
          <a:noFill/>
        </p:spPr>
        <p:txBody>
          <a:bodyPr wrap="square" rtlCol="0">
            <a:spAutoFit/>
          </a:bodyPr>
          <a:lstStyle/>
          <a:p>
            <a:r>
              <a:rPr lang="en-US" sz="1200" dirty="0" smtClean="0"/>
              <a:t>14</a:t>
            </a:r>
          </a:p>
        </p:txBody>
      </p:sp>
      <p:sp>
        <p:nvSpPr>
          <p:cNvPr id="97" name="TextBox 96"/>
          <p:cNvSpPr txBox="1"/>
          <p:nvPr/>
        </p:nvSpPr>
        <p:spPr>
          <a:xfrm>
            <a:off x="5748371" y="5895201"/>
            <a:ext cx="376305" cy="276999"/>
          </a:xfrm>
          <a:prstGeom prst="rect">
            <a:avLst/>
          </a:prstGeom>
          <a:noFill/>
        </p:spPr>
        <p:txBody>
          <a:bodyPr wrap="square" rtlCol="0">
            <a:spAutoFit/>
          </a:bodyPr>
          <a:lstStyle/>
          <a:p>
            <a:r>
              <a:rPr lang="en-US" sz="1200" dirty="0" smtClean="0"/>
              <a:t>16</a:t>
            </a:r>
          </a:p>
        </p:txBody>
      </p:sp>
      <p:sp>
        <p:nvSpPr>
          <p:cNvPr id="98" name="TextBox 97"/>
          <p:cNvSpPr txBox="1"/>
          <p:nvPr/>
        </p:nvSpPr>
        <p:spPr>
          <a:xfrm>
            <a:off x="6297082" y="5895201"/>
            <a:ext cx="376305" cy="276999"/>
          </a:xfrm>
          <a:prstGeom prst="rect">
            <a:avLst/>
          </a:prstGeom>
          <a:noFill/>
        </p:spPr>
        <p:txBody>
          <a:bodyPr wrap="square" rtlCol="0">
            <a:spAutoFit/>
          </a:bodyPr>
          <a:lstStyle/>
          <a:p>
            <a:r>
              <a:rPr lang="en-US" sz="1200" dirty="0" smtClean="0"/>
              <a:t>18</a:t>
            </a:r>
          </a:p>
        </p:txBody>
      </p:sp>
      <p:sp>
        <p:nvSpPr>
          <p:cNvPr id="99" name="TextBox 98"/>
          <p:cNvSpPr txBox="1"/>
          <p:nvPr/>
        </p:nvSpPr>
        <p:spPr>
          <a:xfrm>
            <a:off x="6845793" y="5895201"/>
            <a:ext cx="376305" cy="276999"/>
          </a:xfrm>
          <a:prstGeom prst="rect">
            <a:avLst/>
          </a:prstGeom>
          <a:noFill/>
        </p:spPr>
        <p:txBody>
          <a:bodyPr wrap="square" rtlCol="0">
            <a:spAutoFit/>
          </a:bodyPr>
          <a:lstStyle/>
          <a:p>
            <a:r>
              <a:rPr lang="en-US" sz="1200" dirty="0" smtClean="0"/>
              <a:t>20</a:t>
            </a:r>
          </a:p>
        </p:txBody>
      </p:sp>
      <p:sp>
        <p:nvSpPr>
          <p:cNvPr id="100" name="TextBox 99"/>
          <p:cNvSpPr txBox="1"/>
          <p:nvPr/>
        </p:nvSpPr>
        <p:spPr>
          <a:xfrm>
            <a:off x="7394507" y="5895201"/>
            <a:ext cx="376305" cy="276999"/>
          </a:xfrm>
          <a:prstGeom prst="rect">
            <a:avLst/>
          </a:prstGeom>
          <a:noFill/>
        </p:spPr>
        <p:txBody>
          <a:bodyPr wrap="square" rtlCol="0">
            <a:spAutoFit/>
          </a:bodyPr>
          <a:lstStyle/>
          <a:p>
            <a:r>
              <a:rPr lang="en-US" sz="1200" dirty="0" smtClean="0"/>
              <a:t>22</a:t>
            </a:r>
          </a:p>
        </p:txBody>
      </p:sp>
      <p:sp>
        <p:nvSpPr>
          <p:cNvPr id="103" name="L-Shape 102"/>
          <p:cNvSpPr/>
          <p:nvPr/>
        </p:nvSpPr>
        <p:spPr>
          <a:xfrm flipH="1">
            <a:off x="1522412" y="4752201"/>
            <a:ext cx="6477000" cy="1142999"/>
          </a:xfrm>
          <a:prstGeom prst="corner">
            <a:avLst>
              <a:gd name="adj1" fmla="val 44240"/>
              <a:gd name="adj2" fmla="val 322719"/>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05" name="TextBox 104"/>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110" name="TextBox 109"/>
          <p:cNvSpPr txBox="1"/>
          <p:nvPr/>
        </p:nvSpPr>
        <p:spPr>
          <a:xfrm>
            <a:off x="989012" y="4876800"/>
            <a:ext cx="533400" cy="307777"/>
          </a:xfrm>
          <a:prstGeom prst="rect">
            <a:avLst/>
          </a:prstGeom>
          <a:noFill/>
        </p:spPr>
        <p:txBody>
          <a:bodyPr wrap="square" rtlCol="0">
            <a:spAutoFit/>
          </a:bodyPr>
          <a:lstStyle/>
          <a:p>
            <a:r>
              <a:rPr lang="en-US" sz="1400" dirty="0" smtClean="0"/>
              <a:t>$30</a:t>
            </a:r>
            <a:endParaRPr lang="en-US" sz="1400" dirty="0"/>
          </a:p>
        </p:txBody>
      </p:sp>
      <p:sp>
        <p:nvSpPr>
          <p:cNvPr id="111" name="TextBox 110"/>
          <p:cNvSpPr txBox="1"/>
          <p:nvPr/>
        </p:nvSpPr>
        <p:spPr>
          <a:xfrm>
            <a:off x="989012" y="4191000"/>
            <a:ext cx="533400" cy="307777"/>
          </a:xfrm>
          <a:prstGeom prst="rect">
            <a:avLst/>
          </a:prstGeom>
          <a:noFill/>
        </p:spPr>
        <p:txBody>
          <a:bodyPr wrap="square" rtlCol="0">
            <a:spAutoFit/>
          </a:bodyPr>
          <a:lstStyle/>
          <a:p>
            <a:r>
              <a:rPr lang="en-US" sz="1400" dirty="0" smtClean="0"/>
              <a:t>$50</a:t>
            </a:r>
            <a:endParaRPr lang="en-US" sz="1400" dirty="0"/>
          </a:p>
        </p:txBody>
      </p:sp>
      <p:sp>
        <p:nvSpPr>
          <p:cNvPr id="112" name="TextBox 111"/>
          <p:cNvSpPr txBox="1"/>
          <p:nvPr/>
        </p:nvSpPr>
        <p:spPr>
          <a:xfrm>
            <a:off x="989012" y="5254823"/>
            <a:ext cx="533400" cy="307777"/>
          </a:xfrm>
          <a:prstGeom prst="rect">
            <a:avLst/>
          </a:prstGeom>
          <a:noFill/>
        </p:spPr>
        <p:txBody>
          <a:bodyPr wrap="square" rtlCol="0">
            <a:spAutoFit/>
          </a:bodyPr>
          <a:lstStyle/>
          <a:p>
            <a:r>
              <a:rPr lang="en-US" sz="1400" dirty="0" smtClean="0"/>
              <a:t>$20</a:t>
            </a:r>
            <a:endParaRPr lang="en-US" sz="1400" dirty="0"/>
          </a:p>
        </p:txBody>
      </p:sp>
      <p:sp>
        <p:nvSpPr>
          <p:cNvPr id="113" name="TextBox 112"/>
          <p:cNvSpPr txBox="1"/>
          <p:nvPr/>
        </p:nvSpPr>
        <p:spPr>
          <a:xfrm>
            <a:off x="989012" y="4535425"/>
            <a:ext cx="533400" cy="307777"/>
          </a:xfrm>
          <a:prstGeom prst="rect">
            <a:avLst/>
          </a:prstGeom>
          <a:noFill/>
        </p:spPr>
        <p:txBody>
          <a:bodyPr wrap="square" rtlCol="0">
            <a:spAutoFit/>
          </a:bodyPr>
          <a:lstStyle/>
          <a:p>
            <a:r>
              <a:rPr lang="en-US" sz="1400" dirty="0" smtClean="0"/>
              <a:t>$40</a:t>
            </a:r>
            <a:endParaRPr lang="en-US" sz="1400" dirty="0"/>
          </a:p>
        </p:txBody>
      </p:sp>
      <p:sp>
        <p:nvSpPr>
          <p:cNvPr id="115" name="Rectangle 114"/>
          <p:cNvSpPr/>
          <p:nvPr/>
        </p:nvSpPr>
        <p:spPr>
          <a:xfrm>
            <a:off x="8380412" y="2110108"/>
            <a:ext cx="914400" cy="152400"/>
          </a:xfrm>
          <a:prstGeom prst="rect">
            <a:avLst/>
          </a:prstGeom>
          <a:pattFill prst="wdUp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p:cNvSpPr txBox="1"/>
          <p:nvPr/>
        </p:nvSpPr>
        <p:spPr>
          <a:xfrm>
            <a:off x="9294812" y="2009001"/>
            <a:ext cx="1905000" cy="276999"/>
          </a:xfrm>
          <a:prstGeom prst="rect">
            <a:avLst/>
          </a:prstGeom>
          <a:noFill/>
        </p:spPr>
        <p:txBody>
          <a:bodyPr wrap="square" rtlCol="0">
            <a:spAutoFit/>
          </a:bodyPr>
          <a:lstStyle/>
          <a:p>
            <a:r>
              <a:rPr lang="en-US" sz="1200" dirty="0" smtClean="0"/>
              <a:t>Commitment (DA or RT)</a:t>
            </a:r>
            <a:endParaRPr lang="en-US" sz="1200" dirty="0"/>
          </a:p>
        </p:txBody>
      </p:sp>
      <p:sp>
        <p:nvSpPr>
          <p:cNvPr id="54" name="Left Brace 53"/>
          <p:cNvSpPr/>
          <p:nvPr/>
        </p:nvSpPr>
        <p:spPr>
          <a:xfrm rot="5400000">
            <a:off x="3354181" y="-206403"/>
            <a:ext cx="228600" cy="3840061"/>
          </a:xfrm>
          <a:prstGeom prst="leftBrace">
            <a:avLst>
              <a:gd name="adj1" fmla="val 371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Left Brace 54"/>
          <p:cNvSpPr/>
          <p:nvPr/>
        </p:nvSpPr>
        <p:spPr>
          <a:xfrm rot="5400000">
            <a:off x="6579662" y="409050"/>
            <a:ext cx="228600" cy="2610899"/>
          </a:xfrm>
          <a:prstGeom prst="leftBrace">
            <a:avLst>
              <a:gd name="adj1" fmla="val 371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Narrow" panose="020B0606020202030204" pitchFamily="34" charset="0"/>
            </a:endParaRPr>
          </a:p>
        </p:txBody>
      </p:sp>
      <p:sp>
        <p:nvSpPr>
          <p:cNvPr id="56" name="TextBox 55"/>
          <p:cNvSpPr txBox="1"/>
          <p:nvPr/>
        </p:nvSpPr>
        <p:spPr>
          <a:xfrm>
            <a:off x="2242221" y="1295400"/>
            <a:ext cx="2785391" cy="369332"/>
          </a:xfrm>
          <a:prstGeom prst="rect">
            <a:avLst/>
          </a:prstGeom>
          <a:noFill/>
        </p:spPr>
        <p:txBody>
          <a:bodyPr wrap="square" rtlCol="0">
            <a:spAutoFit/>
          </a:bodyPr>
          <a:lstStyle/>
          <a:p>
            <a:pPr algn="ctr"/>
            <a:r>
              <a:rPr lang="en-US" dirty="0" smtClean="0">
                <a:latin typeface="Arial Narrow" panose="020B0606020202030204" pitchFamily="34" charset="0"/>
              </a:rPr>
              <a:t>Only</a:t>
            </a:r>
            <a:endParaRPr lang="en-US" dirty="0">
              <a:latin typeface="Arial Narrow" panose="020B0606020202030204" pitchFamily="34" charset="0"/>
            </a:endParaRPr>
          </a:p>
        </p:txBody>
      </p:sp>
      <p:sp>
        <p:nvSpPr>
          <p:cNvPr id="57" name="Left Brace 56"/>
          <p:cNvSpPr/>
          <p:nvPr/>
        </p:nvSpPr>
        <p:spPr>
          <a:xfrm rot="5400000">
            <a:off x="4666023" y="1314812"/>
            <a:ext cx="228600" cy="6438176"/>
          </a:xfrm>
          <a:prstGeom prst="leftBrace">
            <a:avLst>
              <a:gd name="adj1" fmla="val 371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TextBox 57"/>
          <p:cNvSpPr txBox="1"/>
          <p:nvPr/>
        </p:nvSpPr>
        <p:spPr>
          <a:xfrm>
            <a:off x="5300102" y="1295400"/>
            <a:ext cx="2785391" cy="369332"/>
          </a:xfrm>
          <a:prstGeom prst="rect">
            <a:avLst/>
          </a:prstGeom>
          <a:noFill/>
        </p:spPr>
        <p:txBody>
          <a:bodyPr wrap="square" rtlCol="0">
            <a:spAutoFit/>
          </a:bodyPr>
          <a:lstStyle/>
          <a:p>
            <a:pPr algn="ctr"/>
            <a:r>
              <a:rPr lang="en-US" dirty="0" smtClean="0">
                <a:latin typeface="Arial Narrow" panose="020B0606020202030204" pitchFamily="34" charset="0"/>
              </a:rPr>
              <a:t>or</a:t>
            </a:r>
            <a:endParaRPr lang="en-US" dirty="0">
              <a:latin typeface="Arial Narrow" panose="020B0606020202030204" pitchFamily="34" charset="0"/>
            </a:endParaRPr>
          </a:p>
        </p:txBody>
      </p:sp>
      <p:cxnSp>
        <p:nvCxnSpPr>
          <p:cNvPr id="5" name="Straight Arrow Connector 4"/>
          <p:cNvCxnSpPr/>
          <p:nvPr/>
        </p:nvCxnSpPr>
        <p:spPr>
          <a:xfrm>
            <a:off x="3275012" y="1371600"/>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6932612" y="1365766"/>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6475412" y="1371600"/>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3392536" y="4003328"/>
            <a:ext cx="2785391" cy="369332"/>
          </a:xfrm>
          <a:prstGeom prst="rect">
            <a:avLst/>
          </a:prstGeom>
          <a:noFill/>
        </p:spPr>
        <p:txBody>
          <a:bodyPr wrap="square" rtlCol="0">
            <a:spAutoFit/>
          </a:bodyPr>
          <a:lstStyle/>
          <a:p>
            <a:pPr algn="ctr"/>
            <a:r>
              <a:rPr lang="en-US" dirty="0" smtClean="0">
                <a:latin typeface="Arial Narrow" panose="020B0606020202030204" pitchFamily="34" charset="0"/>
              </a:rPr>
              <a:t>or</a:t>
            </a:r>
            <a:endParaRPr lang="en-US" dirty="0">
              <a:latin typeface="Arial Narrow" panose="020B0606020202030204" pitchFamily="34" charset="0"/>
            </a:endParaRPr>
          </a:p>
        </p:txBody>
      </p:sp>
      <p:cxnSp>
        <p:nvCxnSpPr>
          <p:cNvPr id="84" name="Straight Arrow Connector 83"/>
          <p:cNvCxnSpPr/>
          <p:nvPr/>
        </p:nvCxnSpPr>
        <p:spPr>
          <a:xfrm>
            <a:off x="5025046" y="4073694"/>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V="1">
            <a:off x="4567846" y="4079528"/>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1297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L-Shape 58"/>
          <p:cNvSpPr/>
          <p:nvPr/>
        </p:nvSpPr>
        <p:spPr>
          <a:xfrm flipH="1">
            <a:off x="1522410" y="4752201"/>
            <a:ext cx="3866101" cy="1144458"/>
          </a:xfrm>
          <a:prstGeom prst="corner">
            <a:avLst>
              <a:gd name="adj1" fmla="val 43292"/>
              <a:gd name="adj2" fmla="val 93408"/>
            </a:avLst>
          </a:prstGeom>
          <a:pattFill prst="wdUp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28600"/>
            <a:ext cx="10969625" cy="639763"/>
          </a:xfrm>
        </p:spPr>
        <p:txBody>
          <a:bodyPr/>
          <a:lstStyle/>
          <a:p>
            <a:r>
              <a:rPr lang="en-US" sz="2400" dirty="0">
                <a:latin typeface="Arial Narrow" panose="020B0606020202030204" pitchFamily="34" charset="0"/>
              </a:rPr>
              <a:t>Allowable </a:t>
            </a:r>
            <a:r>
              <a:rPr lang="en-US" b="1" dirty="0" smtClean="0"/>
              <a:t>Real Time </a:t>
            </a:r>
            <a:r>
              <a:rPr lang="en-US" sz="2400" dirty="0" smtClean="0">
                <a:latin typeface="Arial Narrow" panose="020B0606020202030204" pitchFamily="34" charset="0"/>
              </a:rPr>
              <a:t>Schedule </a:t>
            </a:r>
            <a:r>
              <a:rPr lang="en-US" sz="2400" dirty="0">
                <a:latin typeface="Arial Narrow" panose="020B0606020202030204" pitchFamily="34" charset="0"/>
              </a:rPr>
              <a:t>Updates </a:t>
            </a:r>
            <a:r>
              <a:rPr lang="en-US" sz="2400" dirty="0" smtClean="0">
                <a:latin typeface="Arial Narrow" panose="020B0606020202030204" pitchFamily="34" charset="0"/>
              </a:rPr>
              <a:t>– </a:t>
            </a:r>
            <a:br>
              <a:rPr lang="en-US" sz="2400" dirty="0" smtClean="0">
                <a:latin typeface="Arial Narrow" panose="020B0606020202030204" pitchFamily="34" charset="0"/>
              </a:rPr>
            </a:br>
            <a:r>
              <a:rPr lang="en-US" sz="2400" dirty="0" smtClean="0">
                <a:latin typeface="Arial Narrow" panose="020B0606020202030204" pitchFamily="34" charset="0"/>
              </a:rPr>
              <a:t>Committed on </a:t>
            </a:r>
            <a:r>
              <a:rPr lang="en-US" sz="2400" b="1" dirty="0" smtClean="0">
                <a:latin typeface="Arial Narrow" panose="020B0606020202030204" pitchFamily="34" charset="0"/>
              </a:rPr>
              <a:t>Cost </a:t>
            </a:r>
            <a:r>
              <a:rPr lang="en-US" sz="2400" dirty="0" smtClean="0">
                <a:latin typeface="Arial Narrow" panose="020B0606020202030204" pitchFamily="34" charset="0"/>
              </a:rPr>
              <a:t>Schedule</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63" name="Straight Arrow Connector 62"/>
          <p:cNvCxnSpPr/>
          <p:nvPr/>
        </p:nvCxnSpPr>
        <p:spPr>
          <a:xfrm>
            <a:off x="1522412" y="1230868"/>
            <a:ext cx="0" cy="252626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8456612" y="1814170"/>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65" name="TextBox 64"/>
          <p:cNvSpPr txBox="1"/>
          <p:nvPr/>
        </p:nvSpPr>
        <p:spPr>
          <a:xfrm>
            <a:off x="9294812" y="1676400"/>
            <a:ext cx="2209800" cy="461665"/>
          </a:xfrm>
          <a:prstGeom prst="rect">
            <a:avLst/>
          </a:prstGeom>
          <a:noFill/>
        </p:spPr>
        <p:txBody>
          <a:bodyPr wrap="square" rtlCol="0">
            <a:spAutoFit/>
          </a:bodyPr>
          <a:lstStyle/>
          <a:p>
            <a:r>
              <a:rPr lang="en-US" sz="1200" dirty="0" smtClean="0"/>
              <a:t>Price Schedule Submitted DA</a:t>
            </a:r>
          </a:p>
          <a:p>
            <a:endParaRPr lang="en-US" sz="1200" dirty="0"/>
          </a:p>
        </p:txBody>
      </p:sp>
      <p:cxnSp>
        <p:nvCxnSpPr>
          <p:cNvPr id="66" name="Straight Arrow Connector 65"/>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L-Shape 66"/>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71" name="TextBox 7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72" name="TextBox 7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73" name="TextBox 7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74" name="TextBox 7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75" name="TextBox 7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76" name="TextBox 7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77" name="TextBox 7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78" name="TextBox 7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79" name="TextBox 7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80" name="TextBox 7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81" name="TextBox 80"/>
          <p:cNvSpPr txBox="1"/>
          <p:nvPr/>
        </p:nvSpPr>
        <p:spPr>
          <a:xfrm>
            <a:off x="9294812" y="4752201"/>
            <a:ext cx="2362200" cy="276999"/>
          </a:xfrm>
          <a:prstGeom prst="rect">
            <a:avLst/>
          </a:prstGeom>
          <a:noFill/>
        </p:spPr>
        <p:txBody>
          <a:bodyPr wrap="square" rtlCol="0">
            <a:spAutoFit/>
          </a:bodyPr>
          <a:lstStyle/>
          <a:p>
            <a:r>
              <a:rPr lang="en-US" sz="1200" dirty="0" smtClean="0"/>
              <a:t>Cost Schedule Submitted DA</a:t>
            </a:r>
            <a:endParaRPr lang="en-US" sz="1200" dirty="0"/>
          </a:p>
        </p:txBody>
      </p:sp>
      <p:sp>
        <p:nvSpPr>
          <p:cNvPr id="82" name="TextBox 8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83" name="TextBox 8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85" name="Straight Connector 84"/>
          <p:cNvCxnSpPr/>
          <p:nvPr/>
        </p:nvCxnSpPr>
        <p:spPr>
          <a:xfrm>
            <a:off x="8456612" y="48972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86" name="Straight Arrow Connector 85"/>
          <p:cNvCxnSpPr/>
          <p:nvPr/>
        </p:nvCxnSpPr>
        <p:spPr>
          <a:xfrm>
            <a:off x="1522412" y="4177814"/>
            <a:ext cx="0" cy="1969323"/>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1293812" y="58951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4106441" y="5895201"/>
            <a:ext cx="374904" cy="276999"/>
          </a:xfrm>
          <a:prstGeom prst="rect">
            <a:avLst/>
          </a:prstGeom>
          <a:noFill/>
        </p:spPr>
        <p:txBody>
          <a:bodyPr wrap="square" rtlCol="0">
            <a:spAutoFit/>
          </a:bodyPr>
          <a:lstStyle/>
          <a:p>
            <a:r>
              <a:rPr lang="en-US" sz="1200" dirty="0" smtClean="0"/>
              <a:t>10</a:t>
            </a:r>
          </a:p>
        </p:txBody>
      </p:sp>
      <p:sp>
        <p:nvSpPr>
          <p:cNvPr id="91" name="TextBox 90"/>
          <p:cNvSpPr txBox="1"/>
          <p:nvPr/>
        </p:nvSpPr>
        <p:spPr>
          <a:xfrm>
            <a:off x="1917201" y="5895201"/>
            <a:ext cx="374904" cy="276999"/>
          </a:xfrm>
          <a:prstGeom prst="rect">
            <a:avLst/>
          </a:prstGeom>
          <a:noFill/>
        </p:spPr>
        <p:txBody>
          <a:bodyPr wrap="square" rtlCol="0">
            <a:spAutoFit/>
          </a:bodyPr>
          <a:lstStyle/>
          <a:p>
            <a:r>
              <a:rPr lang="en-US" sz="1200" dirty="0" smtClean="0"/>
              <a:t>2</a:t>
            </a:r>
          </a:p>
        </p:txBody>
      </p:sp>
      <p:sp>
        <p:nvSpPr>
          <p:cNvPr id="92" name="TextBox 91"/>
          <p:cNvSpPr txBox="1"/>
          <p:nvPr/>
        </p:nvSpPr>
        <p:spPr>
          <a:xfrm>
            <a:off x="2464511" y="5895201"/>
            <a:ext cx="374904" cy="276999"/>
          </a:xfrm>
          <a:prstGeom prst="rect">
            <a:avLst/>
          </a:prstGeom>
          <a:noFill/>
        </p:spPr>
        <p:txBody>
          <a:bodyPr wrap="square" rtlCol="0">
            <a:spAutoFit/>
          </a:bodyPr>
          <a:lstStyle/>
          <a:p>
            <a:r>
              <a:rPr lang="en-US" sz="1200" dirty="0" smtClean="0"/>
              <a:t>4</a:t>
            </a:r>
          </a:p>
        </p:txBody>
      </p:sp>
      <p:sp>
        <p:nvSpPr>
          <p:cNvPr id="93" name="TextBox 92"/>
          <p:cNvSpPr txBox="1"/>
          <p:nvPr/>
        </p:nvSpPr>
        <p:spPr>
          <a:xfrm>
            <a:off x="3011821" y="5895201"/>
            <a:ext cx="374904" cy="276999"/>
          </a:xfrm>
          <a:prstGeom prst="rect">
            <a:avLst/>
          </a:prstGeom>
          <a:noFill/>
        </p:spPr>
        <p:txBody>
          <a:bodyPr wrap="square" rtlCol="0">
            <a:spAutoFit/>
          </a:bodyPr>
          <a:lstStyle/>
          <a:p>
            <a:r>
              <a:rPr lang="en-US" sz="1200" dirty="0" smtClean="0"/>
              <a:t>6</a:t>
            </a:r>
          </a:p>
        </p:txBody>
      </p:sp>
      <p:sp>
        <p:nvSpPr>
          <p:cNvPr id="94" name="TextBox 93"/>
          <p:cNvSpPr txBox="1"/>
          <p:nvPr/>
        </p:nvSpPr>
        <p:spPr>
          <a:xfrm>
            <a:off x="3559131" y="5895201"/>
            <a:ext cx="374904" cy="276999"/>
          </a:xfrm>
          <a:prstGeom prst="rect">
            <a:avLst/>
          </a:prstGeom>
          <a:noFill/>
        </p:spPr>
        <p:txBody>
          <a:bodyPr wrap="square" rtlCol="0">
            <a:spAutoFit/>
          </a:bodyPr>
          <a:lstStyle/>
          <a:p>
            <a:r>
              <a:rPr lang="en-US" sz="1200" dirty="0" smtClean="0"/>
              <a:t>8</a:t>
            </a:r>
          </a:p>
        </p:txBody>
      </p:sp>
      <p:sp>
        <p:nvSpPr>
          <p:cNvPr id="95" name="TextBox 94"/>
          <p:cNvSpPr txBox="1"/>
          <p:nvPr/>
        </p:nvSpPr>
        <p:spPr>
          <a:xfrm>
            <a:off x="4653751" y="5895201"/>
            <a:ext cx="374904" cy="276999"/>
          </a:xfrm>
          <a:prstGeom prst="rect">
            <a:avLst/>
          </a:prstGeom>
          <a:noFill/>
        </p:spPr>
        <p:txBody>
          <a:bodyPr wrap="square" rtlCol="0">
            <a:spAutoFit/>
          </a:bodyPr>
          <a:lstStyle/>
          <a:p>
            <a:r>
              <a:rPr lang="en-US" sz="1200" dirty="0" smtClean="0"/>
              <a:t>12</a:t>
            </a:r>
          </a:p>
        </p:txBody>
      </p:sp>
      <p:sp>
        <p:nvSpPr>
          <p:cNvPr id="96" name="TextBox 95"/>
          <p:cNvSpPr txBox="1"/>
          <p:nvPr/>
        </p:nvSpPr>
        <p:spPr>
          <a:xfrm>
            <a:off x="5201061" y="5895201"/>
            <a:ext cx="374904" cy="276999"/>
          </a:xfrm>
          <a:prstGeom prst="rect">
            <a:avLst/>
          </a:prstGeom>
          <a:noFill/>
        </p:spPr>
        <p:txBody>
          <a:bodyPr wrap="square" rtlCol="0">
            <a:spAutoFit/>
          </a:bodyPr>
          <a:lstStyle/>
          <a:p>
            <a:r>
              <a:rPr lang="en-US" sz="1200" dirty="0" smtClean="0"/>
              <a:t>14</a:t>
            </a:r>
          </a:p>
        </p:txBody>
      </p:sp>
      <p:sp>
        <p:nvSpPr>
          <p:cNvPr id="97" name="TextBox 96"/>
          <p:cNvSpPr txBox="1"/>
          <p:nvPr/>
        </p:nvSpPr>
        <p:spPr>
          <a:xfrm>
            <a:off x="5748371" y="5895201"/>
            <a:ext cx="376305" cy="276999"/>
          </a:xfrm>
          <a:prstGeom prst="rect">
            <a:avLst/>
          </a:prstGeom>
          <a:noFill/>
        </p:spPr>
        <p:txBody>
          <a:bodyPr wrap="square" rtlCol="0">
            <a:spAutoFit/>
          </a:bodyPr>
          <a:lstStyle/>
          <a:p>
            <a:r>
              <a:rPr lang="en-US" sz="1200" dirty="0" smtClean="0"/>
              <a:t>16</a:t>
            </a:r>
          </a:p>
        </p:txBody>
      </p:sp>
      <p:sp>
        <p:nvSpPr>
          <p:cNvPr id="98" name="TextBox 97"/>
          <p:cNvSpPr txBox="1"/>
          <p:nvPr/>
        </p:nvSpPr>
        <p:spPr>
          <a:xfrm>
            <a:off x="6297082" y="5895201"/>
            <a:ext cx="376305" cy="276999"/>
          </a:xfrm>
          <a:prstGeom prst="rect">
            <a:avLst/>
          </a:prstGeom>
          <a:noFill/>
        </p:spPr>
        <p:txBody>
          <a:bodyPr wrap="square" rtlCol="0">
            <a:spAutoFit/>
          </a:bodyPr>
          <a:lstStyle/>
          <a:p>
            <a:r>
              <a:rPr lang="en-US" sz="1200" dirty="0" smtClean="0"/>
              <a:t>18</a:t>
            </a:r>
          </a:p>
        </p:txBody>
      </p:sp>
      <p:sp>
        <p:nvSpPr>
          <p:cNvPr id="99" name="TextBox 98"/>
          <p:cNvSpPr txBox="1"/>
          <p:nvPr/>
        </p:nvSpPr>
        <p:spPr>
          <a:xfrm>
            <a:off x="6845793" y="5895201"/>
            <a:ext cx="376305" cy="276999"/>
          </a:xfrm>
          <a:prstGeom prst="rect">
            <a:avLst/>
          </a:prstGeom>
          <a:noFill/>
        </p:spPr>
        <p:txBody>
          <a:bodyPr wrap="square" rtlCol="0">
            <a:spAutoFit/>
          </a:bodyPr>
          <a:lstStyle/>
          <a:p>
            <a:r>
              <a:rPr lang="en-US" sz="1200" dirty="0" smtClean="0"/>
              <a:t>20</a:t>
            </a:r>
          </a:p>
        </p:txBody>
      </p:sp>
      <p:sp>
        <p:nvSpPr>
          <p:cNvPr id="100" name="TextBox 99"/>
          <p:cNvSpPr txBox="1"/>
          <p:nvPr/>
        </p:nvSpPr>
        <p:spPr>
          <a:xfrm>
            <a:off x="7394507" y="5895201"/>
            <a:ext cx="376305" cy="276999"/>
          </a:xfrm>
          <a:prstGeom prst="rect">
            <a:avLst/>
          </a:prstGeom>
          <a:noFill/>
        </p:spPr>
        <p:txBody>
          <a:bodyPr wrap="square" rtlCol="0">
            <a:spAutoFit/>
          </a:bodyPr>
          <a:lstStyle/>
          <a:p>
            <a:r>
              <a:rPr lang="en-US" sz="1200" dirty="0" smtClean="0"/>
              <a:t>22</a:t>
            </a:r>
          </a:p>
        </p:txBody>
      </p:sp>
      <p:sp>
        <p:nvSpPr>
          <p:cNvPr id="103" name="L-Shape 102"/>
          <p:cNvSpPr/>
          <p:nvPr/>
        </p:nvSpPr>
        <p:spPr>
          <a:xfrm flipH="1">
            <a:off x="1522412" y="4752201"/>
            <a:ext cx="6477000" cy="1142999"/>
          </a:xfrm>
          <a:prstGeom prst="corner">
            <a:avLst>
              <a:gd name="adj1" fmla="val 44240"/>
              <a:gd name="adj2" fmla="val 322719"/>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05" name="TextBox 104"/>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110" name="TextBox 109"/>
          <p:cNvSpPr txBox="1"/>
          <p:nvPr/>
        </p:nvSpPr>
        <p:spPr>
          <a:xfrm>
            <a:off x="989012" y="4876800"/>
            <a:ext cx="533400" cy="307777"/>
          </a:xfrm>
          <a:prstGeom prst="rect">
            <a:avLst/>
          </a:prstGeom>
          <a:noFill/>
        </p:spPr>
        <p:txBody>
          <a:bodyPr wrap="square" rtlCol="0">
            <a:spAutoFit/>
          </a:bodyPr>
          <a:lstStyle/>
          <a:p>
            <a:r>
              <a:rPr lang="en-US" sz="1400" dirty="0" smtClean="0"/>
              <a:t>$30</a:t>
            </a:r>
            <a:endParaRPr lang="en-US" sz="1400" dirty="0"/>
          </a:p>
        </p:txBody>
      </p:sp>
      <p:sp>
        <p:nvSpPr>
          <p:cNvPr id="111" name="TextBox 110"/>
          <p:cNvSpPr txBox="1"/>
          <p:nvPr/>
        </p:nvSpPr>
        <p:spPr>
          <a:xfrm>
            <a:off x="989012" y="4191000"/>
            <a:ext cx="533400" cy="307777"/>
          </a:xfrm>
          <a:prstGeom prst="rect">
            <a:avLst/>
          </a:prstGeom>
          <a:noFill/>
        </p:spPr>
        <p:txBody>
          <a:bodyPr wrap="square" rtlCol="0">
            <a:spAutoFit/>
          </a:bodyPr>
          <a:lstStyle/>
          <a:p>
            <a:r>
              <a:rPr lang="en-US" sz="1400" dirty="0" smtClean="0"/>
              <a:t>$50</a:t>
            </a:r>
            <a:endParaRPr lang="en-US" sz="1400" dirty="0"/>
          </a:p>
        </p:txBody>
      </p:sp>
      <p:sp>
        <p:nvSpPr>
          <p:cNvPr id="112" name="TextBox 111"/>
          <p:cNvSpPr txBox="1"/>
          <p:nvPr/>
        </p:nvSpPr>
        <p:spPr>
          <a:xfrm>
            <a:off x="989012" y="5254823"/>
            <a:ext cx="533400" cy="307777"/>
          </a:xfrm>
          <a:prstGeom prst="rect">
            <a:avLst/>
          </a:prstGeom>
          <a:noFill/>
        </p:spPr>
        <p:txBody>
          <a:bodyPr wrap="square" rtlCol="0">
            <a:spAutoFit/>
          </a:bodyPr>
          <a:lstStyle/>
          <a:p>
            <a:r>
              <a:rPr lang="en-US" sz="1400" dirty="0" smtClean="0"/>
              <a:t>$20</a:t>
            </a:r>
            <a:endParaRPr lang="en-US" sz="1400" dirty="0"/>
          </a:p>
        </p:txBody>
      </p:sp>
      <p:sp>
        <p:nvSpPr>
          <p:cNvPr id="113" name="TextBox 112"/>
          <p:cNvSpPr txBox="1"/>
          <p:nvPr/>
        </p:nvSpPr>
        <p:spPr>
          <a:xfrm>
            <a:off x="989012" y="4535425"/>
            <a:ext cx="533400" cy="307777"/>
          </a:xfrm>
          <a:prstGeom prst="rect">
            <a:avLst/>
          </a:prstGeom>
          <a:noFill/>
        </p:spPr>
        <p:txBody>
          <a:bodyPr wrap="square" rtlCol="0">
            <a:spAutoFit/>
          </a:bodyPr>
          <a:lstStyle/>
          <a:p>
            <a:r>
              <a:rPr lang="en-US" sz="1400" dirty="0" smtClean="0"/>
              <a:t>$40</a:t>
            </a:r>
            <a:endParaRPr lang="en-US" sz="1400" dirty="0"/>
          </a:p>
        </p:txBody>
      </p:sp>
      <p:sp>
        <p:nvSpPr>
          <p:cNvPr id="115" name="Rectangle 114"/>
          <p:cNvSpPr/>
          <p:nvPr/>
        </p:nvSpPr>
        <p:spPr>
          <a:xfrm>
            <a:off x="8380412" y="2110108"/>
            <a:ext cx="914400" cy="152400"/>
          </a:xfrm>
          <a:prstGeom prst="rect">
            <a:avLst/>
          </a:prstGeom>
          <a:pattFill prst="wdUpDiag">
            <a:fgClr>
              <a:schemeClr val="bg1">
                <a:lumMod val="8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p:cNvSpPr txBox="1"/>
          <p:nvPr/>
        </p:nvSpPr>
        <p:spPr>
          <a:xfrm>
            <a:off x="9294812" y="2009001"/>
            <a:ext cx="1905000" cy="276999"/>
          </a:xfrm>
          <a:prstGeom prst="rect">
            <a:avLst/>
          </a:prstGeom>
          <a:noFill/>
        </p:spPr>
        <p:txBody>
          <a:bodyPr wrap="square" rtlCol="0">
            <a:spAutoFit/>
          </a:bodyPr>
          <a:lstStyle/>
          <a:p>
            <a:r>
              <a:rPr lang="en-US" sz="1200" dirty="0" smtClean="0"/>
              <a:t>Commitment (DA or RT)</a:t>
            </a:r>
            <a:endParaRPr lang="en-US" sz="1200" dirty="0"/>
          </a:p>
        </p:txBody>
      </p:sp>
      <p:sp>
        <p:nvSpPr>
          <p:cNvPr id="54" name="Left Brace 53"/>
          <p:cNvSpPr/>
          <p:nvPr/>
        </p:nvSpPr>
        <p:spPr>
          <a:xfrm rot="5400000">
            <a:off x="3354181" y="-206403"/>
            <a:ext cx="228600" cy="3840061"/>
          </a:xfrm>
          <a:prstGeom prst="leftBrace">
            <a:avLst>
              <a:gd name="adj1" fmla="val 371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Left Brace 54"/>
          <p:cNvSpPr/>
          <p:nvPr/>
        </p:nvSpPr>
        <p:spPr>
          <a:xfrm rot="5400000">
            <a:off x="6579662" y="409050"/>
            <a:ext cx="228600" cy="2610899"/>
          </a:xfrm>
          <a:prstGeom prst="leftBrace">
            <a:avLst>
              <a:gd name="adj1" fmla="val 371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Narrow" panose="020B0606020202030204" pitchFamily="34" charset="0"/>
            </a:endParaRPr>
          </a:p>
        </p:txBody>
      </p:sp>
      <p:sp>
        <p:nvSpPr>
          <p:cNvPr id="56" name="TextBox 55"/>
          <p:cNvSpPr txBox="1"/>
          <p:nvPr/>
        </p:nvSpPr>
        <p:spPr>
          <a:xfrm>
            <a:off x="2242221" y="1295400"/>
            <a:ext cx="2785391" cy="369332"/>
          </a:xfrm>
          <a:prstGeom prst="rect">
            <a:avLst/>
          </a:prstGeom>
          <a:noFill/>
        </p:spPr>
        <p:txBody>
          <a:bodyPr wrap="square" rtlCol="0">
            <a:spAutoFit/>
          </a:bodyPr>
          <a:lstStyle/>
          <a:p>
            <a:pPr algn="ctr"/>
            <a:r>
              <a:rPr lang="en-US" dirty="0" smtClean="0">
                <a:latin typeface="Arial Narrow" panose="020B0606020202030204" pitchFamily="34" charset="0"/>
              </a:rPr>
              <a:t>Only</a:t>
            </a:r>
            <a:endParaRPr lang="en-US" dirty="0">
              <a:latin typeface="Arial Narrow" panose="020B0606020202030204" pitchFamily="34" charset="0"/>
            </a:endParaRPr>
          </a:p>
        </p:txBody>
      </p:sp>
      <p:sp>
        <p:nvSpPr>
          <p:cNvPr id="57" name="Left Brace 56"/>
          <p:cNvSpPr/>
          <p:nvPr/>
        </p:nvSpPr>
        <p:spPr>
          <a:xfrm rot="5400000">
            <a:off x="4666023" y="1314812"/>
            <a:ext cx="228600" cy="6438176"/>
          </a:xfrm>
          <a:prstGeom prst="leftBrace">
            <a:avLst>
              <a:gd name="adj1" fmla="val 371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TextBox 57"/>
          <p:cNvSpPr txBox="1"/>
          <p:nvPr/>
        </p:nvSpPr>
        <p:spPr>
          <a:xfrm>
            <a:off x="5300102" y="1295400"/>
            <a:ext cx="2785391" cy="369332"/>
          </a:xfrm>
          <a:prstGeom prst="rect">
            <a:avLst/>
          </a:prstGeom>
          <a:noFill/>
        </p:spPr>
        <p:txBody>
          <a:bodyPr wrap="square" rtlCol="0">
            <a:spAutoFit/>
          </a:bodyPr>
          <a:lstStyle/>
          <a:p>
            <a:pPr algn="ctr"/>
            <a:r>
              <a:rPr lang="en-US" dirty="0" smtClean="0">
                <a:latin typeface="Arial Narrow" panose="020B0606020202030204" pitchFamily="34" charset="0"/>
              </a:rPr>
              <a:t>or</a:t>
            </a:r>
            <a:endParaRPr lang="en-US" dirty="0">
              <a:latin typeface="Arial Narrow" panose="020B0606020202030204" pitchFamily="34" charset="0"/>
            </a:endParaRPr>
          </a:p>
        </p:txBody>
      </p:sp>
      <p:cxnSp>
        <p:nvCxnSpPr>
          <p:cNvPr id="5" name="Straight Arrow Connector 4"/>
          <p:cNvCxnSpPr/>
          <p:nvPr/>
        </p:nvCxnSpPr>
        <p:spPr>
          <a:xfrm>
            <a:off x="3275012" y="1371600"/>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6932612" y="1365766"/>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6475412" y="1371600"/>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3392536" y="4003328"/>
            <a:ext cx="2785391" cy="369332"/>
          </a:xfrm>
          <a:prstGeom prst="rect">
            <a:avLst/>
          </a:prstGeom>
          <a:noFill/>
        </p:spPr>
        <p:txBody>
          <a:bodyPr wrap="square" rtlCol="0">
            <a:spAutoFit/>
          </a:bodyPr>
          <a:lstStyle/>
          <a:p>
            <a:pPr algn="ctr"/>
            <a:r>
              <a:rPr lang="en-US" dirty="0" smtClean="0">
                <a:latin typeface="Arial Narrow" panose="020B0606020202030204" pitchFamily="34" charset="0"/>
              </a:rPr>
              <a:t>or</a:t>
            </a:r>
            <a:endParaRPr lang="en-US" dirty="0">
              <a:latin typeface="Arial Narrow" panose="020B0606020202030204" pitchFamily="34" charset="0"/>
            </a:endParaRPr>
          </a:p>
        </p:txBody>
      </p:sp>
      <p:cxnSp>
        <p:nvCxnSpPr>
          <p:cNvPr id="84" name="Straight Arrow Connector 83"/>
          <p:cNvCxnSpPr/>
          <p:nvPr/>
        </p:nvCxnSpPr>
        <p:spPr>
          <a:xfrm>
            <a:off x="5025046" y="4073694"/>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V="1">
            <a:off x="4567846" y="4079528"/>
            <a:ext cx="0" cy="22859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096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L-Shape 100"/>
          <p:cNvSpPr/>
          <p:nvPr/>
        </p:nvSpPr>
        <p:spPr>
          <a:xfrm flipH="1">
            <a:off x="3122612" y="1600199"/>
            <a:ext cx="4876800" cy="1904999"/>
          </a:xfrm>
          <a:prstGeom prst="corner">
            <a:avLst>
              <a:gd name="adj1" fmla="val 40917"/>
              <a:gd name="adj2" fmla="val 138243"/>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9" name="L-Shape 88"/>
          <p:cNvSpPr/>
          <p:nvPr/>
        </p:nvSpPr>
        <p:spPr>
          <a:xfrm flipH="1">
            <a:off x="1522412" y="1981200"/>
            <a:ext cx="3866101" cy="1523999"/>
          </a:xfrm>
          <a:prstGeom prst="corner">
            <a:avLst>
              <a:gd name="adj1" fmla="val 52880"/>
              <a:gd name="adj2" fmla="val 69759"/>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28600"/>
            <a:ext cx="10969625" cy="639763"/>
          </a:xfrm>
        </p:spPr>
        <p:txBody>
          <a:bodyPr/>
          <a:lstStyle/>
          <a:p>
            <a:r>
              <a:rPr lang="en-US" dirty="0" smtClean="0"/>
              <a:t>Example 1a: Committed </a:t>
            </a:r>
            <a:r>
              <a:rPr lang="en-US" dirty="0"/>
              <a:t>on Price – Increase to Offer in RT</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63" name="Straight Arrow Connector 62"/>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L-Shape 66"/>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71" name="TextBox 7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72" name="TextBox 7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73" name="TextBox 7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74" name="TextBox 7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75" name="TextBox 7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76" name="TextBox 7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77" name="TextBox 7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78" name="TextBox 7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79" name="TextBox 7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80" name="TextBox 7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81" name="TextBox 80"/>
          <p:cNvSpPr txBox="1"/>
          <p:nvPr/>
        </p:nvSpPr>
        <p:spPr>
          <a:xfrm>
            <a:off x="9294812" y="4752201"/>
            <a:ext cx="2362200" cy="276999"/>
          </a:xfrm>
          <a:prstGeom prst="rect">
            <a:avLst/>
          </a:prstGeom>
          <a:noFill/>
        </p:spPr>
        <p:txBody>
          <a:bodyPr wrap="square" rtlCol="0">
            <a:spAutoFit/>
          </a:bodyPr>
          <a:lstStyle/>
          <a:p>
            <a:r>
              <a:rPr lang="en-US" sz="1200" dirty="0" smtClean="0"/>
              <a:t>Cost schedule submitted DA</a:t>
            </a:r>
            <a:endParaRPr lang="en-US" sz="1200" dirty="0"/>
          </a:p>
        </p:txBody>
      </p:sp>
      <p:sp>
        <p:nvSpPr>
          <p:cNvPr id="82" name="TextBox 8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83" name="TextBox 8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85" name="Straight Connector 84"/>
          <p:cNvCxnSpPr/>
          <p:nvPr/>
        </p:nvCxnSpPr>
        <p:spPr>
          <a:xfrm>
            <a:off x="8456612" y="48972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cxnSp>
        <p:nvCxnSpPr>
          <p:cNvPr id="86" name="Straight Arrow Connector 85"/>
          <p:cNvCxnSpPr>
            <a:stCxn id="61" idx="3"/>
          </p:cNvCxnSpPr>
          <p:nvPr/>
        </p:nvCxnSpPr>
        <p:spPr>
          <a:xfrm>
            <a:off x="1522412" y="40400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1293812" y="58951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4106441" y="5895201"/>
            <a:ext cx="374904" cy="276999"/>
          </a:xfrm>
          <a:prstGeom prst="rect">
            <a:avLst/>
          </a:prstGeom>
          <a:noFill/>
        </p:spPr>
        <p:txBody>
          <a:bodyPr wrap="square" rtlCol="0">
            <a:spAutoFit/>
          </a:bodyPr>
          <a:lstStyle/>
          <a:p>
            <a:r>
              <a:rPr lang="en-US" sz="1200" dirty="0" smtClean="0"/>
              <a:t>10</a:t>
            </a:r>
          </a:p>
        </p:txBody>
      </p:sp>
      <p:sp>
        <p:nvSpPr>
          <p:cNvPr id="91" name="TextBox 90"/>
          <p:cNvSpPr txBox="1"/>
          <p:nvPr/>
        </p:nvSpPr>
        <p:spPr>
          <a:xfrm>
            <a:off x="1917201" y="5895201"/>
            <a:ext cx="374904" cy="276999"/>
          </a:xfrm>
          <a:prstGeom prst="rect">
            <a:avLst/>
          </a:prstGeom>
          <a:noFill/>
        </p:spPr>
        <p:txBody>
          <a:bodyPr wrap="square" rtlCol="0">
            <a:spAutoFit/>
          </a:bodyPr>
          <a:lstStyle/>
          <a:p>
            <a:r>
              <a:rPr lang="en-US" sz="1200" dirty="0" smtClean="0"/>
              <a:t>2</a:t>
            </a:r>
          </a:p>
        </p:txBody>
      </p:sp>
      <p:sp>
        <p:nvSpPr>
          <p:cNvPr id="92" name="TextBox 91"/>
          <p:cNvSpPr txBox="1"/>
          <p:nvPr/>
        </p:nvSpPr>
        <p:spPr>
          <a:xfrm>
            <a:off x="2464511" y="5895201"/>
            <a:ext cx="374904" cy="276999"/>
          </a:xfrm>
          <a:prstGeom prst="rect">
            <a:avLst/>
          </a:prstGeom>
          <a:noFill/>
        </p:spPr>
        <p:txBody>
          <a:bodyPr wrap="square" rtlCol="0">
            <a:spAutoFit/>
          </a:bodyPr>
          <a:lstStyle/>
          <a:p>
            <a:r>
              <a:rPr lang="en-US" sz="1200" dirty="0" smtClean="0"/>
              <a:t>4</a:t>
            </a:r>
          </a:p>
        </p:txBody>
      </p:sp>
      <p:sp>
        <p:nvSpPr>
          <p:cNvPr id="93" name="TextBox 92"/>
          <p:cNvSpPr txBox="1"/>
          <p:nvPr/>
        </p:nvSpPr>
        <p:spPr>
          <a:xfrm>
            <a:off x="3011821" y="5895201"/>
            <a:ext cx="374904" cy="276999"/>
          </a:xfrm>
          <a:prstGeom prst="rect">
            <a:avLst/>
          </a:prstGeom>
          <a:noFill/>
        </p:spPr>
        <p:txBody>
          <a:bodyPr wrap="square" rtlCol="0">
            <a:spAutoFit/>
          </a:bodyPr>
          <a:lstStyle/>
          <a:p>
            <a:r>
              <a:rPr lang="en-US" sz="1200" dirty="0" smtClean="0"/>
              <a:t>6</a:t>
            </a:r>
          </a:p>
        </p:txBody>
      </p:sp>
      <p:sp>
        <p:nvSpPr>
          <p:cNvPr id="94" name="TextBox 93"/>
          <p:cNvSpPr txBox="1"/>
          <p:nvPr/>
        </p:nvSpPr>
        <p:spPr>
          <a:xfrm>
            <a:off x="3559131" y="5895201"/>
            <a:ext cx="374904" cy="276999"/>
          </a:xfrm>
          <a:prstGeom prst="rect">
            <a:avLst/>
          </a:prstGeom>
          <a:noFill/>
        </p:spPr>
        <p:txBody>
          <a:bodyPr wrap="square" rtlCol="0">
            <a:spAutoFit/>
          </a:bodyPr>
          <a:lstStyle/>
          <a:p>
            <a:r>
              <a:rPr lang="en-US" sz="1200" dirty="0" smtClean="0"/>
              <a:t>8</a:t>
            </a:r>
          </a:p>
        </p:txBody>
      </p:sp>
      <p:sp>
        <p:nvSpPr>
          <p:cNvPr id="95" name="TextBox 94"/>
          <p:cNvSpPr txBox="1"/>
          <p:nvPr/>
        </p:nvSpPr>
        <p:spPr>
          <a:xfrm>
            <a:off x="4653751" y="5895201"/>
            <a:ext cx="374904" cy="276999"/>
          </a:xfrm>
          <a:prstGeom prst="rect">
            <a:avLst/>
          </a:prstGeom>
          <a:noFill/>
        </p:spPr>
        <p:txBody>
          <a:bodyPr wrap="square" rtlCol="0">
            <a:spAutoFit/>
          </a:bodyPr>
          <a:lstStyle/>
          <a:p>
            <a:r>
              <a:rPr lang="en-US" sz="1200" dirty="0" smtClean="0"/>
              <a:t>12</a:t>
            </a:r>
          </a:p>
        </p:txBody>
      </p:sp>
      <p:sp>
        <p:nvSpPr>
          <p:cNvPr id="96" name="TextBox 95"/>
          <p:cNvSpPr txBox="1"/>
          <p:nvPr/>
        </p:nvSpPr>
        <p:spPr>
          <a:xfrm>
            <a:off x="5201061" y="5895201"/>
            <a:ext cx="374904" cy="276999"/>
          </a:xfrm>
          <a:prstGeom prst="rect">
            <a:avLst/>
          </a:prstGeom>
          <a:noFill/>
        </p:spPr>
        <p:txBody>
          <a:bodyPr wrap="square" rtlCol="0">
            <a:spAutoFit/>
          </a:bodyPr>
          <a:lstStyle/>
          <a:p>
            <a:r>
              <a:rPr lang="en-US" sz="1200" dirty="0" smtClean="0"/>
              <a:t>14</a:t>
            </a:r>
          </a:p>
        </p:txBody>
      </p:sp>
      <p:sp>
        <p:nvSpPr>
          <p:cNvPr id="97" name="TextBox 96"/>
          <p:cNvSpPr txBox="1"/>
          <p:nvPr/>
        </p:nvSpPr>
        <p:spPr>
          <a:xfrm>
            <a:off x="5748371" y="5895201"/>
            <a:ext cx="376305" cy="276999"/>
          </a:xfrm>
          <a:prstGeom prst="rect">
            <a:avLst/>
          </a:prstGeom>
          <a:noFill/>
        </p:spPr>
        <p:txBody>
          <a:bodyPr wrap="square" rtlCol="0">
            <a:spAutoFit/>
          </a:bodyPr>
          <a:lstStyle/>
          <a:p>
            <a:r>
              <a:rPr lang="en-US" sz="1200" dirty="0" smtClean="0"/>
              <a:t>16</a:t>
            </a:r>
          </a:p>
        </p:txBody>
      </p:sp>
      <p:sp>
        <p:nvSpPr>
          <p:cNvPr id="98" name="TextBox 97"/>
          <p:cNvSpPr txBox="1"/>
          <p:nvPr/>
        </p:nvSpPr>
        <p:spPr>
          <a:xfrm>
            <a:off x="6297082" y="5895201"/>
            <a:ext cx="376305" cy="276999"/>
          </a:xfrm>
          <a:prstGeom prst="rect">
            <a:avLst/>
          </a:prstGeom>
          <a:noFill/>
        </p:spPr>
        <p:txBody>
          <a:bodyPr wrap="square" rtlCol="0">
            <a:spAutoFit/>
          </a:bodyPr>
          <a:lstStyle/>
          <a:p>
            <a:r>
              <a:rPr lang="en-US" sz="1200" dirty="0" smtClean="0"/>
              <a:t>18</a:t>
            </a:r>
          </a:p>
        </p:txBody>
      </p:sp>
      <p:sp>
        <p:nvSpPr>
          <p:cNvPr id="99" name="TextBox 98"/>
          <p:cNvSpPr txBox="1"/>
          <p:nvPr/>
        </p:nvSpPr>
        <p:spPr>
          <a:xfrm>
            <a:off x="6845793" y="5895201"/>
            <a:ext cx="376305" cy="276999"/>
          </a:xfrm>
          <a:prstGeom prst="rect">
            <a:avLst/>
          </a:prstGeom>
          <a:noFill/>
        </p:spPr>
        <p:txBody>
          <a:bodyPr wrap="square" rtlCol="0">
            <a:spAutoFit/>
          </a:bodyPr>
          <a:lstStyle/>
          <a:p>
            <a:r>
              <a:rPr lang="en-US" sz="1200" dirty="0" smtClean="0"/>
              <a:t>20</a:t>
            </a:r>
          </a:p>
        </p:txBody>
      </p:sp>
      <p:sp>
        <p:nvSpPr>
          <p:cNvPr id="100" name="TextBox 99"/>
          <p:cNvSpPr txBox="1"/>
          <p:nvPr/>
        </p:nvSpPr>
        <p:spPr>
          <a:xfrm>
            <a:off x="7394507" y="5895201"/>
            <a:ext cx="376305" cy="276999"/>
          </a:xfrm>
          <a:prstGeom prst="rect">
            <a:avLst/>
          </a:prstGeom>
          <a:noFill/>
        </p:spPr>
        <p:txBody>
          <a:bodyPr wrap="square" rtlCol="0">
            <a:spAutoFit/>
          </a:bodyPr>
          <a:lstStyle/>
          <a:p>
            <a:r>
              <a:rPr lang="en-US" sz="1200" dirty="0" smtClean="0"/>
              <a:t>22</a:t>
            </a:r>
          </a:p>
        </p:txBody>
      </p:sp>
      <p:sp>
        <p:nvSpPr>
          <p:cNvPr id="104" name="TextBox 103"/>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05" name="TextBox 104"/>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110" name="TextBox 109"/>
          <p:cNvSpPr txBox="1"/>
          <p:nvPr/>
        </p:nvSpPr>
        <p:spPr>
          <a:xfrm>
            <a:off x="989012" y="4876800"/>
            <a:ext cx="533400" cy="307777"/>
          </a:xfrm>
          <a:prstGeom prst="rect">
            <a:avLst/>
          </a:prstGeom>
          <a:noFill/>
        </p:spPr>
        <p:txBody>
          <a:bodyPr wrap="square" rtlCol="0">
            <a:spAutoFit/>
          </a:bodyPr>
          <a:lstStyle/>
          <a:p>
            <a:r>
              <a:rPr lang="en-US" sz="1400" dirty="0" smtClean="0"/>
              <a:t>$30</a:t>
            </a:r>
            <a:endParaRPr lang="en-US" sz="1400" dirty="0"/>
          </a:p>
        </p:txBody>
      </p:sp>
      <p:sp>
        <p:nvSpPr>
          <p:cNvPr id="111" name="TextBox 110"/>
          <p:cNvSpPr txBox="1"/>
          <p:nvPr/>
        </p:nvSpPr>
        <p:spPr>
          <a:xfrm>
            <a:off x="989012" y="4191000"/>
            <a:ext cx="533400" cy="307777"/>
          </a:xfrm>
          <a:prstGeom prst="rect">
            <a:avLst/>
          </a:prstGeom>
          <a:noFill/>
        </p:spPr>
        <p:txBody>
          <a:bodyPr wrap="square" rtlCol="0">
            <a:spAutoFit/>
          </a:bodyPr>
          <a:lstStyle/>
          <a:p>
            <a:r>
              <a:rPr lang="en-US" sz="1400" dirty="0" smtClean="0"/>
              <a:t>$50</a:t>
            </a:r>
            <a:endParaRPr lang="en-US" sz="1400" dirty="0"/>
          </a:p>
        </p:txBody>
      </p:sp>
      <p:sp>
        <p:nvSpPr>
          <p:cNvPr id="112" name="TextBox 111"/>
          <p:cNvSpPr txBox="1"/>
          <p:nvPr/>
        </p:nvSpPr>
        <p:spPr>
          <a:xfrm>
            <a:off x="989012" y="5254823"/>
            <a:ext cx="533400" cy="307777"/>
          </a:xfrm>
          <a:prstGeom prst="rect">
            <a:avLst/>
          </a:prstGeom>
          <a:noFill/>
        </p:spPr>
        <p:txBody>
          <a:bodyPr wrap="square" rtlCol="0">
            <a:spAutoFit/>
          </a:bodyPr>
          <a:lstStyle/>
          <a:p>
            <a:r>
              <a:rPr lang="en-US" sz="1400" dirty="0" smtClean="0"/>
              <a:t>$20</a:t>
            </a:r>
            <a:endParaRPr lang="en-US" sz="1400" dirty="0"/>
          </a:p>
        </p:txBody>
      </p:sp>
      <p:sp>
        <p:nvSpPr>
          <p:cNvPr id="113" name="TextBox 112"/>
          <p:cNvSpPr txBox="1"/>
          <p:nvPr/>
        </p:nvSpPr>
        <p:spPr>
          <a:xfrm>
            <a:off x="989012" y="4535425"/>
            <a:ext cx="533400" cy="307777"/>
          </a:xfrm>
          <a:prstGeom prst="rect">
            <a:avLst/>
          </a:prstGeom>
          <a:noFill/>
        </p:spPr>
        <p:txBody>
          <a:bodyPr wrap="square" rtlCol="0">
            <a:spAutoFit/>
          </a:bodyPr>
          <a:lstStyle/>
          <a:p>
            <a:r>
              <a:rPr lang="en-US" sz="1400" dirty="0" smtClean="0"/>
              <a:t>$40</a:t>
            </a:r>
            <a:endParaRPr lang="en-US" sz="1400" dirty="0"/>
          </a:p>
        </p:txBody>
      </p:sp>
      <p:sp>
        <p:nvSpPr>
          <p:cNvPr id="60" name="TextBox 59"/>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61" name="TextBox 60"/>
          <p:cNvSpPr txBox="1"/>
          <p:nvPr/>
        </p:nvSpPr>
        <p:spPr>
          <a:xfrm>
            <a:off x="989012" y="3886200"/>
            <a:ext cx="533400" cy="307777"/>
          </a:xfrm>
          <a:prstGeom prst="rect">
            <a:avLst/>
          </a:prstGeom>
          <a:noFill/>
        </p:spPr>
        <p:txBody>
          <a:bodyPr wrap="square" rtlCol="0">
            <a:spAutoFit/>
          </a:bodyPr>
          <a:lstStyle/>
          <a:p>
            <a:r>
              <a:rPr lang="en-US" sz="1400" dirty="0" smtClean="0"/>
              <a:t>$60</a:t>
            </a:r>
            <a:endParaRPr lang="en-US" sz="1400" dirty="0"/>
          </a:p>
        </p:txBody>
      </p:sp>
      <p:sp>
        <p:nvSpPr>
          <p:cNvPr id="107" name="Rectangle 106"/>
          <p:cNvSpPr/>
          <p:nvPr/>
        </p:nvSpPr>
        <p:spPr>
          <a:xfrm>
            <a:off x="8380412" y="1701307"/>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9294812" y="1600200"/>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109" name="Straight Connector 108"/>
          <p:cNvCxnSpPr/>
          <p:nvPr/>
        </p:nvCxnSpPr>
        <p:spPr>
          <a:xfrm>
            <a:off x="8456612" y="2463307"/>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4" name="Straight Connector 113"/>
          <p:cNvCxnSpPr/>
          <p:nvPr/>
        </p:nvCxnSpPr>
        <p:spPr>
          <a:xfrm>
            <a:off x="8456612" y="2082307"/>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117" name="TextBox 116"/>
          <p:cNvSpPr txBox="1"/>
          <p:nvPr/>
        </p:nvSpPr>
        <p:spPr>
          <a:xfrm>
            <a:off x="9294812" y="1957708"/>
            <a:ext cx="2209800" cy="276999"/>
          </a:xfrm>
          <a:prstGeom prst="rect">
            <a:avLst/>
          </a:prstGeom>
          <a:noFill/>
        </p:spPr>
        <p:txBody>
          <a:bodyPr wrap="square" rtlCol="0">
            <a:spAutoFit/>
          </a:bodyPr>
          <a:lstStyle/>
          <a:p>
            <a:r>
              <a:rPr lang="en-US" sz="1200" dirty="0" smtClean="0"/>
              <a:t>Price schedule submitted DA </a:t>
            </a:r>
            <a:endParaRPr lang="en-US" sz="1200" dirty="0"/>
          </a:p>
        </p:txBody>
      </p:sp>
      <p:sp>
        <p:nvSpPr>
          <p:cNvPr id="118" name="TextBox 117"/>
          <p:cNvSpPr txBox="1"/>
          <p:nvPr/>
        </p:nvSpPr>
        <p:spPr>
          <a:xfrm>
            <a:off x="9294812" y="2310907"/>
            <a:ext cx="2362200" cy="461665"/>
          </a:xfrm>
          <a:prstGeom prst="rect">
            <a:avLst/>
          </a:prstGeom>
          <a:noFill/>
        </p:spPr>
        <p:txBody>
          <a:bodyPr wrap="square" rtlCol="0">
            <a:spAutoFit/>
          </a:bodyPr>
          <a:lstStyle/>
          <a:p>
            <a:r>
              <a:rPr lang="en-US" sz="1200" dirty="0" smtClean="0"/>
              <a:t>Price schedule update</a:t>
            </a:r>
          </a:p>
          <a:p>
            <a:r>
              <a:rPr lang="en-US" sz="1200" dirty="0" smtClean="0"/>
              <a:t>submitted in RT @ 7:00</a:t>
            </a:r>
            <a:endParaRPr lang="en-US" sz="1200" dirty="0"/>
          </a:p>
        </p:txBody>
      </p:sp>
      <p:cxnSp>
        <p:nvCxnSpPr>
          <p:cNvPr id="127" name="Straight Connector 126"/>
          <p:cNvCxnSpPr/>
          <p:nvPr/>
        </p:nvCxnSpPr>
        <p:spPr>
          <a:xfrm>
            <a:off x="8471242" y="52533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28" name="TextBox 127"/>
          <p:cNvSpPr txBox="1"/>
          <p:nvPr/>
        </p:nvSpPr>
        <p:spPr>
          <a:xfrm>
            <a:off x="9309442" y="5100935"/>
            <a:ext cx="2362200" cy="461665"/>
          </a:xfrm>
          <a:prstGeom prst="rect">
            <a:avLst/>
          </a:prstGeom>
          <a:noFill/>
        </p:spPr>
        <p:txBody>
          <a:bodyPr wrap="square" rtlCol="0">
            <a:spAutoFit/>
          </a:bodyPr>
          <a:lstStyle/>
          <a:p>
            <a:r>
              <a:rPr lang="en-US" sz="1200" dirty="0" smtClean="0"/>
              <a:t>Cost schedule update</a:t>
            </a:r>
          </a:p>
          <a:p>
            <a:r>
              <a:rPr lang="en-US" sz="1200" dirty="0" smtClean="0"/>
              <a:t>submitted in RT @ 7:00</a:t>
            </a:r>
            <a:endParaRPr lang="en-US" sz="1200" dirty="0"/>
          </a:p>
        </p:txBody>
      </p:sp>
      <p:sp>
        <p:nvSpPr>
          <p:cNvPr id="129" name="L-Shape 128"/>
          <p:cNvSpPr/>
          <p:nvPr/>
        </p:nvSpPr>
        <p:spPr>
          <a:xfrm flipH="1">
            <a:off x="3122612" y="4344888"/>
            <a:ext cx="4876800" cy="1550311"/>
          </a:xfrm>
          <a:prstGeom prst="corner">
            <a:avLst>
              <a:gd name="adj1" fmla="val 32729"/>
              <a:gd name="adj2" fmla="val 236402"/>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03" name="L-Shape 102"/>
          <p:cNvSpPr/>
          <p:nvPr/>
        </p:nvSpPr>
        <p:spPr>
          <a:xfrm flipH="1">
            <a:off x="1522412" y="4752201"/>
            <a:ext cx="6477000" cy="1142999"/>
          </a:xfrm>
          <a:prstGeom prst="corner">
            <a:avLst>
              <a:gd name="adj1" fmla="val 44240"/>
              <a:gd name="adj2" fmla="val 322719"/>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V="1">
            <a:off x="1522412" y="1600200"/>
            <a:ext cx="3866101" cy="1"/>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V="1">
            <a:off x="1522412" y="4343399"/>
            <a:ext cx="2771481" cy="2"/>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522412" y="914400"/>
            <a:ext cx="8385889" cy="400110"/>
          </a:xfrm>
          <a:prstGeom prst="rect">
            <a:avLst/>
          </a:prstGeom>
          <a:noFill/>
        </p:spPr>
        <p:txBody>
          <a:bodyPr wrap="square" rtlCol="0">
            <a:spAutoFit/>
          </a:bodyPr>
          <a:lstStyle/>
          <a:p>
            <a:r>
              <a:rPr lang="en-US" sz="2000" dirty="0" smtClean="0">
                <a:latin typeface="Arial Narrow" panose="020B0606020202030204" pitchFamily="34" charset="0"/>
              </a:rPr>
              <a:t>Assume cost increases for hour 10 and beyond</a:t>
            </a:r>
            <a:endParaRPr lang="en-US" sz="2000" dirty="0">
              <a:latin typeface="Arial Narrow" panose="020B0606020202030204" pitchFamily="34" charset="0"/>
            </a:endParaRPr>
          </a:p>
        </p:txBody>
      </p:sp>
      <p:sp>
        <p:nvSpPr>
          <p:cNvPr id="13" name="TextBox 12"/>
          <p:cNvSpPr txBox="1"/>
          <p:nvPr/>
        </p:nvSpPr>
        <p:spPr>
          <a:xfrm>
            <a:off x="5561012" y="2096207"/>
            <a:ext cx="2284056"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a:t>
            </a:r>
            <a:endParaRPr lang="en-US" sz="1400" dirty="0">
              <a:latin typeface="Arial Narrow" panose="020B0606020202030204" pitchFamily="34" charset="0"/>
            </a:endParaRPr>
          </a:p>
        </p:txBody>
      </p:sp>
      <p:sp>
        <p:nvSpPr>
          <p:cNvPr id="132" name="TextBox 131"/>
          <p:cNvSpPr txBox="1"/>
          <p:nvPr/>
        </p:nvSpPr>
        <p:spPr>
          <a:xfrm>
            <a:off x="3264962" y="57912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133" name="TextBox 132"/>
          <p:cNvSpPr txBox="1"/>
          <p:nvPr/>
        </p:nvSpPr>
        <p:spPr>
          <a:xfrm>
            <a:off x="3264962" y="33922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Tree>
    <p:extLst>
      <p:ext uri="{BB962C8B-B14F-4D97-AF65-F5344CB8AC3E}">
        <p14:creationId xmlns:p14="http://schemas.microsoft.com/office/powerpoint/2010/main" val="1106201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989012" y="762000"/>
            <a:ext cx="10668000" cy="2867799"/>
            <a:chOff x="989012" y="914400"/>
            <a:chExt cx="10668000" cy="2867799"/>
          </a:xfrm>
        </p:grpSpPr>
        <p:sp>
          <p:nvSpPr>
            <p:cNvPr id="107" name="Rectangle 106"/>
            <p:cNvSpPr/>
            <p:nvPr/>
          </p:nvSpPr>
          <p:spPr>
            <a:xfrm>
              <a:off x="8380412" y="1701307"/>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9294812" y="1600200"/>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109" name="Straight Connector 108"/>
            <p:cNvCxnSpPr/>
            <p:nvPr/>
          </p:nvCxnSpPr>
          <p:spPr>
            <a:xfrm>
              <a:off x="8456612" y="2463307"/>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4" name="Straight Connector 113"/>
            <p:cNvCxnSpPr/>
            <p:nvPr/>
          </p:nvCxnSpPr>
          <p:spPr>
            <a:xfrm>
              <a:off x="8456612" y="2082307"/>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117" name="TextBox 116"/>
            <p:cNvSpPr txBox="1"/>
            <p:nvPr/>
          </p:nvSpPr>
          <p:spPr>
            <a:xfrm>
              <a:off x="9294812" y="1957708"/>
              <a:ext cx="2209800" cy="276999"/>
            </a:xfrm>
            <a:prstGeom prst="rect">
              <a:avLst/>
            </a:prstGeom>
            <a:noFill/>
          </p:spPr>
          <p:txBody>
            <a:bodyPr wrap="square" rtlCol="0">
              <a:spAutoFit/>
            </a:bodyPr>
            <a:lstStyle/>
            <a:p>
              <a:r>
                <a:rPr lang="en-US" sz="1200" dirty="0" smtClean="0"/>
                <a:t>Price schedule submitted DA </a:t>
              </a:r>
              <a:endParaRPr lang="en-US" sz="1200" dirty="0"/>
            </a:p>
          </p:txBody>
        </p:sp>
        <p:sp>
          <p:nvSpPr>
            <p:cNvPr id="118" name="TextBox 117"/>
            <p:cNvSpPr txBox="1"/>
            <p:nvPr/>
          </p:nvSpPr>
          <p:spPr>
            <a:xfrm>
              <a:off x="9294812" y="2310907"/>
              <a:ext cx="2362200" cy="461665"/>
            </a:xfrm>
            <a:prstGeom prst="rect">
              <a:avLst/>
            </a:prstGeom>
            <a:noFill/>
          </p:spPr>
          <p:txBody>
            <a:bodyPr wrap="square" rtlCol="0">
              <a:spAutoFit/>
            </a:bodyPr>
            <a:lstStyle/>
            <a:p>
              <a:r>
                <a:rPr lang="en-US" sz="1200" dirty="0" smtClean="0"/>
                <a:t>Price schedule update</a:t>
              </a:r>
            </a:p>
            <a:p>
              <a:r>
                <a:rPr lang="en-US" sz="1200" dirty="0" smtClean="0"/>
                <a:t>submitted in RT @ 7:00</a:t>
              </a:r>
              <a:endParaRPr lang="en-US" sz="1200" dirty="0"/>
            </a:p>
          </p:txBody>
        </p:sp>
        <p:sp>
          <p:nvSpPr>
            <p:cNvPr id="11" name="TextBox 10"/>
            <p:cNvSpPr txBox="1"/>
            <p:nvPr/>
          </p:nvSpPr>
          <p:spPr>
            <a:xfrm>
              <a:off x="1522412" y="914400"/>
              <a:ext cx="8385889" cy="400110"/>
            </a:xfrm>
            <a:prstGeom prst="rect">
              <a:avLst/>
            </a:prstGeom>
            <a:noFill/>
          </p:spPr>
          <p:txBody>
            <a:bodyPr wrap="square" rtlCol="0">
              <a:spAutoFit/>
            </a:bodyPr>
            <a:lstStyle/>
            <a:p>
              <a:r>
                <a:rPr lang="en-US" sz="2000" dirty="0" smtClean="0">
                  <a:latin typeface="Arial Narrow" panose="020B0606020202030204" pitchFamily="34" charset="0"/>
                </a:rPr>
                <a:t>Assume cost increases for hour 10 and beyond</a:t>
              </a:r>
              <a:endParaRPr lang="en-US" sz="2000" dirty="0">
                <a:latin typeface="Arial Narrow" panose="020B0606020202030204" pitchFamily="34" charset="0"/>
              </a:endParaRPr>
            </a:p>
          </p:txBody>
        </p:sp>
        <p:grpSp>
          <p:nvGrpSpPr>
            <p:cNvPr id="5" name="Group 4"/>
            <p:cNvGrpSpPr/>
            <p:nvPr/>
          </p:nvGrpSpPr>
          <p:grpSpPr>
            <a:xfrm>
              <a:off x="989012" y="1491690"/>
              <a:ext cx="7162800" cy="2290509"/>
              <a:chOff x="989012" y="1491690"/>
              <a:chExt cx="7162800" cy="2290509"/>
            </a:xfrm>
          </p:grpSpPr>
          <p:sp>
            <p:nvSpPr>
              <p:cNvPr id="101" name="L-Shape 100"/>
              <p:cNvSpPr/>
              <p:nvPr/>
            </p:nvSpPr>
            <p:spPr>
              <a:xfrm flipH="1">
                <a:off x="3122612" y="1600199"/>
                <a:ext cx="4876800" cy="1904999"/>
              </a:xfrm>
              <a:prstGeom prst="corner">
                <a:avLst>
                  <a:gd name="adj1" fmla="val 40917"/>
                  <a:gd name="adj2" fmla="val 138243"/>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9" name="L-Shape 88"/>
              <p:cNvSpPr/>
              <p:nvPr/>
            </p:nvSpPr>
            <p:spPr>
              <a:xfrm flipH="1">
                <a:off x="1522411" y="1982688"/>
                <a:ext cx="3866102" cy="1522511"/>
              </a:xfrm>
              <a:prstGeom prst="corner">
                <a:avLst>
                  <a:gd name="adj1" fmla="val 53046"/>
                  <a:gd name="adj2" fmla="val 69129"/>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Arrow Connector 62"/>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L-Shape 66"/>
              <p:cNvSpPr/>
              <p:nvPr/>
            </p:nvSpPr>
            <p:spPr>
              <a:xfrm flipH="1">
                <a:off x="1522412" y="1981199"/>
                <a:ext cx="6477000" cy="1523999"/>
              </a:xfrm>
              <a:prstGeom prst="corner">
                <a:avLst>
                  <a:gd name="adj1" fmla="val 53840"/>
                  <a:gd name="adj2" fmla="val 242079"/>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71" name="TextBox 7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72" name="TextBox 7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73" name="TextBox 7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74" name="TextBox 7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75" name="TextBox 7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76" name="TextBox 7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77" name="TextBox 7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78" name="TextBox 7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79" name="TextBox 7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80" name="TextBox 7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82" name="TextBox 8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83" name="TextBox 8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sp>
            <p:nvSpPr>
              <p:cNvPr id="104" name="TextBox 103"/>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105" name="TextBox 104"/>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60" name="TextBox 59"/>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cxnSp>
            <p:nvCxnSpPr>
              <p:cNvPr id="9" name="Straight Connector 8"/>
              <p:cNvCxnSpPr/>
              <p:nvPr/>
            </p:nvCxnSpPr>
            <p:spPr>
              <a:xfrm flipV="1">
                <a:off x="1522412" y="1600200"/>
                <a:ext cx="3866101" cy="1"/>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61012" y="2096207"/>
                <a:ext cx="2284056" cy="738664"/>
              </a:xfrm>
              <a:prstGeom prst="rect">
                <a:avLst/>
              </a:prstGeom>
              <a:noFill/>
            </p:spPr>
            <p:txBody>
              <a:bodyPr wrap="square" rtlCol="0">
                <a:spAutoFit/>
              </a:bodyPr>
              <a:lstStyle/>
              <a:p>
                <a:pPr algn="ctr"/>
                <a:r>
                  <a:rPr lang="en-US" sz="1400" dirty="0" smtClean="0">
                    <a:latin typeface="Arial Narrow" panose="020B0606020202030204" pitchFamily="34" charset="0"/>
                  </a:rPr>
                  <a:t>Price schedule can be increased for uncommitted hours</a:t>
                </a:r>
                <a:endParaRPr lang="en-US" sz="1400" dirty="0">
                  <a:latin typeface="Arial Narrow" panose="020B0606020202030204" pitchFamily="34" charset="0"/>
                </a:endParaRPr>
              </a:p>
            </p:txBody>
          </p:sp>
        </p:grpSp>
      </p:grpSp>
      <p:sp>
        <p:nvSpPr>
          <p:cNvPr id="2" name="Title 1"/>
          <p:cNvSpPr>
            <a:spLocks noGrp="1"/>
          </p:cNvSpPr>
          <p:nvPr>
            <p:ph type="title"/>
          </p:nvPr>
        </p:nvSpPr>
        <p:spPr>
          <a:xfrm>
            <a:off x="609600" y="228600"/>
            <a:ext cx="10969625" cy="639763"/>
          </a:xfrm>
        </p:spPr>
        <p:txBody>
          <a:bodyPr/>
          <a:lstStyle/>
          <a:p>
            <a:r>
              <a:rPr lang="en-US" dirty="0" smtClean="0"/>
              <a:t>Example 1a: Committed </a:t>
            </a:r>
            <a:r>
              <a:rPr lang="en-US" dirty="0"/>
              <a:t>on Price – Increase to Offer in RT</a:t>
            </a:r>
            <a:endParaRPr lang="en-US" sz="2400"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133" name="TextBox 132"/>
          <p:cNvSpPr txBox="1"/>
          <p:nvPr/>
        </p:nvSpPr>
        <p:spPr>
          <a:xfrm>
            <a:off x="3264962" y="33922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3138936"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For HB 0 – 10 the offer used is $30</a:t>
            </a:r>
            <a:endParaRPr lang="en-US" sz="1400" dirty="0"/>
          </a:p>
        </p:txBody>
      </p:sp>
      <p:sp>
        <p:nvSpPr>
          <p:cNvPr id="15" name="TextBox 14"/>
          <p:cNvSpPr txBox="1"/>
          <p:nvPr/>
        </p:nvSpPr>
        <p:spPr>
          <a:xfrm>
            <a:off x="2215904" y="4664333"/>
            <a:ext cx="3499452"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14 the offer used is $50</a:t>
            </a:r>
            <a:endParaRPr lang="en-US" sz="1400" dirty="0"/>
          </a:p>
        </p:txBody>
      </p:sp>
      <p:sp>
        <p:nvSpPr>
          <p:cNvPr id="48" name="TextBox 47"/>
          <p:cNvSpPr txBox="1"/>
          <p:nvPr/>
        </p:nvSpPr>
        <p:spPr>
          <a:xfrm>
            <a:off x="2026639" y="4969133"/>
            <a:ext cx="2191562" cy="307777"/>
          </a:xfrm>
          <a:prstGeom prst="rect">
            <a:avLst/>
          </a:prstGeom>
          <a:noFill/>
        </p:spPr>
        <p:txBody>
          <a:bodyPr wrap="none" rtlCol="0">
            <a:spAutoFit/>
          </a:bodyPr>
          <a:lstStyle/>
          <a:p>
            <a:r>
              <a:rPr lang="en-US" sz="1400" dirty="0" smtClean="0"/>
              <a:t>Offer Used for Balancing:</a:t>
            </a:r>
            <a:endParaRPr lang="en-US" sz="1400" dirty="0"/>
          </a:p>
        </p:txBody>
      </p:sp>
      <p:sp>
        <p:nvSpPr>
          <p:cNvPr id="49" name="TextBox 48"/>
          <p:cNvSpPr txBox="1"/>
          <p:nvPr/>
        </p:nvSpPr>
        <p:spPr>
          <a:xfrm>
            <a:off x="2215906" y="5273933"/>
            <a:ext cx="5097706"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0 – 10 the offer used is $</a:t>
            </a:r>
            <a:r>
              <a:rPr lang="en-US" sz="1400" dirty="0" smtClean="0"/>
              <a:t>30 (segment 1)</a:t>
            </a:r>
            <a:endParaRPr lang="en-US" sz="1400" dirty="0"/>
          </a:p>
        </p:txBody>
      </p:sp>
      <p:sp>
        <p:nvSpPr>
          <p:cNvPr id="50" name="TextBox 49"/>
          <p:cNvSpPr txBox="1"/>
          <p:nvPr/>
        </p:nvSpPr>
        <p:spPr>
          <a:xfrm>
            <a:off x="2215903" y="5505510"/>
            <a:ext cx="5366755"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14 the offer used is $</a:t>
            </a:r>
            <a:r>
              <a:rPr lang="en-US" sz="1400" dirty="0" smtClean="0"/>
              <a:t>50 (segment 1)</a:t>
            </a:r>
            <a:endParaRPr lang="en-US" sz="1400" dirty="0"/>
          </a:p>
        </p:txBody>
      </p:sp>
      <p:sp>
        <p:nvSpPr>
          <p:cNvPr id="52" name="TextBox 51"/>
          <p:cNvSpPr txBox="1"/>
          <p:nvPr/>
        </p:nvSpPr>
        <p:spPr>
          <a:xfrm>
            <a:off x="2215903" y="5788223"/>
            <a:ext cx="75361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If the resource was extended past HB 14, then the offer used is $</a:t>
            </a:r>
            <a:r>
              <a:rPr lang="en-US" sz="1400" dirty="0" smtClean="0"/>
              <a:t>60 (segment 2)</a:t>
            </a:r>
            <a:endParaRPr lang="en-US" sz="1400" dirty="0"/>
          </a:p>
        </p:txBody>
      </p:sp>
      <p:sp>
        <p:nvSpPr>
          <p:cNvPr id="19" name="Rectangle 18"/>
          <p:cNvSpPr/>
          <p:nvPr/>
        </p:nvSpPr>
        <p:spPr>
          <a:xfrm>
            <a:off x="1522411" y="2526269"/>
            <a:ext cx="2804793" cy="8265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327205" y="1830288"/>
            <a:ext cx="1027637" cy="15225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354843" y="1447801"/>
            <a:ext cx="2644570" cy="19049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886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27" presetClass="emph" presetSubtype="0" repeatCount="indefinite" fill="remove" grpId="0" nodeType="withEffect">
                                  <p:stCondLst>
                                    <p:cond delay="0"/>
                                  </p:stCondLst>
                                  <p:endCondLst>
                                    <p:cond evt="onNext" delay="0">
                                      <p:tgtEl>
                                        <p:sldTgt/>
                                      </p:tgtEl>
                                    </p:cond>
                                  </p:endCondLst>
                                  <p:childTnLst>
                                    <p:animClr clrSpc="rgb" dir="cw">
                                      <p:cBhvr override="childStyle">
                                        <p:cTn id="14" dur="1000" autoRev="1" fill="remove"/>
                                        <p:tgtEl>
                                          <p:spTgt spid="19"/>
                                        </p:tgtEl>
                                        <p:attrNameLst>
                                          <p:attrName>style.color</p:attrName>
                                        </p:attrNameLst>
                                      </p:cBhvr>
                                      <p:to>
                                        <a:schemeClr val="accent2"/>
                                      </p:to>
                                    </p:animClr>
                                    <p:animClr clrSpc="rgb" dir="cw">
                                      <p:cBhvr>
                                        <p:cTn id="15" dur="1000" autoRev="1" fill="remove"/>
                                        <p:tgtEl>
                                          <p:spTgt spid="19"/>
                                        </p:tgtEl>
                                        <p:attrNameLst>
                                          <p:attrName>fillcolor</p:attrName>
                                        </p:attrNameLst>
                                      </p:cBhvr>
                                      <p:to>
                                        <a:schemeClr val="accent2"/>
                                      </p:to>
                                    </p:animClr>
                                    <p:set>
                                      <p:cBhvr>
                                        <p:cTn id="16" dur="1000" autoRev="1" fill="remove"/>
                                        <p:tgtEl>
                                          <p:spTgt spid="19"/>
                                        </p:tgtEl>
                                        <p:attrNameLst>
                                          <p:attrName>fill.type</p:attrName>
                                        </p:attrNameLst>
                                      </p:cBhvr>
                                      <p:to>
                                        <p:strVal val="solid"/>
                                      </p:to>
                                    </p:set>
                                    <p:set>
                                      <p:cBhvr>
                                        <p:cTn id="17" dur="1000" autoRev="1" fill="remove"/>
                                        <p:tgtEl>
                                          <p:spTgt spid="19"/>
                                        </p:tgtEl>
                                        <p:attrNameLst>
                                          <p:attrName>fill.on</p:attrName>
                                        </p:attrNameLst>
                                      </p:cBhvr>
                                      <p:to>
                                        <p:strVal val="true"/>
                                      </p:to>
                                    </p:set>
                                  </p:childTnLst>
                                </p:cTn>
                              </p:par>
                              <p:par>
                                <p:cTn id="18" presetID="1" presetClass="emph" presetSubtype="2" fill="hold" nodeType="withEffect">
                                  <p:stCondLst>
                                    <p:cond delay="0"/>
                                  </p:stCondLst>
                                  <p:childTnLst>
                                    <p:animClr clrSpc="rgb" dir="cw">
                                      <p:cBhvr>
                                        <p:cTn id="19" dur="2000" fill="hold"/>
                                        <p:tgtEl>
                                          <p:spTgt spid="14"/>
                                        </p:tgtEl>
                                        <p:attrNameLst>
                                          <p:attrName>fillcolor</p:attrName>
                                        </p:attrNameLst>
                                      </p:cBhvr>
                                      <p:to>
                                        <a:schemeClr val="accent2"/>
                                      </p:to>
                                    </p:animClr>
                                    <p:set>
                                      <p:cBhvr>
                                        <p:cTn id="20" dur="2000" fill="hold"/>
                                        <p:tgtEl>
                                          <p:spTgt spid="14"/>
                                        </p:tgtEl>
                                        <p:attrNameLst>
                                          <p:attrName>fill.type</p:attrName>
                                        </p:attrNameLst>
                                      </p:cBhvr>
                                      <p:to>
                                        <p:strVal val="solid"/>
                                      </p:to>
                                    </p:set>
                                    <p:set>
                                      <p:cBhvr>
                                        <p:cTn id="21" dur="2000" fill="hold"/>
                                        <p:tgtEl>
                                          <p:spTgt spid="14"/>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par>
                                <p:cTn id="26" presetID="1" presetClass="emph" presetSubtype="1" nodeType="withEffect">
                                  <p:stCondLst>
                                    <p:cond delay="0"/>
                                  </p:stCondLst>
                                  <p:childTnLst>
                                    <p:set>
                                      <p:cBhvr>
                                        <p:cTn id="27" dur="indefinite"/>
                                        <p:tgtEl>
                                          <p:spTgt spid="14"/>
                                        </p:tgtEl>
                                        <p:attrNameLst>
                                          <p:attrName>fillcolor</p:attrName>
                                        </p:attrNameLst>
                                      </p:cBhvr>
                                      <p:to>
                                        <p:clrVal>
                                          <a:schemeClr val="bg1"/>
                                        </p:clrVal>
                                      </p:to>
                                    </p:set>
                                    <p:set>
                                      <p:cBhvr>
                                        <p:cTn id="28" dur="indefinite"/>
                                        <p:tgtEl>
                                          <p:spTgt spid="14"/>
                                        </p:tgtEl>
                                        <p:attrNameLst>
                                          <p:attrName>fill.type</p:attrName>
                                        </p:attrNameLst>
                                      </p:cBhvr>
                                      <p:to>
                                        <p:strVal val="solid"/>
                                      </p:to>
                                    </p:set>
                                    <p:set>
                                      <p:cBhvr>
                                        <p:cTn id="29" dur="indefinite"/>
                                        <p:tgtEl>
                                          <p:spTgt spid="14"/>
                                        </p:tgtEl>
                                        <p:attrNameLst>
                                          <p:attrName>fill.on</p:attrName>
                                        </p:attrNameLst>
                                      </p:cBhvr>
                                      <p:to>
                                        <p:strVal val="true"/>
                                      </p:to>
                                    </p:set>
                                  </p:childTnLst>
                                </p:cTn>
                              </p:par>
                              <p:par>
                                <p:cTn id="30" presetID="1" presetClass="exit" presetSubtype="0" fill="hold" grpId="2" nodeType="withEffect">
                                  <p:stCondLst>
                                    <p:cond delay="0"/>
                                  </p:stCondLst>
                                  <p:childTnLst>
                                    <p:set>
                                      <p:cBhvr>
                                        <p:cTn id="31" dur="1" fill="hold">
                                          <p:stCondLst>
                                            <p:cond delay="0"/>
                                          </p:stCondLst>
                                        </p:cTn>
                                        <p:tgtEl>
                                          <p:spTgt spid="19"/>
                                        </p:tgtEl>
                                        <p:attrNameLst>
                                          <p:attrName>style.visibility</p:attrName>
                                        </p:attrNameLst>
                                      </p:cBhvr>
                                      <p:to>
                                        <p:strVal val="hidden"/>
                                      </p:to>
                                    </p:set>
                                  </p:childTnLst>
                                </p:cTn>
                              </p:par>
                              <p:par>
                                <p:cTn id="32" presetID="1"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par>
                                <p:cTn id="34"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35" dur="1000" autoRev="1" fill="remove"/>
                                        <p:tgtEl>
                                          <p:spTgt spid="20"/>
                                        </p:tgtEl>
                                        <p:attrNameLst>
                                          <p:attrName>style.color</p:attrName>
                                        </p:attrNameLst>
                                      </p:cBhvr>
                                      <p:to>
                                        <a:schemeClr val="accent2"/>
                                      </p:to>
                                    </p:animClr>
                                    <p:animClr clrSpc="rgb" dir="cw">
                                      <p:cBhvr>
                                        <p:cTn id="36" dur="1000" autoRev="1" fill="remove"/>
                                        <p:tgtEl>
                                          <p:spTgt spid="20"/>
                                        </p:tgtEl>
                                        <p:attrNameLst>
                                          <p:attrName>fillcolor</p:attrName>
                                        </p:attrNameLst>
                                      </p:cBhvr>
                                      <p:to>
                                        <a:schemeClr val="accent2"/>
                                      </p:to>
                                    </p:animClr>
                                    <p:set>
                                      <p:cBhvr>
                                        <p:cTn id="37" dur="1000" autoRev="1" fill="remove"/>
                                        <p:tgtEl>
                                          <p:spTgt spid="20"/>
                                        </p:tgtEl>
                                        <p:attrNameLst>
                                          <p:attrName>fill.type</p:attrName>
                                        </p:attrNameLst>
                                      </p:cBhvr>
                                      <p:to>
                                        <p:strVal val="solid"/>
                                      </p:to>
                                    </p:set>
                                    <p:set>
                                      <p:cBhvr>
                                        <p:cTn id="38" dur="1000" autoRev="1" fill="remove"/>
                                        <p:tgtEl>
                                          <p:spTgt spid="20"/>
                                        </p:tgtEl>
                                        <p:attrNameLst>
                                          <p:attrName>fill.on</p:attrName>
                                        </p:attrNameLst>
                                      </p:cBhvr>
                                      <p:to>
                                        <p:strVal val="true"/>
                                      </p:to>
                                    </p:set>
                                  </p:childTnLst>
                                </p:cTn>
                              </p:par>
                              <p:par>
                                <p:cTn id="39" presetID="1" presetClass="emph" presetSubtype="2" fill="hold" nodeType="withEffect">
                                  <p:stCondLst>
                                    <p:cond delay="0"/>
                                  </p:stCondLst>
                                  <p:childTnLst>
                                    <p:animClr clrSpc="rgb" dir="cw">
                                      <p:cBhvr>
                                        <p:cTn id="40" dur="2000" fill="hold"/>
                                        <p:tgtEl>
                                          <p:spTgt spid="15"/>
                                        </p:tgtEl>
                                        <p:attrNameLst>
                                          <p:attrName>fillcolor</p:attrName>
                                        </p:attrNameLst>
                                      </p:cBhvr>
                                      <p:to>
                                        <a:schemeClr val="accent2"/>
                                      </p:to>
                                    </p:animClr>
                                    <p:set>
                                      <p:cBhvr>
                                        <p:cTn id="41" dur="2000" fill="hold"/>
                                        <p:tgtEl>
                                          <p:spTgt spid="15"/>
                                        </p:tgtEl>
                                        <p:attrNameLst>
                                          <p:attrName>fill.type</p:attrName>
                                        </p:attrNameLst>
                                      </p:cBhvr>
                                      <p:to>
                                        <p:strVal val="solid"/>
                                      </p:to>
                                    </p:set>
                                    <p:set>
                                      <p:cBhvr>
                                        <p:cTn id="42" dur="2000" fill="hold"/>
                                        <p:tgtEl>
                                          <p:spTgt spid="15"/>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xit" presetSubtype="0" fill="hold" grpId="4" nodeType="withEffect">
                                  <p:stCondLst>
                                    <p:cond delay="0"/>
                                  </p:stCondLst>
                                  <p:childTnLst>
                                    <p:set>
                                      <p:cBhvr>
                                        <p:cTn id="48" dur="1" fill="hold">
                                          <p:stCondLst>
                                            <p:cond delay="0"/>
                                          </p:stCondLst>
                                        </p:cTn>
                                        <p:tgtEl>
                                          <p:spTgt spid="20"/>
                                        </p:tgtEl>
                                        <p:attrNameLst>
                                          <p:attrName>style.visibility</p:attrName>
                                        </p:attrNameLst>
                                      </p:cBhvr>
                                      <p:to>
                                        <p:strVal val="hidden"/>
                                      </p:to>
                                    </p:set>
                                  </p:childTnLst>
                                </p:cTn>
                              </p:par>
                              <p:par>
                                <p:cTn id="49" presetID="1" presetClass="emph" presetSubtype="2" fill="hold" nodeType="withEffect">
                                  <p:stCondLst>
                                    <p:cond delay="0"/>
                                  </p:stCondLst>
                                  <p:childTnLst>
                                    <p:animClr clrSpc="rgb" dir="cw">
                                      <p:cBhvr>
                                        <p:cTn id="50" dur="500" fill="hold"/>
                                        <p:tgtEl>
                                          <p:spTgt spid="15"/>
                                        </p:tgtEl>
                                        <p:attrNameLst>
                                          <p:attrName>fillcolor</p:attrName>
                                        </p:attrNameLst>
                                      </p:cBhvr>
                                      <p:to>
                                        <a:schemeClr val="bg1"/>
                                      </p:to>
                                    </p:animClr>
                                    <p:set>
                                      <p:cBhvr>
                                        <p:cTn id="51" dur="500" fill="hold"/>
                                        <p:tgtEl>
                                          <p:spTgt spid="15"/>
                                        </p:tgtEl>
                                        <p:attrNameLst>
                                          <p:attrName>fill.type</p:attrName>
                                        </p:attrNameLst>
                                      </p:cBhvr>
                                      <p:to>
                                        <p:strVal val="solid"/>
                                      </p:to>
                                    </p:set>
                                    <p:set>
                                      <p:cBhvr>
                                        <p:cTn id="52" dur="500" fill="hold"/>
                                        <p:tgtEl>
                                          <p:spTgt spid="15"/>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ntr" presetSubtype="0" fill="hold" grpId="4" nodeType="with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par>
                                <p:cTn id="59" presetID="1" presetClass="emph" presetSubtype="2" fill="hold" nodeType="withEffect">
                                  <p:stCondLst>
                                    <p:cond delay="0"/>
                                  </p:stCondLst>
                                  <p:childTnLst>
                                    <p:animClr clrSpc="rgb" dir="cw">
                                      <p:cBhvr>
                                        <p:cTn id="60" dur="2000" fill="hold"/>
                                        <p:tgtEl>
                                          <p:spTgt spid="49"/>
                                        </p:tgtEl>
                                        <p:attrNameLst>
                                          <p:attrName>fillcolor</p:attrName>
                                        </p:attrNameLst>
                                      </p:cBhvr>
                                      <p:to>
                                        <a:schemeClr val="accent2"/>
                                      </p:to>
                                    </p:animClr>
                                    <p:set>
                                      <p:cBhvr>
                                        <p:cTn id="61" dur="2000" fill="hold"/>
                                        <p:tgtEl>
                                          <p:spTgt spid="49"/>
                                        </p:tgtEl>
                                        <p:attrNameLst>
                                          <p:attrName>fill.type</p:attrName>
                                        </p:attrNameLst>
                                      </p:cBhvr>
                                      <p:to>
                                        <p:strVal val="solid"/>
                                      </p:to>
                                    </p:set>
                                    <p:set>
                                      <p:cBhvr>
                                        <p:cTn id="62" dur="2000" fill="hold"/>
                                        <p:tgtEl>
                                          <p:spTgt spid="49"/>
                                        </p:tgtEl>
                                        <p:attrNameLst>
                                          <p:attrName>fill.on</p:attrName>
                                        </p:attrNameLst>
                                      </p:cBhvr>
                                      <p:to>
                                        <p:strVal val="true"/>
                                      </p:to>
                                    </p:set>
                                  </p:childTnLst>
                                </p:cTn>
                              </p:par>
                              <p:par>
                                <p:cTn id="63" presetID="27" presetClass="emph" presetSubtype="0" repeatCount="indefinite" fill="remove" grpId="3" nodeType="withEffect">
                                  <p:stCondLst>
                                    <p:cond delay="0"/>
                                  </p:stCondLst>
                                  <p:endCondLst>
                                    <p:cond evt="onNext" delay="0">
                                      <p:tgtEl>
                                        <p:sldTgt/>
                                      </p:tgtEl>
                                    </p:cond>
                                  </p:endCondLst>
                                  <p:childTnLst>
                                    <p:animClr clrSpc="rgb" dir="cw">
                                      <p:cBhvr override="childStyle">
                                        <p:cTn id="64" dur="1000" autoRev="1" fill="remove"/>
                                        <p:tgtEl>
                                          <p:spTgt spid="19"/>
                                        </p:tgtEl>
                                        <p:attrNameLst>
                                          <p:attrName>style.color</p:attrName>
                                        </p:attrNameLst>
                                      </p:cBhvr>
                                      <p:to>
                                        <a:schemeClr val="accent2"/>
                                      </p:to>
                                    </p:animClr>
                                    <p:animClr clrSpc="rgb" dir="cw">
                                      <p:cBhvr>
                                        <p:cTn id="65" dur="1000" autoRev="1" fill="remove"/>
                                        <p:tgtEl>
                                          <p:spTgt spid="19"/>
                                        </p:tgtEl>
                                        <p:attrNameLst>
                                          <p:attrName>fillcolor</p:attrName>
                                        </p:attrNameLst>
                                      </p:cBhvr>
                                      <p:to>
                                        <a:schemeClr val="accent2"/>
                                      </p:to>
                                    </p:animClr>
                                    <p:set>
                                      <p:cBhvr>
                                        <p:cTn id="66" dur="1000" autoRev="1" fill="remove"/>
                                        <p:tgtEl>
                                          <p:spTgt spid="19"/>
                                        </p:tgtEl>
                                        <p:attrNameLst>
                                          <p:attrName>fill.type</p:attrName>
                                        </p:attrNameLst>
                                      </p:cBhvr>
                                      <p:to>
                                        <p:strVal val="solid"/>
                                      </p:to>
                                    </p:set>
                                    <p:set>
                                      <p:cBhvr>
                                        <p:cTn id="67" dur="1000" autoRev="1" fill="remove"/>
                                        <p:tgtEl>
                                          <p:spTgt spid="19"/>
                                        </p:tgtEl>
                                        <p:attrNameLst>
                                          <p:attrName>fill.on</p:attrName>
                                        </p:attrNameLst>
                                      </p:cBhvr>
                                      <p:to>
                                        <p:strVal val="tru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childTnLst>
                                </p:cTn>
                              </p:par>
                              <p:par>
                                <p:cTn id="72" presetID="1" presetClass="emph" presetSubtype="2" fill="hold" nodeType="withEffect">
                                  <p:stCondLst>
                                    <p:cond delay="0"/>
                                  </p:stCondLst>
                                  <p:childTnLst>
                                    <p:animClr clrSpc="rgb" dir="cw">
                                      <p:cBhvr>
                                        <p:cTn id="73" dur="500" fill="hold"/>
                                        <p:tgtEl>
                                          <p:spTgt spid="49"/>
                                        </p:tgtEl>
                                        <p:attrNameLst>
                                          <p:attrName>fillcolor</p:attrName>
                                        </p:attrNameLst>
                                      </p:cBhvr>
                                      <p:to>
                                        <a:schemeClr val="bg1"/>
                                      </p:to>
                                    </p:animClr>
                                    <p:set>
                                      <p:cBhvr>
                                        <p:cTn id="74" dur="500" fill="hold"/>
                                        <p:tgtEl>
                                          <p:spTgt spid="49"/>
                                        </p:tgtEl>
                                        <p:attrNameLst>
                                          <p:attrName>fill.type</p:attrName>
                                        </p:attrNameLst>
                                      </p:cBhvr>
                                      <p:to>
                                        <p:strVal val="solid"/>
                                      </p:to>
                                    </p:set>
                                    <p:set>
                                      <p:cBhvr>
                                        <p:cTn id="75" dur="500" fill="hold"/>
                                        <p:tgtEl>
                                          <p:spTgt spid="49"/>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50"/>
                                        </p:tgtEl>
                                        <p:attrNameLst>
                                          <p:attrName>fillcolor</p:attrName>
                                        </p:attrNameLst>
                                      </p:cBhvr>
                                      <p:to>
                                        <a:schemeClr val="accent2"/>
                                      </p:to>
                                    </p:animClr>
                                    <p:set>
                                      <p:cBhvr>
                                        <p:cTn id="78" dur="2000" fill="hold"/>
                                        <p:tgtEl>
                                          <p:spTgt spid="50"/>
                                        </p:tgtEl>
                                        <p:attrNameLst>
                                          <p:attrName>fill.type</p:attrName>
                                        </p:attrNameLst>
                                      </p:cBhvr>
                                      <p:to>
                                        <p:strVal val="solid"/>
                                      </p:to>
                                    </p:set>
                                    <p:set>
                                      <p:cBhvr>
                                        <p:cTn id="79" dur="2000" fill="hold"/>
                                        <p:tgtEl>
                                          <p:spTgt spid="50"/>
                                        </p:tgtEl>
                                        <p:attrNameLst>
                                          <p:attrName>fill.on</p:attrName>
                                        </p:attrNameLst>
                                      </p:cBhvr>
                                      <p:to>
                                        <p:strVal val="true"/>
                                      </p:to>
                                    </p:set>
                                  </p:childTnLst>
                                </p:cTn>
                              </p:par>
                              <p:par>
                                <p:cTn id="80" presetID="1" presetClass="exit" presetSubtype="0" fill="hold" grpId="5" nodeType="withEffect">
                                  <p:stCondLst>
                                    <p:cond delay="0"/>
                                  </p:stCondLst>
                                  <p:childTnLst>
                                    <p:set>
                                      <p:cBhvr>
                                        <p:cTn id="81" dur="1" fill="hold">
                                          <p:stCondLst>
                                            <p:cond delay="0"/>
                                          </p:stCondLst>
                                        </p:cTn>
                                        <p:tgtEl>
                                          <p:spTgt spid="19"/>
                                        </p:tgtEl>
                                        <p:attrNameLst>
                                          <p:attrName>style.visibility</p:attrName>
                                        </p:attrNameLst>
                                      </p:cBhvr>
                                      <p:to>
                                        <p:strVal val="hidden"/>
                                      </p:to>
                                    </p:set>
                                  </p:childTnLst>
                                </p:cTn>
                              </p:par>
                              <p:par>
                                <p:cTn id="82" presetID="1" presetClass="entr" presetSubtype="0" fill="hold" grpId="2" nodeType="withEffect">
                                  <p:stCondLst>
                                    <p:cond delay="0"/>
                                  </p:stCondLst>
                                  <p:childTnLst>
                                    <p:set>
                                      <p:cBhvr>
                                        <p:cTn id="83" dur="1" fill="hold">
                                          <p:stCondLst>
                                            <p:cond delay="0"/>
                                          </p:stCondLst>
                                        </p:cTn>
                                        <p:tgtEl>
                                          <p:spTgt spid="20"/>
                                        </p:tgtEl>
                                        <p:attrNameLst>
                                          <p:attrName>style.visibility</p:attrName>
                                        </p:attrNameLst>
                                      </p:cBhvr>
                                      <p:to>
                                        <p:strVal val="visible"/>
                                      </p:to>
                                    </p:set>
                                  </p:childTnLst>
                                </p:cTn>
                              </p:par>
                              <p:par>
                                <p:cTn id="84" presetID="27" presetClass="emph" presetSubtype="0" repeatCount="indefinite" fill="remove" grpId="3" nodeType="withEffect">
                                  <p:stCondLst>
                                    <p:cond delay="0"/>
                                  </p:stCondLst>
                                  <p:endCondLst>
                                    <p:cond evt="onNext" delay="0">
                                      <p:tgtEl>
                                        <p:sldTgt/>
                                      </p:tgtEl>
                                    </p:cond>
                                  </p:endCondLst>
                                  <p:childTnLst>
                                    <p:animClr clrSpc="rgb" dir="cw">
                                      <p:cBhvr override="childStyle">
                                        <p:cTn id="85" dur="1000" autoRev="1" fill="remove"/>
                                        <p:tgtEl>
                                          <p:spTgt spid="20"/>
                                        </p:tgtEl>
                                        <p:attrNameLst>
                                          <p:attrName>style.color</p:attrName>
                                        </p:attrNameLst>
                                      </p:cBhvr>
                                      <p:to>
                                        <a:schemeClr val="accent2"/>
                                      </p:to>
                                    </p:animClr>
                                    <p:animClr clrSpc="rgb" dir="cw">
                                      <p:cBhvr>
                                        <p:cTn id="86" dur="1000" autoRev="1" fill="remove"/>
                                        <p:tgtEl>
                                          <p:spTgt spid="20"/>
                                        </p:tgtEl>
                                        <p:attrNameLst>
                                          <p:attrName>fillcolor</p:attrName>
                                        </p:attrNameLst>
                                      </p:cBhvr>
                                      <p:to>
                                        <a:schemeClr val="accent2"/>
                                      </p:to>
                                    </p:animClr>
                                    <p:set>
                                      <p:cBhvr>
                                        <p:cTn id="87" dur="1000" autoRev="1" fill="remove"/>
                                        <p:tgtEl>
                                          <p:spTgt spid="20"/>
                                        </p:tgtEl>
                                        <p:attrNameLst>
                                          <p:attrName>fill.type</p:attrName>
                                        </p:attrNameLst>
                                      </p:cBhvr>
                                      <p:to>
                                        <p:strVal val="solid"/>
                                      </p:to>
                                    </p:set>
                                    <p:set>
                                      <p:cBhvr>
                                        <p:cTn id="88" dur="1000" autoRev="1" fill="remove"/>
                                        <p:tgtEl>
                                          <p:spTgt spid="20"/>
                                        </p:tgtEl>
                                        <p:attrNameLst>
                                          <p:attrName>fill.on</p:attrName>
                                        </p:attrNameLst>
                                      </p:cBhvr>
                                      <p:to>
                                        <p:strVal val="tru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2"/>
                                        </p:tgtEl>
                                        <p:attrNameLst>
                                          <p:attrName>style.visibility</p:attrName>
                                        </p:attrNameLst>
                                      </p:cBhvr>
                                      <p:to>
                                        <p:strVal val="visible"/>
                                      </p:to>
                                    </p:set>
                                  </p:childTnLst>
                                </p:cTn>
                              </p:par>
                              <p:par>
                                <p:cTn id="93" presetID="1" presetClass="exit" presetSubtype="0" fill="hold" grpId="5" nodeType="withEffect">
                                  <p:stCondLst>
                                    <p:cond delay="0"/>
                                  </p:stCondLst>
                                  <p:childTnLst>
                                    <p:set>
                                      <p:cBhvr>
                                        <p:cTn id="94" dur="1" fill="hold">
                                          <p:stCondLst>
                                            <p:cond delay="0"/>
                                          </p:stCondLst>
                                        </p:cTn>
                                        <p:tgtEl>
                                          <p:spTgt spid="20"/>
                                        </p:tgtEl>
                                        <p:attrNameLst>
                                          <p:attrName>style.visibility</p:attrName>
                                        </p:attrNameLst>
                                      </p:cBhvr>
                                      <p:to>
                                        <p:strVal val="hidden"/>
                                      </p:to>
                                    </p:set>
                                  </p:childTnLst>
                                </p:cTn>
                              </p:par>
                              <p:par>
                                <p:cTn id="95" presetID="1" presetClass="emph" presetSubtype="2" fill="hold" nodeType="withEffect">
                                  <p:stCondLst>
                                    <p:cond delay="0"/>
                                  </p:stCondLst>
                                  <p:childTnLst>
                                    <p:animClr clrSpc="rgb" dir="cw">
                                      <p:cBhvr>
                                        <p:cTn id="96" dur="500" fill="hold"/>
                                        <p:tgtEl>
                                          <p:spTgt spid="50"/>
                                        </p:tgtEl>
                                        <p:attrNameLst>
                                          <p:attrName>fillcolor</p:attrName>
                                        </p:attrNameLst>
                                      </p:cBhvr>
                                      <p:to>
                                        <a:schemeClr val="bg1"/>
                                      </p:to>
                                    </p:animClr>
                                    <p:set>
                                      <p:cBhvr>
                                        <p:cTn id="97" dur="500" fill="hold"/>
                                        <p:tgtEl>
                                          <p:spTgt spid="50"/>
                                        </p:tgtEl>
                                        <p:attrNameLst>
                                          <p:attrName>fill.type</p:attrName>
                                        </p:attrNameLst>
                                      </p:cBhvr>
                                      <p:to>
                                        <p:strVal val="solid"/>
                                      </p:to>
                                    </p:set>
                                    <p:set>
                                      <p:cBhvr>
                                        <p:cTn id="98" dur="500" fill="hold"/>
                                        <p:tgtEl>
                                          <p:spTgt spid="50"/>
                                        </p:tgtEl>
                                        <p:attrNameLst>
                                          <p:attrName>fill.on</p:attrName>
                                        </p:attrNameLst>
                                      </p:cBhvr>
                                      <p:to>
                                        <p:strVal val="true"/>
                                      </p:to>
                                    </p:set>
                                  </p:childTnLst>
                                </p:cTn>
                              </p:par>
                              <p:par>
                                <p:cTn id="99" presetID="1" presetClass="entr" presetSubtype="0" fill="hold" grpId="0" nodeType="withEffect">
                                  <p:stCondLst>
                                    <p:cond delay="0"/>
                                  </p:stCondLst>
                                  <p:childTnLst>
                                    <p:set>
                                      <p:cBhvr>
                                        <p:cTn id="100" dur="1" fill="hold">
                                          <p:stCondLst>
                                            <p:cond delay="0"/>
                                          </p:stCondLst>
                                        </p:cTn>
                                        <p:tgtEl>
                                          <p:spTgt spid="21"/>
                                        </p:tgtEl>
                                        <p:attrNameLst>
                                          <p:attrName>style.visibility</p:attrName>
                                        </p:attrNameLst>
                                      </p:cBhvr>
                                      <p:to>
                                        <p:strVal val="visible"/>
                                      </p:to>
                                    </p:set>
                                  </p:childTnLst>
                                </p:cTn>
                              </p:par>
                              <p:par>
                                <p:cTn id="101"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102" dur="1000" autoRev="1" fill="remove"/>
                                        <p:tgtEl>
                                          <p:spTgt spid="21"/>
                                        </p:tgtEl>
                                        <p:attrNameLst>
                                          <p:attrName>style.color</p:attrName>
                                        </p:attrNameLst>
                                      </p:cBhvr>
                                      <p:to>
                                        <a:schemeClr val="accent2"/>
                                      </p:to>
                                    </p:animClr>
                                    <p:animClr clrSpc="rgb" dir="cw">
                                      <p:cBhvr>
                                        <p:cTn id="103" dur="1000" autoRev="1" fill="remove"/>
                                        <p:tgtEl>
                                          <p:spTgt spid="21"/>
                                        </p:tgtEl>
                                        <p:attrNameLst>
                                          <p:attrName>fillcolor</p:attrName>
                                        </p:attrNameLst>
                                      </p:cBhvr>
                                      <p:to>
                                        <a:schemeClr val="accent2"/>
                                      </p:to>
                                    </p:animClr>
                                    <p:set>
                                      <p:cBhvr>
                                        <p:cTn id="104" dur="1000" autoRev="1" fill="remove"/>
                                        <p:tgtEl>
                                          <p:spTgt spid="21"/>
                                        </p:tgtEl>
                                        <p:attrNameLst>
                                          <p:attrName>fill.type</p:attrName>
                                        </p:attrNameLst>
                                      </p:cBhvr>
                                      <p:to>
                                        <p:strVal val="solid"/>
                                      </p:to>
                                    </p:set>
                                    <p:set>
                                      <p:cBhvr>
                                        <p:cTn id="105" dur="1000" autoRev="1" fill="remove"/>
                                        <p:tgtEl>
                                          <p:spTgt spid="21"/>
                                        </p:tgtEl>
                                        <p:attrNameLst>
                                          <p:attrName>fill.on</p:attrName>
                                        </p:attrNameLst>
                                      </p:cBhvr>
                                      <p:to>
                                        <p:strVal val="true"/>
                                      </p:to>
                                    </p:set>
                                  </p:childTnLst>
                                </p:cTn>
                              </p:par>
                              <p:par>
                                <p:cTn id="106" presetID="1" presetClass="emph" presetSubtype="2" fill="hold" nodeType="withEffect">
                                  <p:stCondLst>
                                    <p:cond delay="0"/>
                                  </p:stCondLst>
                                  <p:childTnLst>
                                    <p:animClr clrSpc="rgb" dir="cw">
                                      <p:cBhvr>
                                        <p:cTn id="107" dur="2000" fill="hold"/>
                                        <p:tgtEl>
                                          <p:spTgt spid="52"/>
                                        </p:tgtEl>
                                        <p:attrNameLst>
                                          <p:attrName>fillcolor</p:attrName>
                                        </p:attrNameLst>
                                      </p:cBhvr>
                                      <p:to>
                                        <a:schemeClr val="accent2"/>
                                      </p:to>
                                    </p:animClr>
                                    <p:set>
                                      <p:cBhvr>
                                        <p:cTn id="108" dur="2000" fill="hold"/>
                                        <p:tgtEl>
                                          <p:spTgt spid="52"/>
                                        </p:tgtEl>
                                        <p:attrNameLst>
                                          <p:attrName>fill.type</p:attrName>
                                        </p:attrNameLst>
                                      </p:cBhvr>
                                      <p:to>
                                        <p:strVal val="solid"/>
                                      </p:to>
                                    </p:set>
                                    <p:set>
                                      <p:cBhvr>
                                        <p:cTn id="109" dur="2000" fill="hold"/>
                                        <p:tgtEl>
                                          <p:spTgt spid="52"/>
                                        </p:tgtEl>
                                        <p:attrNameLst>
                                          <p:attrName>fill.on</p:attrName>
                                        </p:attrNameLst>
                                      </p:cBhvr>
                                      <p:to>
                                        <p:strVal val="true"/>
                                      </p:to>
                                    </p:set>
                                  </p:childTnLst>
                                </p:cTn>
                              </p:par>
                            </p:childTnLst>
                          </p:cTn>
                        </p:par>
                      </p:childTnLst>
                    </p:cTn>
                  </p:par>
                  <p:par>
                    <p:cTn id="110" fill="hold">
                      <p:stCondLst>
                        <p:cond delay="indefinite"/>
                      </p:stCondLst>
                      <p:childTnLst>
                        <p:par>
                          <p:cTn id="111" fill="hold">
                            <p:stCondLst>
                              <p:cond delay="0"/>
                            </p:stCondLst>
                            <p:childTnLst>
                              <p:par>
                                <p:cTn id="112" presetID="1" presetClass="emph" presetSubtype="2" fill="hold" nodeType="clickEffect">
                                  <p:stCondLst>
                                    <p:cond delay="0"/>
                                  </p:stCondLst>
                                  <p:childTnLst>
                                    <p:animClr clrSpc="rgb" dir="cw">
                                      <p:cBhvr>
                                        <p:cTn id="113" dur="500" fill="hold"/>
                                        <p:tgtEl>
                                          <p:spTgt spid="52"/>
                                        </p:tgtEl>
                                        <p:attrNameLst>
                                          <p:attrName>fillcolor</p:attrName>
                                        </p:attrNameLst>
                                      </p:cBhvr>
                                      <p:to>
                                        <a:schemeClr val="bg1"/>
                                      </p:to>
                                    </p:animClr>
                                    <p:set>
                                      <p:cBhvr>
                                        <p:cTn id="114" dur="500" fill="hold"/>
                                        <p:tgtEl>
                                          <p:spTgt spid="52"/>
                                        </p:tgtEl>
                                        <p:attrNameLst>
                                          <p:attrName>fill.type</p:attrName>
                                        </p:attrNameLst>
                                      </p:cBhvr>
                                      <p:to>
                                        <p:strVal val="solid"/>
                                      </p:to>
                                    </p:set>
                                    <p:set>
                                      <p:cBhvr>
                                        <p:cTn id="115" dur="500" fill="hold"/>
                                        <p:tgtEl>
                                          <p:spTgt spid="52"/>
                                        </p:tgtEl>
                                        <p:attrNameLst>
                                          <p:attrName>fill.on</p:attrName>
                                        </p:attrNameLst>
                                      </p:cBhvr>
                                      <p:to>
                                        <p:strVal val="true"/>
                                      </p:to>
                                    </p:set>
                                  </p:childTnLst>
                                </p:cTn>
                              </p:par>
                              <p:par>
                                <p:cTn id="116" presetID="1" presetClass="exit" presetSubtype="0" fill="hold" grpId="2" nodeType="withEffect">
                                  <p:stCondLst>
                                    <p:cond delay="0"/>
                                  </p:stCondLst>
                                  <p:childTnLst>
                                    <p:set>
                                      <p:cBhvr>
                                        <p:cTn id="117"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5" grpId="0"/>
      <p:bldP spid="48" grpId="0"/>
      <p:bldP spid="49" grpId="0"/>
      <p:bldP spid="50" grpId="0"/>
      <p:bldP spid="52" grpId="0"/>
      <p:bldP spid="19" grpId="0" animBg="1"/>
      <p:bldP spid="19" grpId="1" animBg="1"/>
      <p:bldP spid="19" grpId="2" animBg="1"/>
      <p:bldP spid="19" grpId="3" animBg="1"/>
      <p:bldP spid="19" grpId="4" animBg="1"/>
      <p:bldP spid="19" grpId="5" animBg="1"/>
      <p:bldP spid="20" grpId="0" animBg="1"/>
      <p:bldP spid="20" grpId="1" animBg="1"/>
      <p:bldP spid="20" grpId="2" animBg="1"/>
      <p:bldP spid="20" grpId="3" animBg="1"/>
      <p:bldP spid="20" grpId="4" animBg="1"/>
      <p:bldP spid="20" grpId="5" animBg="1"/>
      <p:bldP spid="21" grpId="0" animBg="1"/>
      <p:bldP spid="21" grpId="1" animBg="1"/>
      <p:bldP spid="21"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L-Shape 71"/>
          <p:cNvSpPr/>
          <p:nvPr/>
        </p:nvSpPr>
        <p:spPr>
          <a:xfrm flipH="1">
            <a:off x="4322762" y="4362406"/>
            <a:ext cx="1051560" cy="389796"/>
          </a:xfrm>
          <a:prstGeom prst="corner">
            <a:avLst>
              <a:gd name="adj1" fmla="val 42686"/>
              <a:gd name="adj2" fmla="val 282855"/>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L-Shape 56"/>
          <p:cNvSpPr/>
          <p:nvPr/>
        </p:nvSpPr>
        <p:spPr>
          <a:xfrm flipH="1">
            <a:off x="3122612" y="4344888"/>
            <a:ext cx="4876800" cy="1550311"/>
          </a:xfrm>
          <a:prstGeom prst="corner">
            <a:avLst>
              <a:gd name="adj1" fmla="val 32729"/>
              <a:gd name="adj2" fmla="val 236402"/>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56" name="L-Shape 55"/>
          <p:cNvSpPr/>
          <p:nvPr/>
        </p:nvSpPr>
        <p:spPr>
          <a:xfrm flipH="1">
            <a:off x="3122612" y="1600199"/>
            <a:ext cx="4876800" cy="1904999"/>
          </a:xfrm>
          <a:prstGeom prst="corner">
            <a:avLst>
              <a:gd name="adj1" fmla="val 40917"/>
              <a:gd name="adj2" fmla="val 138243"/>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2" name="Title 1"/>
          <p:cNvSpPr>
            <a:spLocks noGrp="1"/>
          </p:cNvSpPr>
          <p:nvPr>
            <p:ph type="title"/>
          </p:nvPr>
        </p:nvSpPr>
        <p:spPr/>
        <p:txBody>
          <a:bodyPr/>
          <a:lstStyle/>
          <a:p>
            <a:r>
              <a:rPr lang="en-US" dirty="0" smtClean="0"/>
              <a:t>Example 1b: Committed on Cost – Increase to Offer in RT</a:t>
            </a:r>
            <a:endParaRPr lang="en-US" dirty="0"/>
          </a:p>
        </p:txBody>
      </p:sp>
      <p:sp>
        <p:nvSpPr>
          <p:cNvPr id="4" name="Footer Placeholder 3"/>
          <p:cNvSpPr>
            <a:spLocks noGrp="1"/>
          </p:cNvSpPr>
          <p:nvPr>
            <p:ph type="ftr" sz="quarter" idx="10"/>
          </p:nvPr>
        </p:nvSpPr>
        <p:spPr/>
        <p:txBody>
          <a:bodyPr/>
          <a:lstStyle/>
          <a:p>
            <a:pPr>
              <a:defRPr/>
            </a:pPr>
            <a:r>
              <a:rPr lang="en-US" smtClean="0"/>
              <a:t>www.pjm.com</a:t>
            </a:r>
            <a:endParaRPr lang="en-US"/>
          </a:p>
        </p:txBody>
      </p:sp>
      <p:cxnSp>
        <p:nvCxnSpPr>
          <p:cNvPr id="7" name="Straight Arrow Connector 6"/>
          <p:cNvCxnSpPr/>
          <p:nvPr/>
        </p:nvCxnSpPr>
        <p:spPr>
          <a:xfrm>
            <a:off x="1522410" y="1600200"/>
            <a:ext cx="2" cy="2156936"/>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293812" y="3505198"/>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L-Shape 8"/>
          <p:cNvSpPr/>
          <p:nvPr/>
        </p:nvSpPr>
        <p:spPr>
          <a:xfrm flipH="1">
            <a:off x="1522412" y="1981199"/>
            <a:ext cx="6477000" cy="1523999"/>
          </a:xfrm>
          <a:prstGeom prst="corner">
            <a:avLst>
              <a:gd name="adj1" fmla="val 53840"/>
              <a:gd name="adj2" fmla="val 242079"/>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106441" y="3505200"/>
            <a:ext cx="374904" cy="276999"/>
          </a:xfrm>
          <a:prstGeom prst="rect">
            <a:avLst/>
          </a:prstGeom>
          <a:noFill/>
        </p:spPr>
        <p:txBody>
          <a:bodyPr wrap="square" rtlCol="0">
            <a:spAutoFit/>
          </a:bodyPr>
          <a:lstStyle/>
          <a:p>
            <a:r>
              <a:rPr lang="en-US" sz="1200" dirty="0" smtClean="0"/>
              <a:t>10</a:t>
            </a:r>
          </a:p>
        </p:txBody>
      </p:sp>
      <p:sp>
        <p:nvSpPr>
          <p:cNvPr id="11" name="TextBox 10"/>
          <p:cNvSpPr txBox="1"/>
          <p:nvPr/>
        </p:nvSpPr>
        <p:spPr>
          <a:xfrm>
            <a:off x="1917201" y="3505200"/>
            <a:ext cx="374904" cy="276999"/>
          </a:xfrm>
          <a:prstGeom prst="rect">
            <a:avLst/>
          </a:prstGeom>
          <a:noFill/>
        </p:spPr>
        <p:txBody>
          <a:bodyPr wrap="square" rtlCol="0">
            <a:spAutoFit/>
          </a:bodyPr>
          <a:lstStyle/>
          <a:p>
            <a:r>
              <a:rPr lang="en-US" sz="1200" dirty="0" smtClean="0"/>
              <a:t>2</a:t>
            </a:r>
          </a:p>
        </p:txBody>
      </p:sp>
      <p:sp>
        <p:nvSpPr>
          <p:cNvPr id="12" name="TextBox 11"/>
          <p:cNvSpPr txBox="1"/>
          <p:nvPr/>
        </p:nvSpPr>
        <p:spPr>
          <a:xfrm>
            <a:off x="2464511" y="3505200"/>
            <a:ext cx="374904" cy="276999"/>
          </a:xfrm>
          <a:prstGeom prst="rect">
            <a:avLst/>
          </a:prstGeom>
          <a:noFill/>
        </p:spPr>
        <p:txBody>
          <a:bodyPr wrap="square" rtlCol="0">
            <a:spAutoFit/>
          </a:bodyPr>
          <a:lstStyle/>
          <a:p>
            <a:r>
              <a:rPr lang="en-US" sz="1200" dirty="0" smtClean="0"/>
              <a:t>4</a:t>
            </a:r>
          </a:p>
        </p:txBody>
      </p:sp>
      <p:sp>
        <p:nvSpPr>
          <p:cNvPr id="13" name="TextBox 12"/>
          <p:cNvSpPr txBox="1"/>
          <p:nvPr/>
        </p:nvSpPr>
        <p:spPr>
          <a:xfrm>
            <a:off x="3011821" y="3505200"/>
            <a:ext cx="374904" cy="276999"/>
          </a:xfrm>
          <a:prstGeom prst="rect">
            <a:avLst/>
          </a:prstGeom>
          <a:noFill/>
        </p:spPr>
        <p:txBody>
          <a:bodyPr wrap="square" rtlCol="0">
            <a:spAutoFit/>
          </a:bodyPr>
          <a:lstStyle/>
          <a:p>
            <a:r>
              <a:rPr lang="en-US" sz="1200" dirty="0" smtClean="0"/>
              <a:t>6</a:t>
            </a:r>
          </a:p>
        </p:txBody>
      </p:sp>
      <p:sp>
        <p:nvSpPr>
          <p:cNvPr id="14" name="TextBox 13"/>
          <p:cNvSpPr txBox="1"/>
          <p:nvPr/>
        </p:nvSpPr>
        <p:spPr>
          <a:xfrm>
            <a:off x="3559131" y="3505200"/>
            <a:ext cx="374904" cy="276999"/>
          </a:xfrm>
          <a:prstGeom prst="rect">
            <a:avLst/>
          </a:prstGeom>
          <a:noFill/>
        </p:spPr>
        <p:txBody>
          <a:bodyPr wrap="square" rtlCol="0">
            <a:spAutoFit/>
          </a:bodyPr>
          <a:lstStyle/>
          <a:p>
            <a:r>
              <a:rPr lang="en-US" sz="1200" dirty="0" smtClean="0"/>
              <a:t>8</a:t>
            </a:r>
          </a:p>
        </p:txBody>
      </p:sp>
      <p:sp>
        <p:nvSpPr>
          <p:cNvPr id="15" name="TextBox 14"/>
          <p:cNvSpPr txBox="1"/>
          <p:nvPr/>
        </p:nvSpPr>
        <p:spPr>
          <a:xfrm>
            <a:off x="4653751" y="3505200"/>
            <a:ext cx="374904" cy="276999"/>
          </a:xfrm>
          <a:prstGeom prst="rect">
            <a:avLst/>
          </a:prstGeom>
          <a:noFill/>
        </p:spPr>
        <p:txBody>
          <a:bodyPr wrap="square" rtlCol="0">
            <a:spAutoFit/>
          </a:bodyPr>
          <a:lstStyle/>
          <a:p>
            <a:r>
              <a:rPr lang="en-US" sz="1200" dirty="0" smtClean="0"/>
              <a:t>12</a:t>
            </a:r>
          </a:p>
        </p:txBody>
      </p:sp>
      <p:sp>
        <p:nvSpPr>
          <p:cNvPr id="16" name="TextBox 15"/>
          <p:cNvSpPr txBox="1"/>
          <p:nvPr/>
        </p:nvSpPr>
        <p:spPr>
          <a:xfrm>
            <a:off x="5201061" y="3505200"/>
            <a:ext cx="374904" cy="276999"/>
          </a:xfrm>
          <a:prstGeom prst="rect">
            <a:avLst/>
          </a:prstGeom>
          <a:noFill/>
        </p:spPr>
        <p:txBody>
          <a:bodyPr wrap="square" rtlCol="0">
            <a:spAutoFit/>
          </a:bodyPr>
          <a:lstStyle/>
          <a:p>
            <a:r>
              <a:rPr lang="en-US" sz="1200" dirty="0" smtClean="0"/>
              <a:t>14</a:t>
            </a:r>
          </a:p>
        </p:txBody>
      </p:sp>
      <p:sp>
        <p:nvSpPr>
          <p:cNvPr id="17" name="TextBox 16"/>
          <p:cNvSpPr txBox="1"/>
          <p:nvPr/>
        </p:nvSpPr>
        <p:spPr>
          <a:xfrm>
            <a:off x="5748371" y="3505200"/>
            <a:ext cx="376305" cy="276999"/>
          </a:xfrm>
          <a:prstGeom prst="rect">
            <a:avLst/>
          </a:prstGeom>
          <a:noFill/>
        </p:spPr>
        <p:txBody>
          <a:bodyPr wrap="square" rtlCol="0">
            <a:spAutoFit/>
          </a:bodyPr>
          <a:lstStyle/>
          <a:p>
            <a:r>
              <a:rPr lang="en-US" sz="1200" dirty="0" smtClean="0"/>
              <a:t>16</a:t>
            </a:r>
          </a:p>
        </p:txBody>
      </p:sp>
      <p:sp>
        <p:nvSpPr>
          <p:cNvPr id="18" name="TextBox 17"/>
          <p:cNvSpPr txBox="1"/>
          <p:nvPr/>
        </p:nvSpPr>
        <p:spPr>
          <a:xfrm>
            <a:off x="6297082" y="3505200"/>
            <a:ext cx="376305" cy="276999"/>
          </a:xfrm>
          <a:prstGeom prst="rect">
            <a:avLst/>
          </a:prstGeom>
          <a:noFill/>
        </p:spPr>
        <p:txBody>
          <a:bodyPr wrap="square" rtlCol="0">
            <a:spAutoFit/>
          </a:bodyPr>
          <a:lstStyle/>
          <a:p>
            <a:r>
              <a:rPr lang="en-US" sz="1200" dirty="0" smtClean="0"/>
              <a:t>18</a:t>
            </a:r>
          </a:p>
        </p:txBody>
      </p:sp>
      <p:sp>
        <p:nvSpPr>
          <p:cNvPr id="19" name="TextBox 18"/>
          <p:cNvSpPr txBox="1"/>
          <p:nvPr/>
        </p:nvSpPr>
        <p:spPr>
          <a:xfrm>
            <a:off x="6845793" y="3505200"/>
            <a:ext cx="376305" cy="276999"/>
          </a:xfrm>
          <a:prstGeom prst="rect">
            <a:avLst/>
          </a:prstGeom>
          <a:noFill/>
        </p:spPr>
        <p:txBody>
          <a:bodyPr wrap="square" rtlCol="0">
            <a:spAutoFit/>
          </a:bodyPr>
          <a:lstStyle/>
          <a:p>
            <a:r>
              <a:rPr lang="en-US" sz="1200" dirty="0" smtClean="0"/>
              <a:t>20</a:t>
            </a:r>
          </a:p>
        </p:txBody>
      </p:sp>
      <p:sp>
        <p:nvSpPr>
          <p:cNvPr id="20" name="TextBox 19"/>
          <p:cNvSpPr txBox="1"/>
          <p:nvPr/>
        </p:nvSpPr>
        <p:spPr>
          <a:xfrm>
            <a:off x="7394507" y="3505200"/>
            <a:ext cx="376305" cy="276999"/>
          </a:xfrm>
          <a:prstGeom prst="rect">
            <a:avLst/>
          </a:prstGeom>
          <a:noFill/>
        </p:spPr>
        <p:txBody>
          <a:bodyPr wrap="square" rtlCol="0">
            <a:spAutoFit/>
          </a:bodyPr>
          <a:lstStyle/>
          <a:p>
            <a:r>
              <a:rPr lang="en-US" sz="1200" dirty="0" smtClean="0"/>
              <a:t>22</a:t>
            </a:r>
          </a:p>
        </p:txBody>
      </p:sp>
      <p:sp>
        <p:nvSpPr>
          <p:cNvPr id="22" name="TextBox 21"/>
          <p:cNvSpPr txBox="1"/>
          <p:nvPr/>
        </p:nvSpPr>
        <p:spPr>
          <a:xfrm>
            <a:off x="989012" y="2514600"/>
            <a:ext cx="533400" cy="307777"/>
          </a:xfrm>
          <a:prstGeom prst="rect">
            <a:avLst/>
          </a:prstGeom>
          <a:noFill/>
        </p:spPr>
        <p:txBody>
          <a:bodyPr wrap="square" rtlCol="0">
            <a:spAutoFit/>
          </a:bodyPr>
          <a:lstStyle/>
          <a:p>
            <a:r>
              <a:rPr lang="en-US" sz="1400" dirty="0" smtClean="0"/>
              <a:t>$30</a:t>
            </a:r>
            <a:endParaRPr lang="en-US" sz="1400" dirty="0"/>
          </a:p>
        </p:txBody>
      </p:sp>
      <p:sp>
        <p:nvSpPr>
          <p:cNvPr id="23" name="TextBox 22"/>
          <p:cNvSpPr txBox="1"/>
          <p:nvPr/>
        </p:nvSpPr>
        <p:spPr>
          <a:xfrm>
            <a:off x="989012" y="1828800"/>
            <a:ext cx="533400" cy="307777"/>
          </a:xfrm>
          <a:prstGeom prst="rect">
            <a:avLst/>
          </a:prstGeom>
          <a:noFill/>
        </p:spPr>
        <p:txBody>
          <a:bodyPr wrap="square" rtlCol="0">
            <a:spAutoFit/>
          </a:bodyPr>
          <a:lstStyle/>
          <a:p>
            <a:r>
              <a:rPr lang="en-US" sz="1400" dirty="0" smtClean="0"/>
              <a:t>$50</a:t>
            </a:r>
            <a:endParaRPr lang="en-US" sz="1400" dirty="0"/>
          </a:p>
        </p:txBody>
      </p:sp>
      <p:cxnSp>
        <p:nvCxnSpPr>
          <p:cNvPr id="25" name="Straight Arrow Connector 24"/>
          <p:cNvCxnSpPr>
            <a:stCxn id="45" idx="3"/>
          </p:cNvCxnSpPr>
          <p:nvPr/>
        </p:nvCxnSpPr>
        <p:spPr>
          <a:xfrm>
            <a:off x="1522412" y="40400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293812" y="58951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106441" y="5895201"/>
            <a:ext cx="374904" cy="276999"/>
          </a:xfrm>
          <a:prstGeom prst="rect">
            <a:avLst/>
          </a:prstGeom>
          <a:noFill/>
        </p:spPr>
        <p:txBody>
          <a:bodyPr wrap="square" rtlCol="0">
            <a:spAutoFit/>
          </a:bodyPr>
          <a:lstStyle/>
          <a:p>
            <a:r>
              <a:rPr lang="en-US" sz="1200" dirty="0" smtClean="0"/>
              <a:t>10</a:t>
            </a:r>
          </a:p>
        </p:txBody>
      </p:sp>
      <p:sp>
        <p:nvSpPr>
          <p:cNvPr id="28" name="TextBox 27"/>
          <p:cNvSpPr txBox="1"/>
          <p:nvPr/>
        </p:nvSpPr>
        <p:spPr>
          <a:xfrm>
            <a:off x="1917201" y="5895201"/>
            <a:ext cx="374904" cy="276999"/>
          </a:xfrm>
          <a:prstGeom prst="rect">
            <a:avLst/>
          </a:prstGeom>
          <a:noFill/>
        </p:spPr>
        <p:txBody>
          <a:bodyPr wrap="square" rtlCol="0">
            <a:spAutoFit/>
          </a:bodyPr>
          <a:lstStyle/>
          <a:p>
            <a:r>
              <a:rPr lang="en-US" sz="1200" dirty="0" smtClean="0"/>
              <a:t>2</a:t>
            </a:r>
          </a:p>
        </p:txBody>
      </p:sp>
      <p:sp>
        <p:nvSpPr>
          <p:cNvPr id="29" name="TextBox 28"/>
          <p:cNvSpPr txBox="1"/>
          <p:nvPr/>
        </p:nvSpPr>
        <p:spPr>
          <a:xfrm>
            <a:off x="2464511" y="5895201"/>
            <a:ext cx="374904" cy="276999"/>
          </a:xfrm>
          <a:prstGeom prst="rect">
            <a:avLst/>
          </a:prstGeom>
          <a:noFill/>
        </p:spPr>
        <p:txBody>
          <a:bodyPr wrap="square" rtlCol="0">
            <a:spAutoFit/>
          </a:bodyPr>
          <a:lstStyle/>
          <a:p>
            <a:r>
              <a:rPr lang="en-US" sz="1200" dirty="0" smtClean="0"/>
              <a:t>4</a:t>
            </a:r>
          </a:p>
        </p:txBody>
      </p:sp>
      <p:sp>
        <p:nvSpPr>
          <p:cNvPr id="30" name="TextBox 29"/>
          <p:cNvSpPr txBox="1"/>
          <p:nvPr/>
        </p:nvSpPr>
        <p:spPr>
          <a:xfrm>
            <a:off x="3011821" y="5895201"/>
            <a:ext cx="374904" cy="276999"/>
          </a:xfrm>
          <a:prstGeom prst="rect">
            <a:avLst/>
          </a:prstGeom>
          <a:noFill/>
        </p:spPr>
        <p:txBody>
          <a:bodyPr wrap="square" rtlCol="0">
            <a:spAutoFit/>
          </a:bodyPr>
          <a:lstStyle/>
          <a:p>
            <a:r>
              <a:rPr lang="en-US" sz="1200" dirty="0" smtClean="0"/>
              <a:t>6</a:t>
            </a:r>
          </a:p>
        </p:txBody>
      </p:sp>
      <p:sp>
        <p:nvSpPr>
          <p:cNvPr id="31" name="TextBox 30"/>
          <p:cNvSpPr txBox="1"/>
          <p:nvPr/>
        </p:nvSpPr>
        <p:spPr>
          <a:xfrm>
            <a:off x="3559131" y="5895201"/>
            <a:ext cx="374904" cy="276999"/>
          </a:xfrm>
          <a:prstGeom prst="rect">
            <a:avLst/>
          </a:prstGeom>
          <a:noFill/>
        </p:spPr>
        <p:txBody>
          <a:bodyPr wrap="square" rtlCol="0">
            <a:spAutoFit/>
          </a:bodyPr>
          <a:lstStyle/>
          <a:p>
            <a:r>
              <a:rPr lang="en-US" sz="1200" dirty="0" smtClean="0"/>
              <a:t>8</a:t>
            </a:r>
          </a:p>
        </p:txBody>
      </p:sp>
      <p:sp>
        <p:nvSpPr>
          <p:cNvPr id="32" name="TextBox 31"/>
          <p:cNvSpPr txBox="1"/>
          <p:nvPr/>
        </p:nvSpPr>
        <p:spPr>
          <a:xfrm>
            <a:off x="4653751" y="5895201"/>
            <a:ext cx="374904" cy="276999"/>
          </a:xfrm>
          <a:prstGeom prst="rect">
            <a:avLst/>
          </a:prstGeom>
          <a:noFill/>
        </p:spPr>
        <p:txBody>
          <a:bodyPr wrap="square" rtlCol="0">
            <a:spAutoFit/>
          </a:bodyPr>
          <a:lstStyle/>
          <a:p>
            <a:r>
              <a:rPr lang="en-US" sz="1200" dirty="0" smtClean="0"/>
              <a:t>12</a:t>
            </a:r>
          </a:p>
        </p:txBody>
      </p:sp>
      <p:sp>
        <p:nvSpPr>
          <p:cNvPr id="33" name="TextBox 32"/>
          <p:cNvSpPr txBox="1"/>
          <p:nvPr/>
        </p:nvSpPr>
        <p:spPr>
          <a:xfrm>
            <a:off x="5201061" y="5895201"/>
            <a:ext cx="374904" cy="276999"/>
          </a:xfrm>
          <a:prstGeom prst="rect">
            <a:avLst/>
          </a:prstGeom>
          <a:noFill/>
        </p:spPr>
        <p:txBody>
          <a:bodyPr wrap="square" rtlCol="0">
            <a:spAutoFit/>
          </a:bodyPr>
          <a:lstStyle/>
          <a:p>
            <a:r>
              <a:rPr lang="en-US" sz="1200" dirty="0" smtClean="0"/>
              <a:t>14</a:t>
            </a:r>
          </a:p>
        </p:txBody>
      </p:sp>
      <p:sp>
        <p:nvSpPr>
          <p:cNvPr id="34" name="TextBox 33"/>
          <p:cNvSpPr txBox="1"/>
          <p:nvPr/>
        </p:nvSpPr>
        <p:spPr>
          <a:xfrm>
            <a:off x="5748371" y="5895201"/>
            <a:ext cx="376305" cy="276999"/>
          </a:xfrm>
          <a:prstGeom prst="rect">
            <a:avLst/>
          </a:prstGeom>
          <a:noFill/>
        </p:spPr>
        <p:txBody>
          <a:bodyPr wrap="square" rtlCol="0">
            <a:spAutoFit/>
          </a:bodyPr>
          <a:lstStyle/>
          <a:p>
            <a:r>
              <a:rPr lang="en-US" sz="1200" dirty="0" smtClean="0"/>
              <a:t>16</a:t>
            </a:r>
          </a:p>
        </p:txBody>
      </p:sp>
      <p:sp>
        <p:nvSpPr>
          <p:cNvPr id="35" name="TextBox 34"/>
          <p:cNvSpPr txBox="1"/>
          <p:nvPr/>
        </p:nvSpPr>
        <p:spPr>
          <a:xfrm>
            <a:off x="6297082" y="5895201"/>
            <a:ext cx="376305" cy="276999"/>
          </a:xfrm>
          <a:prstGeom prst="rect">
            <a:avLst/>
          </a:prstGeom>
          <a:noFill/>
        </p:spPr>
        <p:txBody>
          <a:bodyPr wrap="square" rtlCol="0">
            <a:spAutoFit/>
          </a:bodyPr>
          <a:lstStyle/>
          <a:p>
            <a:r>
              <a:rPr lang="en-US" sz="1200" dirty="0" smtClean="0"/>
              <a:t>18</a:t>
            </a:r>
          </a:p>
        </p:txBody>
      </p:sp>
      <p:sp>
        <p:nvSpPr>
          <p:cNvPr id="36" name="TextBox 35"/>
          <p:cNvSpPr txBox="1"/>
          <p:nvPr/>
        </p:nvSpPr>
        <p:spPr>
          <a:xfrm>
            <a:off x="6845793" y="5895201"/>
            <a:ext cx="376305" cy="276999"/>
          </a:xfrm>
          <a:prstGeom prst="rect">
            <a:avLst/>
          </a:prstGeom>
          <a:noFill/>
        </p:spPr>
        <p:txBody>
          <a:bodyPr wrap="square" rtlCol="0">
            <a:spAutoFit/>
          </a:bodyPr>
          <a:lstStyle/>
          <a:p>
            <a:r>
              <a:rPr lang="en-US" sz="1200" dirty="0" smtClean="0"/>
              <a:t>20</a:t>
            </a:r>
          </a:p>
        </p:txBody>
      </p:sp>
      <p:sp>
        <p:nvSpPr>
          <p:cNvPr id="37" name="TextBox 36"/>
          <p:cNvSpPr txBox="1"/>
          <p:nvPr/>
        </p:nvSpPr>
        <p:spPr>
          <a:xfrm>
            <a:off x="7394507" y="5895201"/>
            <a:ext cx="376305" cy="276999"/>
          </a:xfrm>
          <a:prstGeom prst="rect">
            <a:avLst/>
          </a:prstGeom>
          <a:noFill/>
        </p:spPr>
        <p:txBody>
          <a:bodyPr wrap="square" rtlCol="0">
            <a:spAutoFit/>
          </a:bodyPr>
          <a:lstStyle/>
          <a:p>
            <a:r>
              <a:rPr lang="en-US" sz="1200" dirty="0" smtClean="0"/>
              <a:t>22</a:t>
            </a:r>
          </a:p>
        </p:txBody>
      </p:sp>
      <p:sp>
        <p:nvSpPr>
          <p:cNvPr id="38" name="TextBox 37"/>
          <p:cNvSpPr txBox="1"/>
          <p:nvPr/>
        </p:nvSpPr>
        <p:spPr>
          <a:xfrm>
            <a:off x="989012" y="2892623"/>
            <a:ext cx="533400" cy="307777"/>
          </a:xfrm>
          <a:prstGeom prst="rect">
            <a:avLst/>
          </a:prstGeom>
          <a:noFill/>
        </p:spPr>
        <p:txBody>
          <a:bodyPr wrap="square" rtlCol="0">
            <a:spAutoFit/>
          </a:bodyPr>
          <a:lstStyle/>
          <a:p>
            <a:r>
              <a:rPr lang="en-US" sz="1400" dirty="0" smtClean="0"/>
              <a:t>$20</a:t>
            </a:r>
            <a:endParaRPr lang="en-US" sz="1400" dirty="0"/>
          </a:p>
        </p:txBody>
      </p:sp>
      <p:sp>
        <p:nvSpPr>
          <p:cNvPr id="39" name="TextBox 38"/>
          <p:cNvSpPr txBox="1"/>
          <p:nvPr/>
        </p:nvSpPr>
        <p:spPr>
          <a:xfrm>
            <a:off x="989012" y="2173225"/>
            <a:ext cx="533400" cy="307777"/>
          </a:xfrm>
          <a:prstGeom prst="rect">
            <a:avLst/>
          </a:prstGeom>
          <a:noFill/>
        </p:spPr>
        <p:txBody>
          <a:bodyPr wrap="square" rtlCol="0">
            <a:spAutoFit/>
          </a:bodyPr>
          <a:lstStyle/>
          <a:p>
            <a:r>
              <a:rPr lang="en-US" sz="1400" dirty="0" smtClean="0"/>
              <a:t>$40</a:t>
            </a:r>
            <a:endParaRPr lang="en-US" sz="1400" dirty="0"/>
          </a:p>
        </p:txBody>
      </p:sp>
      <p:sp>
        <p:nvSpPr>
          <p:cNvPr id="40" name="TextBox 39"/>
          <p:cNvSpPr txBox="1"/>
          <p:nvPr/>
        </p:nvSpPr>
        <p:spPr>
          <a:xfrm>
            <a:off x="989012" y="4876800"/>
            <a:ext cx="533400" cy="307777"/>
          </a:xfrm>
          <a:prstGeom prst="rect">
            <a:avLst/>
          </a:prstGeom>
          <a:noFill/>
        </p:spPr>
        <p:txBody>
          <a:bodyPr wrap="square" rtlCol="0">
            <a:spAutoFit/>
          </a:bodyPr>
          <a:lstStyle/>
          <a:p>
            <a:r>
              <a:rPr lang="en-US" sz="1400" dirty="0" smtClean="0"/>
              <a:t>$30</a:t>
            </a:r>
            <a:endParaRPr lang="en-US" sz="1400" dirty="0"/>
          </a:p>
        </p:txBody>
      </p:sp>
      <p:sp>
        <p:nvSpPr>
          <p:cNvPr id="41" name="TextBox 40"/>
          <p:cNvSpPr txBox="1"/>
          <p:nvPr/>
        </p:nvSpPr>
        <p:spPr>
          <a:xfrm>
            <a:off x="989012" y="4191000"/>
            <a:ext cx="533400" cy="307777"/>
          </a:xfrm>
          <a:prstGeom prst="rect">
            <a:avLst/>
          </a:prstGeom>
          <a:noFill/>
        </p:spPr>
        <p:txBody>
          <a:bodyPr wrap="square" rtlCol="0">
            <a:spAutoFit/>
          </a:bodyPr>
          <a:lstStyle/>
          <a:p>
            <a:r>
              <a:rPr lang="en-US" sz="1400" dirty="0" smtClean="0"/>
              <a:t>$50</a:t>
            </a:r>
            <a:endParaRPr lang="en-US" sz="1400" dirty="0"/>
          </a:p>
        </p:txBody>
      </p:sp>
      <p:sp>
        <p:nvSpPr>
          <p:cNvPr id="42" name="TextBox 41"/>
          <p:cNvSpPr txBox="1"/>
          <p:nvPr/>
        </p:nvSpPr>
        <p:spPr>
          <a:xfrm>
            <a:off x="989012" y="5254823"/>
            <a:ext cx="533400" cy="307777"/>
          </a:xfrm>
          <a:prstGeom prst="rect">
            <a:avLst/>
          </a:prstGeom>
          <a:noFill/>
        </p:spPr>
        <p:txBody>
          <a:bodyPr wrap="square" rtlCol="0">
            <a:spAutoFit/>
          </a:bodyPr>
          <a:lstStyle/>
          <a:p>
            <a:r>
              <a:rPr lang="en-US" sz="1400" dirty="0" smtClean="0"/>
              <a:t>$20</a:t>
            </a:r>
            <a:endParaRPr lang="en-US" sz="1400" dirty="0"/>
          </a:p>
        </p:txBody>
      </p:sp>
      <p:sp>
        <p:nvSpPr>
          <p:cNvPr id="43" name="TextBox 42"/>
          <p:cNvSpPr txBox="1"/>
          <p:nvPr/>
        </p:nvSpPr>
        <p:spPr>
          <a:xfrm>
            <a:off x="989012" y="4535425"/>
            <a:ext cx="533400" cy="307777"/>
          </a:xfrm>
          <a:prstGeom prst="rect">
            <a:avLst/>
          </a:prstGeom>
          <a:noFill/>
        </p:spPr>
        <p:txBody>
          <a:bodyPr wrap="square" rtlCol="0">
            <a:spAutoFit/>
          </a:bodyPr>
          <a:lstStyle/>
          <a:p>
            <a:r>
              <a:rPr lang="en-US" sz="1400" dirty="0" smtClean="0"/>
              <a:t>$40</a:t>
            </a:r>
            <a:endParaRPr lang="en-US" sz="1400" dirty="0"/>
          </a:p>
        </p:txBody>
      </p:sp>
      <p:sp>
        <p:nvSpPr>
          <p:cNvPr id="44" name="TextBox 43"/>
          <p:cNvSpPr txBox="1"/>
          <p:nvPr/>
        </p:nvSpPr>
        <p:spPr>
          <a:xfrm>
            <a:off x="989012" y="1491690"/>
            <a:ext cx="533400" cy="307777"/>
          </a:xfrm>
          <a:prstGeom prst="rect">
            <a:avLst/>
          </a:prstGeom>
          <a:noFill/>
        </p:spPr>
        <p:txBody>
          <a:bodyPr wrap="square" rtlCol="0">
            <a:spAutoFit/>
          </a:bodyPr>
          <a:lstStyle/>
          <a:p>
            <a:r>
              <a:rPr lang="en-US" sz="1400" dirty="0" smtClean="0"/>
              <a:t>$60</a:t>
            </a:r>
            <a:endParaRPr lang="en-US" sz="1400" dirty="0"/>
          </a:p>
        </p:txBody>
      </p:sp>
      <p:sp>
        <p:nvSpPr>
          <p:cNvPr id="45" name="TextBox 44"/>
          <p:cNvSpPr txBox="1"/>
          <p:nvPr/>
        </p:nvSpPr>
        <p:spPr>
          <a:xfrm>
            <a:off x="989012" y="3886200"/>
            <a:ext cx="533400" cy="307777"/>
          </a:xfrm>
          <a:prstGeom prst="rect">
            <a:avLst/>
          </a:prstGeom>
          <a:noFill/>
        </p:spPr>
        <p:txBody>
          <a:bodyPr wrap="square" rtlCol="0">
            <a:spAutoFit/>
          </a:bodyPr>
          <a:lstStyle/>
          <a:p>
            <a:r>
              <a:rPr lang="en-US" sz="1400" dirty="0" smtClean="0"/>
              <a:t>$60</a:t>
            </a:r>
            <a:endParaRPr lang="en-US" sz="1400" dirty="0"/>
          </a:p>
        </p:txBody>
      </p:sp>
      <p:sp>
        <p:nvSpPr>
          <p:cNvPr id="6" name="L-Shape 5"/>
          <p:cNvSpPr/>
          <p:nvPr/>
        </p:nvSpPr>
        <p:spPr>
          <a:xfrm flipH="1">
            <a:off x="1522406" y="4753659"/>
            <a:ext cx="3866099" cy="1141541"/>
          </a:xfrm>
          <a:prstGeom prst="corner">
            <a:avLst>
              <a:gd name="adj1" fmla="val 42686"/>
              <a:gd name="adj2" fmla="val 92465"/>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L-Shape 54"/>
          <p:cNvSpPr/>
          <p:nvPr/>
        </p:nvSpPr>
        <p:spPr>
          <a:xfrm flipH="1">
            <a:off x="1522412" y="4753660"/>
            <a:ext cx="6477000" cy="1142999"/>
          </a:xfrm>
          <a:prstGeom prst="corner">
            <a:avLst>
              <a:gd name="adj1" fmla="val 44240"/>
              <a:gd name="adj2" fmla="val 319928"/>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1522412" y="914400"/>
            <a:ext cx="8385889" cy="400110"/>
          </a:xfrm>
          <a:prstGeom prst="rect">
            <a:avLst/>
          </a:prstGeom>
          <a:noFill/>
        </p:spPr>
        <p:txBody>
          <a:bodyPr wrap="square" rtlCol="0">
            <a:spAutoFit/>
          </a:bodyPr>
          <a:lstStyle/>
          <a:p>
            <a:r>
              <a:rPr lang="en-US" sz="2000" dirty="0" smtClean="0">
                <a:latin typeface="Arial Narrow" panose="020B0606020202030204" pitchFamily="34" charset="0"/>
              </a:rPr>
              <a:t>Assume cost increases for hour 10 and beyond</a:t>
            </a:r>
            <a:endParaRPr lang="en-US" sz="2000" dirty="0">
              <a:latin typeface="Arial Narrow" panose="020B0606020202030204" pitchFamily="34" charset="0"/>
            </a:endParaRPr>
          </a:p>
        </p:txBody>
      </p:sp>
      <p:cxnSp>
        <p:nvCxnSpPr>
          <p:cNvPr id="58" name="Straight Connector 57"/>
          <p:cNvCxnSpPr/>
          <p:nvPr/>
        </p:nvCxnSpPr>
        <p:spPr>
          <a:xfrm flipV="1">
            <a:off x="1522412" y="1600200"/>
            <a:ext cx="3866101" cy="1"/>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1522412" y="4343399"/>
            <a:ext cx="2771481" cy="2"/>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3264962" y="5791200"/>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61" name="TextBox 60"/>
          <p:cNvSpPr txBox="1"/>
          <p:nvPr/>
        </p:nvSpPr>
        <p:spPr>
          <a:xfrm>
            <a:off x="3264962" y="33922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62" name="TextBox 61"/>
          <p:cNvSpPr txBox="1"/>
          <p:nvPr/>
        </p:nvSpPr>
        <p:spPr>
          <a:xfrm>
            <a:off x="9294812" y="4752201"/>
            <a:ext cx="2362200" cy="276999"/>
          </a:xfrm>
          <a:prstGeom prst="rect">
            <a:avLst/>
          </a:prstGeom>
          <a:noFill/>
        </p:spPr>
        <p:txBody>
          <a:bodyPr wrap="square" rtlCol="0">
            <a:spAutoFit/>
          </a:bodyPr>
          <a:lstStyle/>
          <a:p>
            <a:r>
              <a:rPr lang="en-US" sz="1200" dirty="0" smtClean="0"/>
              <a:t>Cost schedule submitted DA</a:t>
            </a:r>
            <a:endParaRPr lang="en-US" sz="1200" dirty="0"/>
          </a:p>
        </p:txBody>
      </p:sp>
      <p:cxnSp>
        <p:nvCxnSpPr>
          <p:cNvPr id="63" name="Straight Connector 62"/>
          <p:cNvCxnSpPr/>
          <p:nvPr/>
        </p:nvCxnSpPr>
        <p:spPr>
          <a:xfrm>
            <a:off x="8456612" y="48972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sp>
        <p:nvSpPr>
          <p:cNvPr id="64" name="Rectangle 63"/>
          <p:cNvSpPr/>
          <p:nvPr/>
        </p:nvSpPr>
        <p:spPr>
          <a:xfrm>
            <a:off x="8380412" y="4472308"/>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9294812" y="4371201"/>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66" name="Straight Connector 65"/>
          <p:cNvCxnSpPr/>
          <p:nvPr/>
        </p:nvCxnSpPr>
        <p:spPr>
          <a:xfrm>
            <a:off x="8456612" y="2463307"/>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67" name="Straight Connector 66"/>
          <p:cNvCxnSpPr/>
          <p:nvPr/>
        </p:nvCxnSpPr>
        <p:spPr>
          <a:xfrm>
            <a:off x="8456612" y="2082307"/>
            <a:ext cx="838200" cy="0"/>
          </a:xfrm>
          <a:prstGeom prst="lin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cxnSp>
      <p:sp>
        <p:nvSpPr>
          <p:cNvPr id="68" name="TextBox 67"/>
          <p:cNvSpPr txBox="1"/>
          <p:nvPr/>
        </p:nvSpPr>
        <p:spPr>
          <a:xfrm>
            <a:off x="9294812" y="1957708"/>
            <a:ext cx="2209800" cy="276999"/>
          </a:xfrm>
          <a:prstGeom prst="rect">
            <a:avLst/>
          </a:prstGeom>
          <a:noFill/>
        </p:spPr>
        <p:txBody>
          <a:bodyPr wrap="square" rtlCol="0">
            <a:spAutoFit/>
          </a:bodyPr>
          <a:lstStyle/>
          <a:p>
            <a:r>
              <a:rPr lang="en-US" sz="1200" dirty="0" smtClean="0"/>
              <a:t>Price schedule submitted DA </a:t>
            </a:r>
            <a:endParaRPr lang="en-US" sz="1200" dirty="0"/>
          </a:p>
        </p:txBody>
      </p:sp>
      <p:sp>
        <p:nvSpPr>
          <p:cNvPr id="69" name="TextBox 68"/>
          <p:cNvSpPr txBox="1"/>
          <p:nvPr/>
        </p:nvSpPr>
        <p:spPr>
          <a:xfrm>
            <a:off x="9294812" y="2310907"/>
            <a:ext cx="2362200" cy="461665"/>
          </a:xfrm>
          <a:prstGeom prst="rect">
            <a:avLst/>
          </a:prstGeom>
          <a:noFill/>
        </p:spPr>
        <p:txBody>
          <a:bodyPr wrap="square" rtlCol="0">
            <a:spAutoFit/>
          </a:bodyPr>
          <a:lstStyle/>
          <a:p>
            <a:r>
              <a:rPr lang="en-US" sz="1200" dirty="0" smtClean="0"/>
              <a:t>Price schedule update</a:t>
            </a:r>
          </a:p>
          <a:p>
            <a:r>
              <a:rPr lang="en-US" sz="1200" dirty="0" smtClean="0"/>
              <a:t>submitted in RT @ 7:00</a:t>
            </a:r>
            <a:endParaRPr lang="en-US" sz="1200" dirty="0"/>
          </a:p>
        </p:txBody>
      </p:sp>
      <p:cxnSp>
        <p:nvCxnSpPr>
          <p:cNvPr id="70" name="Straight Connector 69"/>
          <p:cNvCxnSpPr/>
          <p:nvPr/>
        </p:nvCxnSpPr>
        <p:spPr>
          <a:xfrm>
            <a:off x="8471242" y="52533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71" name="TextBox 70"/>
          <p:cNvSpPr txBox="1"/>
          <p:nvPr/>
        </p:nvSpPr>
        <p:spPr>
          <a:xfrm>
            <a:off x="9309442" y="5100935"/>
            <a:ext cx="2362200" cy="461665"/>
          </a:xfrm>
          <a:prstGeom prst="rect">
            <a:avLst/>
          </a:prstGeom>
          <a:noFill/>
        </p:spPr>
        <p:txBody>
          <a:bodyPr wrap="square" rtlCol="0">
            <a:spAutoFit/>
          </a:bodyPr>
          <a:lstStyle/>
          <a:p>
            <a:r>
              <a:rPr lang="en-US" sz="1200" dirty="0" smtClean="0"/>
              <a:t>Cost schedule update</a:t>
            </a:r>
          </a:p>
          <a:p>
            <a:r>
              <a:rPr lang="en-US" sz="1200" dirty="0" smtClean="0"/>
              <a:t>submitted in RT @ 7:00</a:t>
            </a:r>
            <a:endParaRPr lang="en-US" sz="1200" dirty="0"/>
          </a:p>
        </p:txBody>
      </p:sp>
      <p:sp>
        <p:nvSpPr>
          <p:cNvPr id="73" name="Rectangle 72"/>
          <p:cNvSpPr/>
          <p:nvPr/>
        </p:nvSpPr>
        <p:spPr>
          <a:xfrm>
            <a:off x="8418512" y="5715000"/>
            <a:ext cx="914400" cy="152400"/>
          </a:xfrm>
          <a:prstGeom prst="rect">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9371011" y="5638800"/>
            <a:ext cx="2817813" cy="461665"/>
          </a:xfrm>
          <a:prstGeom prst="rect">
            <a:avLst/>
          </a:prstGeom>
          <a:noFill/>
        </p:spPr>
        <p:txBody>
          <a:bodyPr wrap="square" rtlCol="0">
            <a:spAutoFit/>
          </a:bodyPr>
          <a:lstStyle/>
          <a:p>
            <a:r>
              <a:rPr lang="en-US" sz="1200" dirty="0" smtClean="0"/>
              <a:t>Additional portion of curve used for RT dispatch and pricing</a:t>
            </a:r>
            <a:endParaRPr lang="en-US" sz="1200" dirty="0"/>
          </a:p>
        </p:txBody>
      </p:sp>
    </p:spTree>
    <p:extLst>
      <p:ext uri="{BB962C8B-B14F-4D97-AF65-F5344CB8AC3E}">
        <p14:creationId xmlns:p14="http://schemas.microsoft.com/office/powerpoint/2010/main" val="277016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989012" y="1371600"/>
            <a:ext cx="11199812" cy="2286000"/>
            <a:chOff x="989012" y="3886200"/>
            <a:chExt cx="11199812" cy="2286000"/>
          </a:xfrm>
        </p:grpSpPr>
        <p:sp>
          <p:nvSpPr>
            <p:cNvPr id="53" name="L-Shape 52"/>
            <p:cNvSpPr/>
            <p:nvPr/>
          </p:nvSpPr>
          <p:spPr>
            <a:xfrm flipH="1">
              <a:off x="4322762" y="4362406"/>
              <a:ext cx="1051560" cy="389796"/>
            </a:xfrm>
            <a:prstGeom prst="corner">
              <a:avLst>
                <a:gd name="adj1" fmla="val 42686"/>
                <a:gd name="adj2" fmla="val 282855"/>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L-Shape 53"/>
            <p:cNvSpPr/>
            <p:nvPr/>
          </p:nvSpPr>
          <p:spPr>
            <a:xfrm flipH="1">
              <a:off x="3122612" y="4344888"/>
              <a:ext cx="4876800" cy="1550311"/>
            </a:xfrm>
            <a:prstGeom prst="corner">
              <a:avLst>
                <a:gd name="adj1" fmla="val 32729"/>
                <a:gd name="adj2" fmla="val 236402"/>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cxnSp>
          <p:nvCxnSpPr>
            <p:cNvPr id="55" name="Straight Arrow Connector 54"/>
            <p:cNvCxnSpPr>
              <a:stCxn id="90" idx="3"/>
            </p:cNvCxnSpPr>
            <p:nvPr/>
          </p:nvCxnSpPr>
          <p:spPr>
            <a:xfrm>
              <a:off x="1522412" y="4040089"/>
              <a:ext cx="0" cy="2107048"/>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1293812" y="5895199"/>
              <a:ext cx="6858000" cy="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106441" y="5895201"/>
              <a:ext cx="374904" cy="276999"/>
            </a:xfrm>
            <a:prstGeom prst="rect">
              <a:avLst/>
            </a:prstGeom>
            <a:noFill/>
          </p:spPr>
          <p:txBody>
            <a:bodyPr wrap="square" rtlCol="0">
              <a:spAutoFit/>
            </a:bodyPr>
            <a:lstStyle/>
            <a:p>
              <a:r>
                <a:rPr lang="en-US" sz="1200" dirty="0" smtClean="0"/>
                <a:t>10</a:t>
              </a:r>
            </a:p>
          </p:txBody>
        </p:sp>
        <p:sp>
          <p:nvSpPr>
            <p:cNvPr id="58" name="TextBox 57"/>
            <p:cNvSpPr txBox="1"/>
            <p:nvPr/>
          </p:nvSpPr>
          <p:spPr>
            <a:xfrm>
              <a:off x="1917201" y="5895201"/>
              <a:ext cx="374904" cy="276999"/>
            </a:xfrm>
            <a:prstGeom prst="rect">
              <a:avLst/>
            </a:prstGeom>
            <a:noFill/>
          </p:spPr>
          <p:txBody>
            <a:bodyPr wrap="square" rtlCol="0">
              <a:spAutoFit/>
            </a:bodyPr>
            <a:lstStyle/>
            <a:p>
              <a:r>
                <a:rPr lang="en-US" sz="1200" dirty="0" smtClean="0"/>
                <a:t>2</a:t>
              </a:r>
            </a:p>
          </p:txBody>
        </p:sp>
        <p:sp>
          <p:nvSpPr>
            <p:cNvPr id="59" name="TextBox 58"/>
            <p:cNvSpPr txBox="1"/>
            <p:nvPr/>
          </p:nvSpPr>
          <p:spPr>
            <a:xfrm>
              <a:off x="2464511" y="5895201"/>
              <a:ext cx="374904" cy="276999"/>
            </a:xfrm>
            <a:prstGeom prst="rect">
              <a:avLst/>
            </a:prstGeom>
            <a:noFill/>
          </p:spPr>
          <p:txBody>
            <a:bodyPr wrap="square" rtlCol="0">
              <a:spAutoFit/>
            </a:bodyPr>
            <a:lstStyle/>
            <a:p>
              <a:r>
                <a:rPr lang="en-US" sz="1200" dirty="0" smtClean="0"/>
                <a:t>4</a:t>
              </a:r>
            </a:p>
          </p:txBody>
        </p:sp>
        <p:sp>
          <p:nvSpPr>
            <p:cNvPr id="61" name="TextBox 60"/>
            <p:cNvSpPr txBox="1"/>
            <p:nvPr/>
          </p:nvSpPr>
          <p:spPr>
            <a:xfrm>
              <a:off x="3011821" y="5895201"/>
              <a:ext cx="374904" cy="276999"/>
            </a:xfrm>
            <a:prstGeom prst="rect">
              <a:avLst/>
            </a:prstGeom>
            <a:noFill/>
          </p:spPr>
          <p:txBody>
            <a:bodyPr wrap="square" rtlCol="0">
              <a:spAutoFit/>
            </a:bodyPr>
            <a:lstStyle/>
            <a:p>
              <a:r>
                <a:rPr lang="en-US" sz="1200" dirty="0" smtClean="0"/>
                <a:t>6</a:t>
              </a:r>
            </a:p>
          </p:txBody>
        </p:sp>
        <p:sp>
          <p:nvSpPr>
            <p:cNvPr id="62" name="TextBox 61"/>
            <p:cNvSpPr txBox="1"/>
            <p:nvPr/>
          </p:nvSpPr>
          <p:spPr>
            <a:xfrm>
              <a:off x="3559131" y="5895201"/>
              <a:ext cx="374904" cy="276999"/>
            </a:xfrm>
            <a:prstGeom prst="rect">
              <a:avLst/>
            </a:prstGeom>
            <a:noFill/>
          </p:spPr>
          <p:txBody>
            <a:bodyPr wrap="square" rtlCol="0">
              <a:spAutoFit/>
            </a:bodyPr>
            <a:lstStyle/>
            <a:p>
              <a:r>
                <a:rPr lang="en-US" sz="1200" dirty="0" smtClean="0"/>
                <a:t>8</a:t>
              </a:r>
            </a:p>
          </p:txBody>
        </p:sp>
        <p:sp>
          <p:nvSpPr>
            <p:cNvPr id="64" name="TextBox 63"/>
            <p:cNvSpPr txBox="1"/>
            <p:nvPr/>
          </p:nvSpPr>
          <p:spPr>
            <a:xfrm>
              <a:off x="4653751" y="5895201"/>
              <a:ext cx="374904" cy="276999"/>
            </a:xfrm>
            <a:prstGeom prst="rect">
              <a:avLst/>
            </a:prstGeom>
            <a:noFill/>
          </p:spPr>
          <p:txBody>
            <a:bodyPr wrap="square" rtlCol="0">
              <a:spAutoFit/>
            </a:bodyPr>
            <a:lstStyle/>
            <a:p>
              <a:r>
                <a:rPr lang="en-US" sz="1200" dirty="0" smtClean="0"/>
                <a:t>12</a:t>
              </a:r>
            </a:p>
          </p:txBody>
        </p:sp>
        <p:sp>
          <p:nvSpPr>
            <p:cNvPr id="65" name="TextBox 64"/>
            <p:cNvSpPr txBox="1"/>
            <p:nvPr/>
          </p:nvSpPr>
          <p:spPr>
            <a:xfrm>
              <a:off x="5201061" y="5895201"/>
              <a:ext cx="374904" cy="276999"/>
            </a:xfrm>
            <a:prstGeom prst="rect">
              <a:avLst/>
            </a:prstGeom>
            <a:noFill/>
          </p:spPr>
          <p:txBody>
            <a:bodyPr wrap="square" rtlCol="0">
              <a:spAutoFit/>
            </a:bodyPr>
            <a:lstStyle/>
            <a:p>
              <a:r>
                <a:rPr lang="en-US" sz="1200" dirty="0" smtClean="0"/>
                <a:t>14</a:t>
              </a:r>
            </a:p>
          </p:txBody>
        </p:sp>
        <p:sp>
          <p:nvSpPr>
            <p:cNvPr id="68" name="TextBox 67"/>
            <p:cNvSpPr txBox="1"/>
            <p:nvPr/>
          </p:nvSpPr>
          <p:spPr>
            <a:xfrm>
              <a:off x="5748371" y="5895201"/>
              <a:ext cx="376305" cy="276999"/>
            </a:xfrm>
            <a:prstGeom prst="rect">
              <a:avLst/>
            </a:prstGeom>
            <a:noFill/>
          </p:spPr>
          <p:txBody>
            <a:bodyPr wrap="square" rtlCol="0">
              <a:spAutoFit/>
            </a:bodyPr>
            <a:lstStyle/>
            <a:p>
              <a:r>
                <a:rPr lang="en-US" sz="1200" dirty="0" smtClean="0"/>
                <a:t>16</a:t>
              </a:r>
            </a:p>
          </p:txBody>
        </p:sp>
        <p:sp>
          <p:nvSpPr>
            <p:cNvPr id="69" name="TextBox 68"/>
            <p:cNvSpPr txBox="1"/>
            <p:nvPr/>
          </p:nvSpPr>
          <p:spPr>
            <a:xfrm>
              <a:off x="6297082" y="5895201"/>
              <a:ext cx="376305" cy="276999"/>
            </a:xfrm>
            <a:prstGeom prst="rect">
              <a:avLst/>
            </a:prstGeom>
            <a:noFill/>
          </p:spPr>
          <p:txBody>
            <a:bodyPr wrap="square" rtlCol="0">
              <a:spAutoFit/>
            </a:bodyPr>
            <a:lstStyle/>
            <a:p>
              <a:r>
                <a:rPr lang="en-US" sz="1200" dirty="0" smtClean="0"/>
                <a:t>18</a:t>
              </a:r>
            </a:p>
          </p:txBody>
        </p:sp>
        <p:sp>
          <p:nvSpPr>
            <p:cNvPr id="81" name="TextBox 80"/>
            <p:cNvSpPr txBox="1"/>
            <p:nvPr/>
          </p:nvSpPr>
          <p:spPr>
            <a:xfrm>
              <a:off x="6845793" y="5895201"/>
              <a:ext cx="376305" cy="276999"/>
            </a:xfrm>
            <a:prstGeom prst="rect">
              <a:avLst/>
            </a:prstGeom>
            <a:noFill/>
          </p:spPr>
          <p:txBody>
            <a:bodyPr wrap="square" rtlCol="0">
              <a:spAutoFit/>
            </a:bodyPr>
            <a:lstStyle/>
            <a:p>
              <a:r>
                <a:rPr lang="en-US" sz="1200" dirty="0" smtClean="0"/>
                <a:t>20</a:t>
              </a:r>
            </a:p>
          </p:txBody>
        </p:sp>
        <p:sp>
          <p:nvSpPr>
            <p:cNvPr id="84" name="TextBox 83"/>
            <p:cNvSpPr txBox="1"/>
            <p:nvPr/>
          </p:nvSpPr>
          <p:spPr>
            <a:xfrm>
              <a:off x="7394507" y="5895201"/>
              <a:ext cx="376305" cy="276999"/>
            </a:xfrm>
            <a:prstGeom prst="rect">
              <a:avLst/>
            </a:prstGeom>
            <a:noFill/>
          </p:spPr>
          <p:txBody>
            <a:bodyPr wrap="square" rtlCol="0">
              <a:spAutoFit/>
            </a:bodyPr>
            <a:lstStyle/>
            <a:p>
              <a:r>
                <a:rPr lang="en-US" sz="1200" dirty="0" smtClean="0"/>
                <a:t>22</a:t>
              </a:r>
            </a:p>
          </p:txBody>
        </p:sp>
        <p:sp>
          <p:nvSpPr>
            <p:cNvPr id="85" name="TextBox 84"/>
            <p:cNvSpPr txBox="1"/>
            <p:nvPr/>
          </p:nvSpPr>
          <p:spPr>
            <a:xfrm>
              <a:off x="989012" y="4876800"/>
              <a:ext cx="533400" cy="307777"/>
            </a:xfrm>
            <a:prstGeom prst="rect">
              <a:avLst/>
            </a:prstGeom>
            <a:noFill/>
          </p:spPr>
          <p:txBody>
            <a:bodyPr wrap="square" rtlCol="0">
              <a:spAutoFit/>
            </a:bodyPr>
            <a:lstStyle/>
            <a:p>
              <a:r>
                <a:rPr lang="en-US" sz="1400" dirty="0" smtClean="0"/>
                <a:t>$30</a:t>
              </a:r>
              <a:endParaRPr lang="en-US" sz="1400" dirty="0"/>
            </a:p>
          </p:txBody>
        </p:sp>
        <p:sp>
          <p:nvSpPr>
            <p:cNvPr id="86" name="TextBox 85"/>
            <p:cNvSpPr txBox="1"/>
            <p:nvPr/>
          </p:nvSpPr>
          <p:spPr>
            <a:xfrm>
              <a:off x="989012" y="4191000"/>
              <a:ext cx="533400" cy="307777"/>
            </a:xfrm>
            <a:prstGeom prst="rect">
              <a:avLst/>
            </a:prstGeom>
            <a:noFill/>
          </p:spPr>
          <p:txBody>
            <a:bodyPr wrap="square" rtlCol="0">
              <a:spAutoFit/>
            </a:bodyPr>
            <a:lstStyle/>
            <a:p>
              <a:r>
                <a:rPr lang="en-US" sz="1400" dirty="0" smtClean="0"/>
                <a:t>$50</a:t>
              </a:r>
              <a:endParaRPr lang="en-US" sz="1400" dirty="0"/>
            </a:p>
          </p:txBody>
        </p:sp>
        <p:sp>
          <p:nvSpPr>
            <p:cNvPr id="87" name="TextBox 86"/>
            <p:cNvSpPr txBox="1"/>
            <p:nvPr/>
          </p:nvSpPr>
          <p:spPr>
            <a:xfrm>
              <a:off x="989012" y="5254823"/>
              <a:ext cx="533400" cy="307777"/>
            </a:xfrm>
            <a:prstGeom prst="rect">
              <a:avLst/>
            </a:prstGeom>
            <a:noFill/>
          </p:spPr>
          <p:txBody>
            <a:bodyPr wrap="square" rtlCol="0">
              <a:spAutoFit/>
            </a:bodyPr>
            <a:lstStyle/>
            <a:p>
              <a:r>
                <a:rPr lang="en-US" sz="1400" dirty="0" smtClean="0"/>
                <a:t>$20</a:t>
              </a:r>
              <a:endParaRPr lang="en-US" sz="1400" dirty="0"/>
            </a:p>
          </p:txBody>
        </p:sp>
        <p:sp>
          <p:nvSpPr>
            <p:cNvPr id="88" name="TextBox 87"/>
            <p:cNvSpPr txBox="1"/>
            <p:nvPr/>
          </p:nvSpPr>
          <p:spPr>
            <a:xfrm>
              <a:off x="989012" y="4535425"/>
              <a:ext cx="533400" cy="307777"/>
            </a:xfrm>
            <a:prstGeom prst="rect">
              <a:avLst/>
            </a:prstGeom>
            <a:noFill/>
          </p:spPr>
          <p:txBody>
            <a:bodyPr wrap="square" rtlCol="0">
              <a:spAutoFit/>
            </a:bodyPr>
            <a:lstStyle/>
            <a:p>
              <a:r>
                <a:rPr lang="en-US" sz="1400" dirty="0" smtClean="0"/>
                <a:t>$40</a:t>
              </a:r>
              <a:endParaRPr lang="en-US" sz="1400" dirty="0"/>
            </a:p>
          </p:txBody>
        </p:sp>
        <p:sp>
          <p:nvSpPr>
            <p:cNvPr id="90" name="TextBox 89"/>
            <p:cNvSpPr txBox="1"/>
            <p:nvPr/>
          </p:nvSpPr>
          <p:spPr>
            <a:xfrm>
              <a:off x="989012" y="3886200"/>
              <a:ext cx="533400" cy="307777"/>
            </a:xfrm>
            <a:prstGeom prst="rect">
              <a:avLst/>
            </a:prstGeom>
            <a:noFill/>
          </p:spPr>
          <p:txBody>
            <a:bodyPr wrap="square" rtlCol="0">
              <a:spAutoFit/>
            </a:bodyPr>
            <a:lstStyle/>
            <a:p>
              <a:r>
                <a:rPr lang="en-US" sz="1400" dirty="0" smtClean="0"/>
                <a:t>$60</a:t>
              </a:r>
              <a:endParaRPr lang="en-US" sz="1400" dirty="0"/>
            </a:p>
          </p:txBody>
        </p:sp>
        <p:sp>
          <p:nvSpPr>
            <p:cNvPr id="91" name="L-Shape 90"/>
            <p:cNvSpPr/>
            <p:nvPr/>
          </p:nvSpPr>
          <p:spPr>
            <a:xfrm flipH="1">
              <a:off x="1522406" y="4753659"/>
              <a:ext cx="3866099" cy="1141541"/>
            </a:xfrm>
            <a:prstGeom prst="corner">
              <a:avLst>
                <a:gd name="adj1" fmla="val 42686"/>
                <a:gd name="adj2" fmla="val 92465"/>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L-Shape 91"/>
            <p:cNvSpPr/>
            <p:nvPr/>
          </p:nvSpPr>
          <p:spPr>
            <a:xfrm flipH="1">
              <a:off x="1522412" y="4753660"/>
              <a:ext cx="6477000" cy="1142999"/>
            </a:xfrm>
            <a:prstGeom prst="corner">
              <a:avLst>
                <a:gd name="adj1" fmla="val 44240"/>
                <a:gd name="adj2" fmla="val 319928"/>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p:cNvCxnSpPr/>
            <p:nvPr/>
          </p:nvCxnSpPr>
          <p:spPr>
            <a:xfrm flipV="1">
              <a:off x="1522412" y="4343399"/>
              <a:ext cx="2771481" cy="2"/>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9294812" y="4752201"/>
              <a:ext cx="2362200" cy="276999"/>
            </a:xfrm>
            <a:prstGeom prst="rect">
              <a:avLst/>
            </a:prstGeom>
            <a:noFill/>
          </p:spPr>
          <p:txBody>
            <a:bodyPr wrap="square" rtlCol="0">
              <a:spAutoFit/>
            </a:bodyPr>
            <a:lstStyle/>
            <a:p>
              <a:r>
                <a:rPr lang="en-US" sz="1200" dirty="0" smtClean="0"/>
                <a:t>Cost schedule submitted DA</a:t>
              </a:r>
              <a:endParaRPr lang="en-US" sz="1200" dirty="0"/>
            </a:p>
          </p:txBody>
        </p:sp>
        <p:cxnSp>
          <p:nvCxnSpPr>
            <p:cNvPr id="95" name="Straight Connector 94"/>
            <p:cNvCxnSpPr/>
            <p:nvPr/>
          </p:nvCxnSpPr>
          <p:spPr>
            <a:xfrm>
              <a:off x="8456612" y="4897286"/>
              <a:ext cx="838200" cy="0"/>
            </a:xfrm>
            <a:prstGeom prst="lin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cxnSp>
        <p:sp>
          <p:nvSpPr>
            <p:cNvPr id="96" name="Rectangle 95"/>
            <p:cNvSpPr/>
            <p:nvPr/>
          </p:nvSpPr>
          <p:spPr>
            <a:xfrm>
              <a:off x="8380412" y="4472308"/>
              <a:ext cx="914400" cy="152400"/>
            </a:xfrm>
            <a:prstGeom prst="rect">
              <a:avLst/>
            </a:prstGeom>
            <a:pattFill prst="wdUpDiag">
              <a:fgClr>
                <a:schemeClr val="accent3">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p:cNvSpPr txBox="1"/>
            <p:nvPr/>
          </p:nvSpPr>
          <p:spPr>
            <a:xfrm>
              <a:off x="9294812" y="4371201"/>
              <a:ext cx="1905000" cy="276999"/>
            </a:xfrm>
            <a:prstGeom prst="rect">
              <a:avLst/>
            </a:prstGeom>
            <a:noFill/>
          </p:spPr>
          <p:txBody>
            <a:bodyPr wrap="square" rtlCol="0">
              <a:spAutoFit/>
            </a:bodyPr>
            <a:lstStyle/>
            <a:p>
              <a:r>
                <a:rPr lang="en-US" sz="1200" dirty="0" smtClean="0"/>
                <a:t>DA Commitment</a:t>
              </a:r>
              <a:endParaRPr lang="en-US" sz="1200" dirty="0"/>
            </a:p>
          </p:txBody>
        </p:sp>
        <p:cxnSp>
          <p:nvCxnSpPr>
            <p:cNvPr id="98" name="Straight Connector 97"/>
            <p:cNvCxnSpPr/>
            <p:nvPr/>
          </p:nvCxnSpPr>
          <p:spPr>
            <a:xfrm>
              <a:off x="8471242" y="5253335"/>
              <a:ext cx="838200" cy="0"/>
            </a:xfrm>
            <a:prstGeom prst="lin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9" name="TextBox 98"/>
            <p:cNvSpPr txBox="1"/>
            <p:nvPr/>
          </p:nvSpPr>
          <p:spPr>
            <a:xfrm>
              <a:off x="9309442" y="5100935"/>
              <a:ext cx="2362200" cy="461665"/>
            </a:xfrm>
            <a:prstGeom prst="rect">
              <a:avLst/>
            </a:prstGeom>
            <a:noFill/>
          </p:spPr>
          <p:txBody>
            <a:bodyPr wrap="square" rtlCol="0">
              <a:spAutoFit/>
            </a:bodyPr>
            <a:lstStyle/>
            <a:p>
              <a:r>
                <a:rPr lang="en-US" sz="1200" dirty="0" smtClean="0"/>
                <a:t>Cost schedule update</a:t>
              </a:r>
            </a:p>
            <a:p>
              <a:r>
                <a:rPr lang="en-US" sz="1200" dirty="0" smtClean="0"/>
                <a:t>submitted in RT @ 7:00</a:t>
              </a:r>
              <a:endParaRPr lang="en-US" sz="1200" dirty="0"/>
            </a:p>
          </p:txBody>
        </p:sp>
        <p:sp>
          <p:nvSpPr>
            <p:cNvPr id="100" name="Rectangle 99"/>
            <p:cNvSpPr/>
            <p:nvPr/>
          </p:nvSpPr>
          <p:spPr>
            <a:xfrm>
              <a:off x="8418512" y="5715000"/>
              <a:ext cx="914400" cy="152400"/>
            </a:xfrm>
            <a:prstGeom prst="rect">
              <a:avLst/>
            </a:prstGeom>
            <a:pattFill prst="wdUpDiag">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9371011" y="5638800"/>
              <a:ext cx="2817813" cy="461665"/>
            </a:xfrm>
            <a:prstGeom prst="rect">
              <a:avLst/>
            </a:prstGeom>
            <a:noFill/>
          </p:spPr>
          <p:txBody>
            <a:bodyPr wrap="square" rtlCol="0">
              <a:spAutoFit/>
            </a:bodyPr>
            <a:lstStyle/>
            <a:p>
              <a:r>
                <a:rPr lang="en-US" sz="1200" dirty="0" smtClean="0"/>
                <a:t>Additional portion of curve used for RT dispatch and pricing</a:t>
              </a:r>
              <a:endParaRPr lang="en-US" sz="1200" dirty="0"/>
            </a:p>
          </p:txBody>
        </p:sp>
      </p:grpSp>
      <p:sp>
        <p:nvSpPr>
          <p:cNvPr id="4" name="Footer Placeholder 3"/>
          <p:cNvSpPr>
            <a:spLocks noGrp="1"/>
          </p:cNvSpPr>
          <p:nvPr>
            <p:ph type="ftr" sz="quarter" idx="10"/>
          </p:nvPr>
        </p:nvSpPr>
        <p:spPr/>
        <p:txBody>
          <a:bodyPr/>
          <a:lstStyle/>
          <a:p>
            <a:pPr>
              <a:defRPr/>
            </a:pPr>
            <a:r>
              <a:rPr lang="en-US" smtClean="0"/>
              <a:t>www.pjm.com</a:t>
            </a:r>
            <a:endParaRPr lang="en-US"/>
          </a:p>
        </p:txBody>
      </p:sp>
      <p:sp>
        <p:nvSpPr>
          <p:cNvPr id="133" name="TextBox 132"/>
          <p:cNvSpPr txBox="1"/>
          <p:nvPr/>
        </p:nvSpPr>
        <p:spPr>
          <a:xfrm>
            <a:off x="3264962" y="3392269"/>
            <a:ext cx="381000" cy="646331"/>
          </a:xfrm>
          <a:prstGeom prst="rect">
            <a:avLst/>
          </a:prstGeom>
          <a:noFill/>
        </p:spPr>
        <p:txBody>
          <a:bodyPr wrap="square" rtlCol="0">
            <a:spAutoFit/>
          </a:bodyPr>
          <a:lstStyle/>
          <a:p>
            <a:r>
              <a:rPr lang="en-US" sz="3600" dirty="0" smtClean="0">
                <a:solidFill>
                  <a:schemeClr val="accent1">
                    <a:lumMod val="60000"/>
                    <a:lumOff val="40000"/>
                  </a:schemeClr>
                </a:solidFill>
              </a:rPr>
              <a:t>*</a:t>
            </a:r>
            <a:endParaRPr lang="en-US" sz="3600" dirty="0">
              <a:solidFill>
                <a:schemeClr val="accent1">
                  <a:lumMod val="60000"/>
                  <a:lumOff val="40000"/>
                </a:schemeClr>
              </a:solidFill>
            </a:endParaRPr>
          </a:p>
        </p:txBody>
      </p:sp>
      <p:sp>
        <p:nvSpPr>
          <p:cNvPr id="3" name="TextBox 2"/>
          <p:cNvSpPr txBox="1"/>
          <p:nvPr/>
        </p:nvSpPr>
        <p:spPr>
          <a:xfrm>
            <a:off x="1598612" y="3733800"/>
            <a:ext cx="9906000" cy="338554"/>
          </a:xfrm>
          <a:prstGeom prst="rect">
            <a:avLst/>
          </a:prstGeom>
          <a:noFill/>
        </p:spPr>
        <p:txBody>
          <a:bodyPr wrap="square" rtlCol="0">
            <a:spAutoFit/>
          </a:bodyPr>
          <a:lstStyle/>
          <a:p>
            <a:r>
              <a:rPr lang="en-US" sz="1600" dirty="0" smtClean="0"/>
              <a:t>The offer used for the Operating Reserves Credit calculations:</a:t>
            </a:r>
          </a:p>
        </p:txBody>
      </p:sp>
      <p:sp>
        <p:nvSpPr>
          <p:cNvPr id="8" name="TextBox 7"/>
          <p:cNvSpPr txBox="1"/>
          <p:nvPr/>
        </p:nvSpPr>
        <p:spPr>
          <a:xfrm>
            <a:off x="2026639" y="4069378"/>
            <a:ext cx="2300566" cy="307777"/>
          </a:xfrm>
          <a:prstGeom prst="rect">
            <a:avLst/>
          </a:prstGeom>
          <a:noFill/>
        </p:spPr>
        <p:txBody>
          <a:bodyPr wrap="none" rtlCol="0">
            <a:spAutoFit/>
          </a:bodyPr>
          <a:lstStyle/>
          <a:p>
            <a:r>
              <a:rPr lang="en-US" sz="1400" dirty="0" smtClean="0"/>
              <a:t>Offer Used for Day-Ahead:</a:t>
            </a:r>
            <a:endParaRPr lang="en-US" sz="1400" dirty="0"/>
          </a:p>
        </p:txBody>
      </p:sp>
      <p:sp>
        <p:nvSpPr>
          <p:cNvPr id="14" name="TextBox 13"/>
          <p:cNvSpPr txBox="1"/>
          <p:nvPr/>
        </p:nvSpPr>
        <p:spPr>
          <a:xfrm>
            <a:off x="2215906" y="4362510"/>
            <a:ext cx="3138936" cy="307777"/>
          </a:xfrm>
          <a:prstGeom prst="rect">
            <a:avLst/>
          </a:prstGeom>
          <a:noFill/>
        </p:spPr>
        <p:txBody>
          <a:bodyPr wrap="none" rtlCol="0">
            <a:spAutoFit/>
          </a:bodyPr>
          <a:lstStyle/>
          <a:p>
            <a:pPr marL="171450" indent="-171450">
              <a:buFont typeface="Arial" panose="020B0604020202020204" pitchFamily="34" charset="0"/>
              <a:buChar char="•"/>
            </a:pPr>
            <a:r>
              <a:rPr lang="en-US" sz="1400" dirty="0" smtClean="0"/>
              <a:t>For HB 0 – 10 the offer used is $20</a:t>
            </a:r>
            <a:endParaRPr lang="en-US" sz="1400" dirty="0"/>
          </a:p>
        </p:txBody>
      </p:sp>
      <p:sp>
        <p:nvSpPr>
          <p:cNvPr id="15" name="TextBox 14"/>
          <p:cNvSpPr txBox="1"/>
          <p:nvPr/>
        </p:nvSpPr>
        <p:spPr>
          <a:xfrm>
            <a:off x="2215904" y="4664333"/>
            <a:ext cx="3345108"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14 the offer used is $40</a:t>
            </a:r>
            <a:endParaRPr lang="en-US" sz="1400" dirty="0"/>
          </a:p>
        </p:txBody>
      </p:sp>
      <p:sp>
        <p:nvSpPr>
          <p:cNvPr id="48" name="TextBox 47"/>
          <p:cNvSpPr txBox="1"/>
          <p:nvPr/>
        </p:nvSpPr>
        <p:spPr>
          <a:xfrm>
            <a:off x="2026639" y="4969133"/>
            <a:ext cx="2191562" cy="307777"/>
          </a:xfrm>
          <a:prstGeom prst="rect">
            <a:avLst/>
          </a:prstGeom>
          <a:noFill/>
        </p:spPr>
        <p:txBody>
          <a:bodyPr wrap="none" rtlCol="0">
            <a:spAutoFit/>
          </a:bodyPr>
          <a:lstStyle/>
          <a:p>
            <a:r>
              <a:rPr lang="en-US" sz="1400" dirty="0" smtClean="0"/>
              <a:t>Offer Used for Balancing:</a:t>
            </a:r>
            <a:endParaRPr lang="en-US" sz="1400" dirty="0"/>
          </a:p>
        </p:txBody>
      </p:sp>
      <p:sp>
        <p:nvSpPr>
          <p:cNvPr id="49" name="TextBox 48"/>
          <p:cNvSpPr txBox="1"/>
          <p:nvPr/>
        </p:nvSpPr>
        <p:spPr>
          <a:xfrm>
            <a:off x="2215906" y="5273933"/>
            <a:ext cx="6202606"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0 – 10 the offer used is $</a:t>
            </a:r>
            <a:r>
              <a:rPr lang="en-US" sz="1400" dirty="0" smtClean="0"/>
              <a:t>20 (segment 1)</a:t>
            </a:r>
            <a:endParaRPr lang="en-US" sz="1400" dirty="0"/>
          </a:p>
        </p:txBody>
      </p:sp>
      <p:sp>
        <p:nvSpPr>
          <p:cNvPr id="50" name="TextBox 49"/>
          <p:cNvSpPr txBox="1"/>
          <p:nvPr/>
        </p:nvSpPr>
        <p:spPr>
          <a:xfrm>
            <a:off x="2215903" y="5505510"/>
            <a:ext cx="60121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For HB 10 – 14 the offer used is $</a:t>
            </a:r>
            <a:r>
              <a:rPr lang="en-US" sz="1400" dirty="0" smtClean="0"/>
              <a:t>40 (segment 1)</a:t>
            </a:r>
            <a:endParaRPr lang="en-US" sz="1400" dirty="0"/>
          </a:p>
        </p:txBody>
      </p:sp>
      <p:sp>
        <p:nvSpPr>
          <p:cNvPr id="52" name="TextBox 51"/>
          <p:cNvSpPr txBox="1"/>
          <p:nvPr/>
        </p:nvSpPr>
        <p:spPr>
          <a:xfrm>
            <a:off x="2215903" y="5788223"/>
            <a:ext cx="7840909" cy="307777"/>
          </a:xfrm>
          <a:prstGeom prst="rect">
            <a:avLst/>
          </a:prstGeom>
          <a:noFill/>
        </p:spPr>
        <p:txBody>
          <a:bodyPr wrap="square" rtlCol="0">
            <a:spAutoFit/>
          </a:bodyPr>
          <a:lstStyle/>
          <a:p>
            <a:pPr marL="171450" indent="-171450">
              <a:buFont typeface="Arial" panose="020B0604020202020204" pitchFamily="34" charset="0"/>
              <a:buChar char="•"/>
            </a:pPr>
            <a:r>
              <a:rPr lang="en-US" sz="1400" dirty="0" smtClean="0"/>
              <a:t>If the resource was extended past HB 14, then the offer used is $</a:t>
            </a:r>
            <a:r>
              <a:rPr lang="en-US" sz="1400" dirty="0" smtClean="0"/>
              <a:t>50 (segment 2)</a:t>
            </a:r>
            <a:endParaRPr lang="en-US" sz="1400" dirty="0"/>
          </a:p>
        </p:txBody>
      </p:sp>
      <p:sp>
        <p:nvSpPr>
          <p:cNvPr id="19" name="Rectangle 18"/>
          <p:cNvSpPr/>
          <p:nvPr/>
        </p:nvSpPr>
        <p:spPr>
          <a:xfrm>
            <a:off x="1522411" y="2894111"/>
            <a:ext cx="2804793" cy="4586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327204" y="2239059"/>
            <a:ext cx="1027637" cy="11415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374321" y="1856601"/>
            <a:ext cx="2625091" cy="15280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609600" y="198437"/>
            <a:ext cx="10969625" cy="639763"/>
          </a:xfrm>
        </p:spPr>
        <p:txBody>
          <a:bodyPr/>
          <a:lstStyle/>
          <a:p>
            <a:r>
              <a:rPr lang="en-US" dirty="0"/>
              <a:t>Example 1b: Committed on Cost – Increase to Offer in RT</a:t>
            </a:r>
            <a:br>
              <a:rPr lang="en-US" dirty="0"/>
            </a:br>
            <a:endParaRPr lang="en-US" dirty="0"/>
          </a:p>
        </p:txBody>
      </p:sp>
      <p:sp>
        <p:nvSpPr>
          <p:cNvPr id="106" name="TextBox 105"/>
          <p:cNvSpPr txBox="1"/>
          <p:nvPr/>
        </p:nvSpPr>
        <p:spPr>
          <a:xfrm>
            <a:off x="1522412" y="819090"/>
            <a:ext cx="8385889" cy="400110"/>
          </a:xfrm>
          <a:prstGeom prst="rect">
            <a:avLst/>
          </a:prstGeom>
          <a:noFill/>
        </p:spPr>
        <p:txBody>
          <a:bodyPr wrap="square" rtlCol="0">
            <a:spAutoFit/>
          </a:bodyPr>
          <a:lstStyle/>
          <a:p>
            <a:r>
              <a:rPr lang="en-US" sz="2000" dirty="0" smtClean="0">
                <a:latin typeface="Arial Narrow" panose="020B0606020202030204" pitchFamily="34" charset="0"/>
              </a:rPr>
              <a:t>Assume cost increases for hour 10 and beyond</a:t>
            </a:r>
            <a:endParaRPr lang="en-US" sz="2000" dirty="0">
              <a:latin typeface="Arial Narrow" panose="020B0606020202030204" pitchFamily="34" charset="0"/>
            </a:endParaRPr>
          </a:p>
        </p:txBody>
      </p:sp>
    </p:spTree>
    <p:extLst>
      <p:ext uri="{BB962C8B-B14F-4D97-AF65-F5344CB8AC3E}">
        <p14:creationId xmlns:p14="http://schemas.microsoft.com/office/powerpoint/2010/main" val="262430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27" presetClass="emph" presetSubtype="0" repeatCount="indefinite" fill="remove" grpId="0" nodeType="withEffect">
                                  <p:stCondLst>
                                    <p:cond delay="0"/>
                                  </p:stCondLst>
                                  <p:endCondLst>
                                    <p:cond evt="onNext" delay="0">
                                      <p:tgtEl>
                                        <p:sldTgt/>
                                      </p:tgtEl>
                                    </p:cond>
                                  </p:endCondLst>
                                  <p:childTnLst>
                                    <p:animClr clrSpc="rgb" dir="cw">
                                      <p:cBhvr override="childStyle">
                                        <p:cTn id="14" dur="1000" autoRev="1" fill="remove"/>
                                        <p:tgtEl>
                                          <p:spTgt spid="19"/>
                                        </p:tgtEl>
                                        <p:attrNameLst>
                                          <p:attrName>style.color</p:attrName>
                                        </p:attrNameLst>
                                      </p:cBhvr>
                                      <p:to>
                                        <a:schemeClr val="accent2"/>
                                      </p:to>
                                    </p:animClr>
                                    <p:animClr clrSpc="rgb" dir="cw">
                                      <p:cBhvr>
                                        <p:cTn id="15" dur="1000" autoRev="1" fill="remove"/>
                                        <p:tgtEl>
                                          <p:spTgt spid="19"/>
                                        </p:tgtEl>
                                        <p:attrNameLst>
                                          <p:attrName>fillcolor</p:attrName>
                                        </p:attrNameLst>
                                      </p:cBhvr>
                                      <p:to>
                                        <a:schemeClr val="accent2"/>
                                      </p:to>
                                    </p:animClr>
                                    <p:set>
                                      <p:cBhvr>
                                        <p:cTn id="16" dur="1000" autoRev="1" fill="remove"/>
                                        <p:tgtEl>
                                          <p:spTgt spid="19"/>
                                        </p:tgtEl>
                                        <p:attrNameLst>
                                          <p:attrName>fill.type</p:attrName>
                                        </p:attrNameLst>
                                      </p:cBhvr>
                                      <p:to>
                                        <p:strVal val="solid"/>
                                      </p:to>
                                    </p:set>
                                    <p:set>
                                      <p:cBhvr>
                                        <p:cTn id="17" dur="1000" autoRev="1" fill="remove"/>
                                        <p:tgtEl>
                                          <p:spTgt spid="19"/>
                                        </p:tgtEl>
                                        <p:attrNameLst>
                                          <p:attrName>fill.on</p:attrName>
                                        </p:attrNameLst>
                                      </p:cBhvr>
                                      <p:to>
                                        <p:strVal val="true"/>
                                      </p:to>
                                    </p:set>
                                  </p:childTnLst>
                                </p:cTn>
                              </p:par>
                              <p:par>
                                <p:cTn id="18" presetID="1" presetClass="emph" presetSubtype="2" fill="hold" nodeType="withEffect">
                                  <p:stCondLst>
                                    <p:cond delay="0"/>
                                  </p:stCondLst>
                                  <p:childTnLst>
                                    <p:animClr clrSpc="rgb" dir="cw">
                                      <p:cBhvr>
                                        <p:cTn id="19" dur="2000" fill="hold"/>
                                        <p:tgtEl>
                                          <p:spTgt spid="14"/>
                                        </p:tgtEl>
                                        <p:attrNameLst>
                                          <p:attrName>fillcolor</p:attrName>
                                        </p:attrNameLst>
                                      </p:cBhvr>
                                      <p:to>
                                        <a:schemeClr val="accent2"/>
                                      </p:to>
                                    </p:animClr>
                                    <p:set>
                                      <p:cBhvr>
                                        <p:cTn id="20" dur="2000" fill="hold"/>
                                        <p:tgtEl>
                                          <p:spTgt spid="14"/>
                                        </p:tgtEl>
                                        <p:attrNameLst>
                                          <p:attrName>fill.type</p:attrName>
                                        </p:attrNameLst>
                                      </p:cBhvr>
                                      <p:to>
                                        <p:strVal val="solid"/>
                                      </p:to>
                                    </p:set>
                                    <p:set>
                                      <p:cBhvr>
                                        <p:cTn id="21" dur="2000" fill="hold"/>
                                        <p:tgtEl>
                                          <p:spTgt spid="14"/>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par>
                                <p:cTn id="26" presetID="1" presetClass="emph" presetSubtype="1" nodeType="withEffect">
                                  <p:stCondLst>
                                    <p:cond delay="0"/>
                                  </p:stCondLst>
                                  <p:childTnLst>
                                    <p:set>
                                      <p:cBhvr>
                                        <p:cTn id="27" dur="indefinite"/>
                                        <p:tgtEl>
                                          <p:spTgt spid="14"/>
                                        </p:tgtEl>
                                        <p:attrNameLst>
                                          <p:attrName>fillcolor</p:attrName>
                                        </p:attrNameLst>
                                      </p:cBhvr>
                                      <p:to>
                                        <p:clrVal>
                                          <a:schemeClr val="bg1"/>
                                        </p:clrVal>
                                      </p:to>
                                    </p:set>
                                    <p:set>
                                      <p:cBhvr>
                                        <p:cTn id="28" dur="indefinite"/>
                                        <p:tgtEl>
                                          <p:spTgt spid="14"/>
                                        </p:tgtEl>
                                        <p:attrNameLst>
                                          <p:attrName>fill.type</p:attrName>
                                        </p:attrNameLst>
                                      </p:cBhvr>
                                      <p:to>
                                        <p:strVal val="solid"/>
                                      </p:to>
                                    </p:set>
                                    <p:set>
                                      <p:cBhvr>
                                        <p:cTn id="29" dur="indefinite"/>
                                        <p:tgtEl>
                                          <p:spTgt spid="14"/>
                                        </p:tgtEl>
                                        <p:attrNameLst>
                                          <p:attrName>fill.on</p:attrName>
                                        </p:attrNameLst>
                                      </p:cBhvr>
                                      <p:to>
                                        <p:strVal val="true"/>
                                      </p:to>
                                    </p:set>
                                  </p:childTnLst>
                                </p:cTn>
                              </p:par>
                              <p:par>
                                <p:cTn id="30" presetID="1" presetClass="exit" presetSubtype="0" fill="hold" grpId="2" nodeType="withEffect">
                                  <p:stCondLst>
                                    <p:cond delay="0"/>
                                  </p:stCondLst>
                                  <p:childTnLst>
                                    <p:set>
                                      <p:cBhvr>
                                        <p:cTn id="31" dur="1" fill="hold">
                                          <p:stCondLst>
                                            <p:cond delay="0"/>
                                          </p:stCondLst>
                                        </p:cTn>
                                        <p:tgtEl>
                                          <p:spTgt spid="19"/>
                                        </p:tgtEl>
                                        <p:attrNameLst>
                                          <p:attrName>style.visibility</p:attrName>
                                        </p:attrNameLst>
                                      </p:cBhvr>
                                      <p:to>
                                        <p:strVal val="hidden"/>
                                      </p:to>
                                    </p:set>
                                  </p:childTnLst>
                                </p:cTn>
                              </p:par>
                              <p:par>
                                <p:cTn id="32" presetID="1"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par>
                                <p:cTn id="34"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35" dur="1000" autoRev="1" fill="remove"/>
                                        <p:tgtEl>
                                          <p:spTgt spid="20"/>
                                        </p:tgtEl>
                                        <p:attrNameLst>
                                          <p:attrName>style.color</p:attrName>
                                        </p:attrNameLst>
                                      </p:cBhvr>
                                      <p:to>
                                        <a:schemeClr val="accent2"/>
                                      </p:to>
                                    </p:animClr>
                                    <p:animClr clrSpc="rgb" dir="cw">
                                      <p:cBhvr>
                                        <p:cTn id="36" dur="1000" autoRev="1" fill="remove"/>
                                        <p:tgtEl>
                                          <p:spTgt spid="20"/>
                                        </p:tgtEl>
                                        <p:attrNameLst>
                                          <p:attrName>fillcolor</p:attrName>
                                        </p:attrNameLst>
                                      </p:cBhvr>
                                      <p:to>
                                        <a:schemeClr val="accent2"/>
                                      </p:to>
                                    </p:animClr>
                                    <p:set>
                                      <p:cBhvr>
                                        <p:cTn id="37" dur="1000" autoRev="1" fill="remove"/>
                                        <p:tgtEl>
                                          <p:spTgt spid="20"/>
                                        </p:tgtEl>
                                        <p:attrNameLst>
                                          <p:attrName>fill.type</p:attrName>
                                        </p:attrNameLst>
                                      </p:cBhvr>
                                      <p:to>
                                        <p:strVal val="solid"/>
                                      </p:to>
                                    </p:set>
                                    <p:set>
                                      <p:cBhvr>
                                        <p:cTn id="38" dur="1000" autoRev="1" fill="remove"/>
                                        <p:tgtEl>
                                          <p:spTgt spid="20"/>
                                        </p:tgtEl>
                                        <p:attrNameLst>
                                          <p:attrName>fill.on</p:attrName>
                                        </p:attrNameLst>
                                      </p:cBhvr>
                                      <p:to>
                                        <p:strVal val="true"/>
                                      </p:to>
                                    </p:set>
                                  </p:childTnLst>
                                </p:cTn>
                              </p:par>
                              <p:par>
                                <p:cTn id="39" presetID="1" presetClass="emph" presetSubtype="2" fill="hold" nodeType="withEffect">
                                  <p:stCondLst>
                                    <p:cond delay="0"/>
                                  </p:stCondLst>
                                  <p:childTnLst>
                                    <p:animClr clrSpc="rgb" dir="cw">
                                      <p:cBhvr>
                                        <p:cTn id="40" dur="2000" fill="hold"/>
                                        <p:tgtEl>
                                          <p:spTgt spid="15"/>
                                        </p:tgtEl>
                                        <p:attrNameLst>
                                          <p:attrName>fillcolor</p:attrName>
                                        </p:attrNameLst>
                                      </p:cBhvr>
                                      <p:to>
                                        <a:schemeClr val="accent2"/>
                                      </p:to>
                                    </p:animClr>
                                    <p:set>
                                      <p:cBhvr>
                                        <p:cTn id="41" dur="2000" fill="hold"/>
                                        <p:tgtEl>
                                          <p:spTgt spid="15"/>
                                        </p:tgtEl>
                                        <p:attrNameLst>
                                          <p:attrName>fill.type</p:attrName>
                                        </p:attrNameLst>
                                      </p:cBhvr>
                                      <p:to>
                                        <p:strVal val="solid"/>
                                      </p:to>
                                    </p:set>
                                    <p:set>
                                      <p:cBhvr>
                                        <p:cTn id="42" dur="2000" fill="hold"/>
                                        <p:tgtEl>
                                          <p:spTgt spid="15"/>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xit" presetSubtype="0" fill="hold" grpId="5" nodeType="withEffect">
                                  <p:stCondLst>
                                    <p:cond delay="0"/>
                                  </p:stCondLst>
                                  <p:childTnLst>
                                    <p:set>
                                      <p:cBhvr>
                                        <p:cTn id="48" dur="1" fill="hold">
                                          <p:stCondLst>
                                            <p:cond delay="0"/>
                                          </p:stCondLst>
                                        </p:cTn>
                                        <p:tgtEl>
                                          <p:spTgt spid="20"/>
                                        </p:tgtEl>
                                        <p:attrNameLst>
                                          <p:attrName>style.visibility</p:attrName>
                                        </p:attrNameLst>
                                      </p:cBhvr>
                                      <p:to>
                                        <p:strVal val="hidden"/>
                                      </p:to>
                                    </p:set>
                                  </p:childTnLst>
                                </p:cTn>
                              </p:par>
                              <p:par>
                                <p:cTn id="49" presetID="1" presetClass="emph" presetSubtype="2" fill="hold" nodeType="withEffect">
                                  <p:stCondLst>
                                    <p:cond delay="0"/>
                                  </p:stCondLst>
                                  <p:childTnLst>
                                    <p:animClr clrSpc="rgb" dir="cw">
                                      <p:cBhvr>
                                        <p:cTn id="50" dur="500" fill="hold"/>
                                        <p:tgtEl>
                                          <p:spTgt spid="15"/>
                                        </p:tgtEl>
                                        <p:attrNameLst>
                                          <p:attrName>fillcolor</p:attrName>
                                        </p:attrNameLst>
                                      </p:cBhvr>
                                      <p:to>
                                        <a:schemeClr val="bg1"/>
                                      </p:to>
                                    </p:animClr>
                                    <p:set>
                                      <p:cBhvr>
                                        <p:cTn id="51" dur="500" fill="hold"/>
                                        <p:tgtEl>
                                          <p:spTgt spid="15"/>
                                        </p:tgtEl>
                                        <p:attrNameLst>
                                          <p:attrName>fill.type</p:attrName>
                                        </p:attrNameLst>
                                      </p:cBhvr>
                                      <p:to>
                                        <p:strVal val="solid"/>
                                      </p:to>
                                    </p:set>
                                    <p:set>
                                      <p:cBhvr>
                                        <p:cTn id="52" dur="500" fill="hold"/>
                                        <p:tgtEl>
                                          <p:spTgt spid="15"/>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ntr" presetSubtype="0" fill="hold" grpId="4" nodeType="with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par>
                                <p:cTn id="59" presetID="1" presetClass="emph" presetSubtype="2" fill="hold" nodeType="withEffect">
                                  <p:stCondLst>
                                    <p:cond delay="0"/>
                                  </p:stCondLst>
                                  <p:childTnLst>
                                    <p:animClr clrSpc="rgb" dir="cw">
                                      <p:cBhvr>
                                        <p:cTn id="60" dur="2000" fill="hold"/>
                                        <p:tgtEl>
                                          <p:spTgt spid="49"/>
                                        </p:tgtEl>
                                        <p:attrNameLst>
                                          <p:attrName>fillcolor</p:attrName>
                                        </p:attrNameLst>
                                      </p:cBhvr>
                                      <p:to>
                                        <a:schemeClr val="accent2"/>
                                      </p:to>
                                    </p:animClr>
                                    <p:set>
                                      <p:cBhvr>
                                        <p:cTn id="61" dur="2000" fill="hold"/>
                                        <p:tgtEl>
                                          <p:spTgt spid="49"/>
                                        </p:tgtEl>
                                        <p:attrNameLst>
                                          <p:attrName>fill.type</p:attrName>
                                        </p:attrNameLst>
                                      </p:cBhvr>
                                      <p:to>
                                        <p:strVal val="solid"/>
                                      </p:to>
                                    </p:set>
                                    <p:set>
                                      <p:cBhvr>
                                        <p:cTn id="62" dur="2000" fill="hold"/>
                                        <p:tgtEl>
                                          <p:spTgt spid="49"/>
                                        </p:tgtEl>
                                        <p:attrNameLst>
                                          <p:attrName>fill.on</p:attrName>
                                        </p:attrNameLst>
                                      </p:cBhvr>
                                      <p:to>
                                        <p:strVal val="true"/>
                                      </p:to>
                                    </p:set>
                                  </p:childTnLst>
                                </p:cTn>
                              </p:par>
                              <p:par>
                                <p:cTn id="63" presetID="27" presetClass="emph" presetSubtype="0" repeatCount="indefinite" fill="remove" grpId="3" nodeType="withEffect">
                                  <p:stCondLst>
                                    <p:cond delay="0"/>
                                  </p:stCondLst>
                                  <p:endCondLst>
                                    <p:cond evt="onNext" delay="0">
                                      <p:tgtEl>
                                        <p:sldTgt/>
                                      </p:tgtEl>
                                    </p:cond>
                                  </p:endCondLst>
                                  <p:childTnLst>
                                    <p:animClr clrSpc="rgb" dir="cw">
                                      <p:cBhvr override="childStyle">
                                        <p:cTn id="64" dur="1000" autoRev="1" fill="remove"/>
                                        <p:tgtEl>
                                          <p:spTgt spid="19"/>
                                        </p:tgtEl>
                                        <p:attrNameLst>
                                          <p:attrName>style.color</p:attrName>
                                        </p:attrNameLst>
                                      </p:cBhvr>
                                      <p:to>
                                        <a:schemeClr val="accent2"/>
                                      </p:to>
                                    </p:animClr>
                                    <p:animClr clrSpc="rgb" dir="cw">
                                      <p:cBhvr>
                                        <p:cTn id="65" dur="1000" autoRev="1" fill="remove"/>
                                        <p:tgtEl>
                                          <p:spTgt spid="19"/>
                                        </p:tgtEl>
                                        <p:attrNameLst>
                                          <p:attrName>fillcolor</p:attrName>
                                        </p:attrNameLst>
                                      </p:cBhvr>
                                      <p:to>
                                        <a:schemeClr val="accent2"/>
                                      </p:to>
                                    </p:animClr>
                                    <p:set>
                                      <p:cBhvr>
                                        <p:cTn id="66" dur="1000" autoRev="1" fill="remove"/>
                                        <p:tgtEl>
                                          <p:spTgt spid="19"/>
                                        </p:tgtEl>
                                        <p:attrNameLst>
                                          <p:attrName>fill.type</p:attrName>
                                        </p:attrNameLst>
                                      </p:cBhvr>
                                      <p:to>
                                        <p:strVal val="solid"/>
                                      </p:to>
                                    </p:set>
                                    <p:set>
                                      <p:cBhvr>
                                        <p:cTn id="67" dur="1000" autoRev="1" fill="remove"/>
                                        <p:tgtEl>
                                          <p:spTgt spid="19"/>
                                        </p:tgtEl>
                                        <p:attrNameLst>
                                          <p:attrName>fill.on</p:attrName>
                                        </p:attrNameLst>
                                      </p:cBhvr>
                                      <p:to>
                                        <p:strVal val="tru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50"/>
                                        </p:tgtEl>
                                        <p:attrNameLst>
                                          <p:attrName>style.visibility</p:attrName>
                                        </p:attrNameLst>
                                      </p:cBhvr>
                                      <p:to>
                                        <p:strVal val="visible"/>
                                      </p:to>
                                    </p:set>
                                  </p:childTnLst>
                                </p:cTn>
                              </p:par>
                              <p:par>
                                <p:cTn id="72" presetID="1" presetClass="emph" presetSubtype="2" fill="hold" nodeType="withEffect">
                                  <p:stCondLst>
                                    <p:cond delay="0"/>
                                  </p:stCondLst>
                                  <p:childTnLst>
                                    <p:animClr clrSpc="rgb" dir="cw">
                                      <p:cBhvr>
                                        <p:cTn id="73" dur="500" fill="hold"/>
                                        <p:tgtEl>
                                          <p:spTgt spid="49"/>
                                        </p:tgtEl>
                                        <p:attrNameLst>
                                          <p:attrName>fillcolor</p:attrName>
                                        </p:attrNameLst>
                                      </p:cBhvr>
                                      <p:to>
                                        <a:schemeClr val="bg1"/>
                                      </p:to>
                                    </p:animClr>
                                    <p:set>
                                      <p:cBhvr>
                                        <p:cTn id="74" dur="500" fill="hold"/>
                                        <p:tgtEl>
                                          <p:spTgt spid="49"/>
                                        </p:tgtEl>
                                        <p:attrNameLst>
                                          <p:attrName>fill.type</p:attrName>
                                        </p:attrNameLst>
                                      </p:cBhvr>
                                      <p:to>
                                        <p:strVal val="solid"/>
                                      </p:to>
                                    </p:set>
                                    <p:set>
                                      <p:cBhvr>
                                        <p:cTn id="75" dur="500" fill="hold"/>
                                        <p:tgtEl>
                                          <p:spTgt spid="49"/>
                                        </p:tgtEl>
                                        <p:attrNameLst>
                                          <p:attrName>fill.on</p:attrName>
                                        </p:attrNameLst>
                                      </p:cBhvr>
                                      <p:to>
                                        <p:strVal val="true"/>
                                      </p:to>
                                    </p:set>
                                  </p:childTnLst>
                                </p:cTn>
                              </p:par>
                              <p:par>
                                <p:cTn id="76" presetID="1" presetClass="emph" presetSubtype="2" fill="hold" nodeType="withEffect">
                                  <p:stCondLst>
                                    <p:cond delay="0"/>
                                  </p:stCondLst>
                                  <p:childTnLst>
                                    <p:animClr clrSpc="rgb" dir="cw">
                                      <p:cBhvr>
                                        <p:cTn id="77" dur="2000" fill="hold"/>
                                        <p:tgtEl>
                                          <p:spTgt spid="50"/>
                                        </p:tgtEl>
                                        <p:attrNameLst>
                                          <p:attrName>fillcolor</p:attrName>
                                        </p:attrNameLst>
                                      </p:cBhvr>
                                      <p:to>
                                        <a:schemeClr val="accent2"/>
                                      </p:to>
                                    </p:animClr>
                                    <p:set>
                                      <p:cBhvr>
                                        <p:cTn id="78" dur="2000" fill="hold"/>
                                        <p:tgtEl>
                                          <p:spTgt spid="50"/>
                                        </p:tgtEl>
                                        <p:attrNameLst>
                                          <p:attrName>fill.type</p:attrName>
                                        </p:attrNameLst>
                                      </p:cBhvr>
                                      <p:to>
                                        <p:strVal val="solid"/>
                                      </p:to>
                                    </p:set>
                                    <p:set>
                                      <p:cBhvr>
                                        <p:cTn id="79" dur="2000" fill="hold"/>
                                        <p:tgtEl>
                                          <p:spTgt spid="50"/>
                                        </p:tgtEl>
                                        <p:attrNameLst>
                                          <p:attrName>fill.on</p:attrName>
                                        </p:attrNameLst>
                                      </p:cBhvr>
                                      <p:to>
                                        <p:strVal val="true"/>
                                      </p:to>
                                    </p:set>
                                  </p:childTnLst>
                                </p:cTn>
                              </p:par>
                              <p:par>
                                <p:cTn id="80" presetID="1" presetClass="exit" presetSubtype="0" fill="hold" grpId="5" nodeType="withEffect">
                                  <p:stCondLst>
                                    <p:cond delay="0"/>
                                  </p:stCondLst>
                                  <p:childTnLst>
                                    <p:set>
                                      <p:cBhvr>
                                        <p:cTn id="81" dur="1" fill="hold">
                                          <p:stCondLst>
                                            <p:cond delay="0"/>
                                          </p:stCondLst>
                                        </p:cTn>
                                        <p:tgtEl>
                                          <p:spTgt spid="19"/>
                                        </p:tgtEl>
                                        <p:attrNameLst>
                                          <p:attrName>style.visibility</p:attrName>
                                        </p:attrNameLst>
                                      </p:cBhvr>
                                      <p:to>
                                        <p:strVal val="hidden"/>
                                      </p:to>
                                    </p:set>
                                  </p:childTnLst>
                                </p:cTn>
                              </p:par>
                              <p:par>
                                <p:cTn id="82" presetID="1" presetClass="entr" presetSubtype="0" fill="hold" grpId="2" nodeType="withEffect">
                                  <p:stCondLst>
                                    <p:cond delay="0"/>
                                  </p:stCondLst>
                                  <p:childTnLst>
                                    <p:set>
                                      <p:cBhvr>
                                        <p:cTn id="83" dur="1" fill="hold">
                                          <p:stCondLst>
                                            <p:cond delay="0"/>
                                          </p:stCondLst>
                                        </p:cTn>
                                        <p:tgtEl>
                                          <p:spTgt spid="20"/>
                                        </p:tgtEl>
                                        <p:attrNameLst>
                                          <p:attrName>style.visibility</p:attrName>
                                        </p:attrNameLst>
                                      </p:cBhvr>
                                      <p:to>
                                        <p:strVal val="visible"/>
                                      </p:to>
                                    </p:set>
                                  </p:childTnLst>
                                </p:cTn>
                              </p:par>
                              <p:par>
                                <p:cTn id="84" presetID="27" presetClass="emph" presetSubtype="0" repeatCount="indefinite" fill="remove" grpId="3" nodeType="withEffect">
                                  <p:stCondLst>
                                    <p:cond delay="0"/>
                                  </p:stCondLst>
                                  <p:endCondLst>
                                    <p:cond evt="onNext" delay="0">
                                      <p:tgtEl>
                                        <p:sldTgt/>
                                      </p:tgtEl>
                                    </p:cond>
                                  </p:endCondLst>
                                  <p:childTnLst>
                                    <p:animClr clrSpc="rgb" dir="cw">
                                      <p:cBhvr override="childStyle">
                                        <p:cTn id="85" dur="1000" autoRev="1" fill="remove"/>
                                        <p:tgtEl>
                                          <p:spTgt spid="20"/>
                                        </p:tgtEl>
                                        <p:attrNameLst>
                                          <p:attrName>style.color</p:attrName>
                                        </p:attrNameLst>
                                      </p:cBhvr>
                                      <p:to>
                                        <a:schemeClr val="accent2"/>
                                      </p:to>
                                    </p:animClr>
                                    <p:animClr clrSpc="rgb" dir="cw">
                                      <p:cBhvr>
                                        <p:cTn id="86" dur="1000" autoRev="1" fill="remove"/>
                                        <p:tgtEl>
                                          <p:spTgt spid="20"/>
                                        </p:tgtEl>
                                        <p:attrNameLst>
                                          <p:attrName>fillcolor</p:attrName>
                                        </p:attrNameLst>
                                      </p:cBhvr>
                                      <p:to>
                                        <a:schemeClr val="accent2"/>
                                      </p:to>
                                    </p:animClr>
                                    <p:set>
                                      <p:cBhvr>
                                        <p:cTn id="87" dur="1000" autoRev="1" fill="remove"/>
                                        <p:tgtEl>
                                          <p:spTgt spid="20"/>
                                        </p:tgtEl>
                                        <p:attrNameLst>
                                          <p:attrName>fill.type</p:attrName>
                                        </p:attrNameLst>
                                      </p:cBhvr>
                                      <p:to>
                                        <p:strVal val="solid"/>
                                      </p:to>
                                    </p:set>
                                    <p:set>
                                      <p:cBhvr>
                                        <p:cTn id="88" dur="1000" autoRev="1" fill="remove"/>
                                        <p:tgtEl>
                                          <p:spTgt spid="20"/>
                                        </p:tgtEl>
                                        <p:attrNameLst>
                                          <p:attrName>fill.on</p:attrName>
                                        </p:attrNameLst>
                                      </p:cBhvr>
                                      <p:to>
                                        <p:strVal val="tru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2"/>
                                        </p:tgtEl>
                                        <p:attrNameLst>
                                          <p:attrName>style.visibility</p:attrName>
                                        </p:attrNameLst>
                                      </p:cBhvr>
                                      <p:to>
                                        <p:strVal val="visible"/>
                                      </p:to>
                                    </p:set>
                                  </p:childTnLst>
                                </p:cTn>
                              </p:par>
                              <p:par>
                                <p:cTn id="93" presetID="1" presetClass="emph" presetSubtype="2" fill="hold" nodeType="withEffect">
                                  <p:stCondLst>
                                    <p:cond delay="0"/>
                                  </p:stCondLst>
                                  <p:childTnLst>
                                    <p:animClr clrSpc="rgb" dir="cw">
                                      <p:cBhvr>
                                        <p:cTn id="94" dur="500" fill="hold"/>
                                        <p:tgtEl>
                                          <p:spTgt spid="50"/>
                                        </p:tgtEl>
                                        <p:attrNameLst>
                                          <p:attrName>fillcolor</p:attrName>
                                        </p:attrNameLst>
                                      </p:cBhvr>
                                      <p:to>
                                        <a:schemeClr val="bg1"/>
                                      </p:to>
                                    </p:animClr>
                                    <p:set>
                                      <p:cBhvr>
                                        <p:cTn id="95" dur="500" fill="hold"/>
                                        <p:tgtEl>
                                          <p:spTgt spid="50"/>
                                        </p:tgtEl>
                                        <p:attrNameLst>
                                          <p:attrName>fill.type</p:attrName>
                                        </p:attrNameLst>
                                      </p:cBhvr>
                                      <p:to>
                                        <p:strVal val="solid"/>
                                      </p:to>
                                    </p:set>
                                    <p:set>
                                      <p:cBhvr>
                                        <p:cTn id="96" dur="500" fill="hold"/>
                                        <p:tgtEl>
                                          <p:spTgt spid="50"/>
                                        </p:tgtEl>
                                        <p:attrNameLst>
                                          <p:attrName>fill.on</p:attrName>
                                        </p:attrNameLst>
                                      </p:cBhvr>
                                      <p:to>
                                        <p:strVal val="true"/>
                                      </p:to>
                                    </p:set>
                                  </p:childTnLst>
                                </p:cTn>
                              </p:par>
                              <p:par>
                                <p:cTn id="97" presetID="1" presetClass="exit" presetSubtype="0" fill="hold" grpId="4" nodeType="withEffect">
                                  <p:stCondLst>
                                    <p:cond delay="0"/>
                                  </p:stCondLst>
                                  <p:childTnLst>
                                    <p:set>
                                      <p:cBhvr>
                                        <p:cTn id="98" dur="1" fill="hold">
                                          <p:stCondLst>
                                            <p:cond delay="0"/>
                                          </p:stCondLst>
                                        </p:cTn>
                                        <p:tgtEl>
                                          <p:spTgt spid="20"/>
                                        </p:tgtEl>
                                        <p:attrNameLst>
                                          <p:attrName>style.visibility</p:attrName>
                                        </p:attrNameLst>
                                      </p:cBhvr>
                                      <p:to>
                                        <p:strVal val="hidden"/>
                                      </p:to>
                                    </p:set>
                                  </p:childTnLst>
                                </p:cTn>
                              </p:par>
                              <p:par>
                                <p:cTn id="99" presetID="1" presetClass="entr" presetSubtype="0" fill="hold" grpId="0" nodeType="withEffect">
                                  <p:stCondLst>
                                    <p:cond delay="0"/>
                                  </p:stCondLst>
                                  <p:childTnLst>
                                    <p:set>
                                      <p:cBhvr>
                                        <p:cTn id="100" dur="1" fill="hold">
                                          <p:stCondLst>
                                            <p:cond delay="0"/>
                                          </p:stCondLst>
                                        </p:cTn>
                                        <p:tgtEl>
                                          <p:spTgt spid="21"/>
                                        </p:tgtEl>
                                        <p:attrNameLst>
                                          <p:attrName>style.visibility</p:attrName>
                                        </p:attrNameLst>
                                      </p:cBhvr>
                                      <p:to>
                                        <p:strVal val="visible"/>
                                      </p:to>
                                    </p:set>
                                  </p:childTnLst>
                                </p:cTn>
                              </p:par>
                              <p:par>
                                <p:cTn id="101" presetID="27" presetClass="emph" presetSubtype="0" repeatCount="indefinite" fill="remove" grpId="1" nodeType="withEffect">
                                  <p:stCondLst>
                                    <p:cond delay="0"/>
                                  </p:stCondLst>
                                  <p:endCondLst>
                                    <p:cond evt="onNext" delay="0">
                                      <p:tgtEl>
                                        <p:sldTgt/>
                                      </p:tgtEl>
                                    </p:cond>
                                  </p:endCondLst>
                                  <p:childTnLst>
                                    <p:animClr clrSpc="rgb" dir="cw">
                                      <p:cBhvr override="childStyle">
                                        <p:cTn id="102" dur="1000" autoRev="1" fill="remove"/>
                                        <p:tgtEl>
                                          <p:spTgt spid="21"/>
                                        </p:tgtEl>
                                        <p:attrNameLst>
                                          <p:attrName>style.color</p:attrName>
                                        </p:attrNameLst>
                                      </p:cBhvr>
                                      <p:to>
                                        <a:schemeClr val="accent2"/>
                                      </p:to>
                                    </p:animClr>
                                    <p:animClr clrSpc="rgb" dir="cw">
                                      <p:cBhvr>
                                        <p:cTn id="103" dur="1000" autoRev="1" fill="remove"/>
                                        <p:tgtEl>
                                          <p:spTgt spid="21"/>
                                        </p:tgtEl>
                                        <p:attrNameLst>
                                          <p:attrName>fillcolor</p:attrName>
                                        </p:attrNameLst>
                                      </p:cBhvr>
                                      <p:to>
                                        <a:schemeClr val="accent2"/>
                                      </p:to>
                                    </p:animClr>
                                    <p:set>
                                      <p:cBhvr>
                                        <p:cTn id="104" dur="1000" autoRev="1" fill="remove"/>
                                        <p:tgtEl>
                                          <p:spTgt spid="21"/>
                                        </p:tgtEl>
                                        <p:attrNameLst>
                                          <p:attrName>fill.type</p:attrName>
                                        </p:attrNameLst>
                                      </p:cBhvr>
                                      <p:to>
                                        <p:strVal val="solid"/>
                                      </p:to>
                                    </p:set>
                                    <p:set>
                                      <p:cBhvr>
                                        <p:cTn id="105" dur="1000" autoRev="1" fill="remove"/>
                                        <p:tgtEl>
                                          <p:spTgt spid="21"/>
                                        </p:tgtEl>
                                        <p:attrNameLst>
                                          <p:attrName>fill.on</p:attrName>
                                        </p:attrNameLst>
                                      </p:cBhvr>
                                      <p:to>
                                        <p:strVal val="true"/>
                                      </p:to>
                                    </p:set>
                                  </p:childTnLst>
                                </p:cTn>
                              </p:par>
                              <p:par>
                                <p:cTn id="106" presetID="1" presetClass="emph" presetSubtype="2" fill="hold" nodeType="withEffect">
                                  <p:stCondLst>
                                    <p:cond delay="0"/>
                                  </p:stCondLst>
                                  <p:childTnLst>
                                    <p:animClr clrSpc="rgb" dir="cw">
                                      <p:cBhvr>
                                        <p:cTn id="107" dur="2000" fill="hold"/>
                                        <p:tgtEl>
                                          <p:spTgt spid="52"/>
                                        </p:tgtEl>
                                        <p:attrNameLst>
                                          <p:attrName>fillcolor</p:attrName>
                                        </p:attrNameLst>
                                      </p:cBhvr>
                                      <p:to>
                                        <a:schemeClr val="accent2"/>
                                      </p:to>
                                    </p:animClr>
                                    <p:set>
                                      <p:cBhvr>
                                        <p:cTn id="108" dur="2000" fill="hold"/>
                                        <p:tgtEl>
                                          <p:spTgt spid="52"/>
                                        </p:tgtEl>
                                        <p:attrNameLst>
                                          <p:attrName>fill.type</p:attrName>
                                        </p:attrNameLst>
                                      </p:cBhvr>
                                      <p:to>
                                        <p:strVal val="solid"/>
                                      </p:to>
                                    </p:set>
                                    <p:set>
                                      <p:cBhvr>
                                        <p:cTn id="109" dur="2000" fill="hold"/>
                                        <p:tgtEl>
                                          <p:spTgt spid="52"/>
                                        </p:tgtEl>
                                        <p:attrNameLst>
                                          <p:attrName>fill.on</p:attrName>
                                        </p:attrNameLst>
                                      </p:cBhvr>
                                      <p:to>
                                        <p:strVal val="true"/>
                                      </p:to>
                                    </p:set>
                                  </p:childTnLst>
                                </p:cTn>
                              </p:par>
                            </p:childTnLst>
                          </p:cTn>
                        </p:par>
                      </p:childTnLst>
                    </p:cTn>
                  </p:par>
                  <p:par>
                    <p:cTn id="110" fill="hold">
                      <p:stCondLst>
                        <p:cond delay="indefinite"/>
                      </p:stCondLst>
                      <p:childTnLst>
                        <p:par>
                          <p:cTn id="111" fill="hold">
                            <p:stCondLst>
                              <p:cond delay="0"/>
                            </p:stCondLst>
                            <p:childTnLst>
                              <p:par>
                                <p:cTn id="112" presetID="1" presetClass="emph" presetSubtype="2" fill="hold" nodeType="clickEffect">
                                  <p:stCondLst>
                                    <p:cond delay="0"/>
                                  </p:stCondLst>
                                  <p:childTnLst>
                                    <p:animClr clrSpc="rgb" dir="cw">
                                      <p:cBhvr>
                                        <p:cTn id="113" dur="500" fill="hold"/>
                                        <p:tgtEl>
                                          <p:spTgt spid="52"/>
                                        </p:tgtEl>
                                        <p:attrNameLst>
                                          <p:attrName>fillcolor</p:attrName>
                                        </p:attrNameLst>
                                      </p:cBhvr>
                                      <p:to>
                                        <a:schemeClr val="bg1"/>
                                      </p:to>
                                    </p:animClr>
                                    <p:set>
                                      <p:cBhvr>
                                        <p:cTn id="114" dur="500" fill="hold"/>
                                        <p:tgtEl>
                                          <p:spTgt spid="52"/>
                                        </p:tgtEl>
                                        <p:attrNameLst>
                                          <p:attrName>fill.type</p:attrName>
                                        </p:attrNameLst>
                                      </p:cBhvr>
                                      <p:to>
                                        <p:strVal val="solid"/>
                                      </p:to>
                                    </p:set>
                                    <p:set>
                                      <p:cBhvr>
                                        <p:cTn id="115" dur="500" fill="hold"/>
                                        <p:tgtEl>
                                          <p:spTgt spid="52"/>
                                        </p:tgtEl>
                                        <p:attrNameLst>
                                          <p:attrName>fill.on</p:attrName>
                                        </p:attrNameLst>
                                      </p:cBhvr>
                                      <p:to>
                                        <p:strVal val="true"/>
                                      </p:to>
                                    </p:set>
                                  </p:childTnLst>
                                </p:cTn>
                              </p:par>
                              <p:par>
                                <p:cTn id="116" presetID="1" presetClass="exit" presetSubtype="0" fill="hold" grpId="2" nodeType="withEffect">
                                  <p:stCondLst>
                                    <p:cond delay="0"/>
                                  </p:stCondLst>
                                  <p:childTnLst>
                                    <p:set>
                                      <p:cBhvr>
                                        <p:cTn id="117"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5" grpId="0"/>
      <p:bldP spid="48" grpId="0"/>
      <p:bldP spid="49" grpId="0"/>
      <p:bldP spid="50" grpId="0"/>
      <p:bldP spid="52" grpId="0"/>
      <p:bldP spid="19" grpId="0" animBg="1"/>
      <p:bldP spid="19" grpId="1" animBg="1"/>
      <p:bldP spid="19" grpId="2" animBg="1"/>
      <p:bldP spid="19" grpId="3" animBg="1"/>
      <p:bldP spid="19" grpId="4" animBg="1"/>
      <p:bldP spid="19" grpId="5" animBg="1"/>
      <p:bldP spid="20" grpId="0" animBg="1"/>
      <p:bldP spid="20" grpId="1" animBg="1"/>
      <p:bldP spid="20" grpId="2" animBg="1"/>
      <p:bldP spid="20" grpId="3" animBg="1"/>
      <p:bldP spid="20" grpId="4" animBg="1"/>
      <p:bldP spid="20" grpId="5" animBg="1"/>
      <p:bldP spid="21" grpId="0" animBg="1"/>
      <p:bldP spid="21" grpId="1" animBg="1"/>
      <p:bldP spid="21" grpId="2" animBg="1"/>
    </p:bldLst>
  </p:timing>
</p:sld>
</file>

<file path=ppt/theme/theme1.xml><?xml version="1.0" encoding="utf-8"?>
<a:theme xmlns:a="http://schemas.openxmlformats.org/drawingml/2006/main" name="Default Theme">
  <a:themeElements>
    <a:clrScheme name="PJM_Colorss">
      <a:dk1>
        <a:sysClr val="windowText" lastClr="000000"/>
      </a:dk1>
      <a:lt1>
        <a:srgbClr val="FFFFFF"/>
      </a:lt1>
      <a:dk2>
        <a:srgbClr val="000000"/>
      </a:dk2>
      <a:lt2>
        <a:srgbClr val="EEECE1"/>
      </a:lt2>
      <a:accent1>
        <a:srgbClr val="013366"/>
      </a:accent1>
      <a:accent2>
        <a:srgbClr val="99CC00"/>
      </a:accent2>
      <a:accent3>
        <a:srgbClr val="00B0F0"/>
      </a:accent3>
      <a:accent4>
        <a:srgbClr val="FF9900"/>
      </a:accent4>
      <a:accent5>
        <a:srgbClr val="808080"/>
      </a:accent5>
      <a:accent6>
        <a:srgbClr val="FF00FF"/>
      </a:accent6>
      <a:hlink>
        <a:srgbClr val="0000FF"/>
      </a:hlink>
      <a:folHlink>
        <a:srgbClr val="80008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3460</TotalTime>
  <Words>4321</Words>
  <Application>Microsoft Office PowerPoint</Application>
  <PresentationFormat>Custom</PresentationFormat>
  <Paragraphs>1123</Paragraphs>
  <Slides>32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Default Theme</vt:lpstr>
      <vt:lpstr>Worksheet</vt:lpstr>
      <vt:lpstr>Hourly Offers Schedule Update Examples</vt:lpstr>
      <vt:lpstr>Allowable Schedule Updates in Real Time</vt:lpstr>
      <vt:lpstr>Example Set Up</vt:lpstr>
      <vt:lpstr>Allowable Real Time Schedule Updates –  Committed on Price Schedule</vt:lpstr>
      <vt:lpstr>Allowable Real Time Schedule Updates –  Committed on Cost Schedule</vt:lpstr>
      <vt:lpstr>Example 1a: Committed on Price – Increase to Offer in RT</vt:lpstr>
      <vt:lpstr>Example 1a: Committed on Price – Increase to Offer in RT</vt:lpstr>
      <vt:lpstr>Example 1b: Committed on Cost – Increase to Offer in RT</vt:lpstr>
      <vt:lpstr>Example 1b: Committed on Cost – Increase to Offer in RT </vt:lpstr>
      <vt:lpstr>Example 2a: Committed on Price – Decrease to Offer in RT</vt:lpstr>
      <vt:lpstr>Example 2a: Committed on Price – Decrease to Offer in RT </vt:lpstr>
      <vt:lpstr>Example 2b: Committed on Price – Increase to Offer in RT</vt:lpstr>
      <vt:lpstr>Example 2b: Committed on Price – Increase to Offer in RT </vt:lpstr>
      <vt:lpstr>Example 3: Committed on Cost in RT (for min run) –  Increase to offer during committed and uncommitted hours</vt:lpstr>
      <vt:lpstr>Example 3: Committed on Cost in RT (for min run) –  Increase to offer during committed and uncommitted hours </vt:lpstr>
      <vt:lpstr>Example 4a: Committed on Price in RT (for min run) –  Increase to offer for uncommitted hours</vt:lpstr>
      <vt:lpstr>Example 4a: Committed on Price in RT (for min run) –  Increase to offer for uncommitted hours</vt:lpstr>
      <vt:lpstr>Example 4b: Committed on Price in RT (for min run) –  Increase to offer for uncommitted hours</vt:lpstr>
      <vt:lpstr>Example 4b: Committed on Price in RT (for min run) –  Increase to offer for uncommitted hours</vt:lpstr>
      <vt:lpstr>Example 4c: Committed on Price in RT (for min run) –  Extended on Price in RT</vt:lpstr>
      <vt:lpstr>Example 4c: Committed on Price in RT (for min run) –  Extended on Price in RT</vt:lpstr>
      <vt:lpstr>Example 4d: Committed on Price in RT (for min run)  – Extended on Cost in RT</vt:lpstr>
      <vt:lpstr>Example 4d: Committed on Price in RT (for min run)  – Extended on Cost in RT</vt:lpstr>
      <vt:lpstr>Example 5a: Committed on Cost in DA - Brought on Early in RT on Price (CTs)</vt:lpstr>
      <vt:lpstr>Example 5a: Committed on Cost in DA - Brought on Early in RT on Price (CTs)</vt:lpstr>
      <vt:lpstr>Example 5b: Committed on Cost in DA  – Brought on early in RT on Price (Combined Cycle)</vt:lpstr>
      <vt:lpstr>Example 5b: Committed on Cost in DA  – Brought on early in RT on Price (Combined Cycle)</vt:lpstr>
      <vt:lpstr>Adjustment to Balancing Value</vt:lpstr>
      <vt:lpstr>Existing Balancing Value Calculation Example</vt:lpstr>
      <vt:lpstr>Proposed Balancing Value Calculation Example</vt:lpstr>
      <vt:lpstr>Resource Offer Curves used for Settlement Example</vt:lpstr>
      <vt:lpstr>Settlement Example for Operating Reserves</vt:lpstr>
    </vt:vector>
  </TitlesOfParts>
  <Company>PJM Interconnection,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Shah, Vijay R.</dc:creator>
  <cp:lastModifiedBy>Brian Chmielewski</cp:lastModifiedBy>
  <cp:revision>79</cp:revision>
  <cp:lastPrinted>2015-08-17T19:20:46Z</cp:lastPrinted>
  <dcterms:created xsi:type="dcterms:W3CDTF">2015-08-13T15:51:02Z</dcterms:created>
  <dcterms:modified xsi:type="dcterms:W3CDTF">2015-08-20T20:00:41Z</dcterms:modified>
</cp:coreProperties>
</file>