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7988" indent="-1508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563" indent="-30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136" indent="-4555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711" indent="-6079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05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85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267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448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5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0B270-3033-4B2B-8EFF-D9BFA29AF07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8710-65B9-4DDE-B997-7C7440280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3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8710-65B9-4DDE-B997-7C74402800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BBFAF-EFE1-6462-049D-D6D40B92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6C5B3-EA19-1185-4912-DC7409B0A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479B2-BFF2-0075-1D11-D2314F7E0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EDE90-64FF-C575-1E1C-F8C226FB0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8710-65B9-4DDE-B997-7C74402800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1B16E-7995-B5AB-A52A-830FEC3EE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A0D8C-8FA5-E365-346B-0FD7529CA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414406-7786-3AD2-0ECB-0763BB17A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D518C-6109-995C-CD00-DC4E154BF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8710-65B9-4DDE-B997-7C74402800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2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F1503-B9C3-8516-202F-89482423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31AE3E-D3D4-7349-BA4D-62CEAAA91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24C01-14E3-5C50-5C37-8B60A0AB4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56647-9180-609F-C007-2C46E7F51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8710-65B9-4DDE-B997-7C74402800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42AED-2130-AF0E-B7B1-E37F5AA2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C5E3C-C56F-693E-5606-D684F1C94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A9F69-4724-3CF0-0DF1-89CFE72F4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E2441-73F2-B6A8-A4C7-08087670E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8710-65B9-4DDE-B997-7C74402800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7" y="6199466"/>
            <a:ext cx="12204258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7" y="0"/>
            <a:ext cx="12202961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61603" y="6381751"/>
            <a:ext cx="1023891" cy="2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/>
          <a:p>
            <a:pPr algn="r"/>
            <a:r>
              <a:rPr lang="en-US" altLang="en-US" sz="1100" dirty="0">
                <a:solidFill>
                  <a:schemeClr val="bg1"/>
                </a:solidFill>
              </a:rPr>
              <a:t>PJM </a:t>
            </a:r>
            <a:r>
              <a:rPr lang="en-US" altLang="en-US" sz="1100" dirty="0">
                <a:solidFill>
                  <a:schemeClr val="bg1"/>
                </a:solidFill>
                <a:cs typeface="Arial" charset="0"/>
              </a:rPr>
              <a:t>© 2025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6308" y="6395740"/>
            <a:ext cx="1563654" cy="261611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www.pjm.com | Public</a:t>
            </a:r>
          </a:p>
        </p:txBody>
      </p:sp>
    </p:spTree>
    <p:extLst>
      <p:ext uri="{BB962C8B-B14F-4D97-AF65-F5344CB8AC3E}">
        <p14:creationId xmlns:p14="http://schemas.microsoft.com/office/powerpoint/2010/main" val="55426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339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1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0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9373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7" y="6199466"/>
            <a:ext cx="12204258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7" y="0"/>
            <a:ext cx="12202961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950" y="152401"/>
            <a:ext cx="1120431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7" rIns="121893" bIns="609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950" y="1143002"/>
            <a:ext cx="11204318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7" rIns="121893" bIns="609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761603" y="6381751"/>
            <a:ext cx="1023891" cy="2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/>
          <a:p>
            <a:pPr algn="r"/>
            <a:r>
              <a:rPr lang="en-US" altLang="en-US" sz="1100" dirty="0">
                <a:solidFill>
                  <a:schemeClr val="bg1"/>
                </a:solidFill>
              </a:rPr>
              <a:t>PJM </a:t>
            </a:r>
            <a:r>
              <a:rPr lang="en-US" altLang="en-US" sz="1100" dirty="0">
                <a:solidFill>
                  <a:schemeClr val="bg1"/>
                </a:solidFill>
                <a:cs typeface="Arial" charset="0"/>
              </a:rPr>
              <a:t>© 2025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2747" y="6381751"/>
            <a:ext cx="455670" cy="32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08" y="6395740"/>
            <a:ext cx="1563654" cy="261611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/>
                </a:solidFill>
              </a:rPr>
              <a:t>www.pjm.com | Public</a:t>
            </a:r>
          </a:p>
        </p:txBody>
      </p:sp>
    </p:spTree>
    <p:extLst>
      <p:ext uri="{BB962C8B-B14F-4D97-AF65-F5344CB8AC3E}">
        <p14:creationId xmlns:p14="http://schemas.microsoft.com/office/powerpoint/2010/main" val="385273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68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36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04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872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ts val="120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746125" indent="-322263" algn="l" rtl="0" eaLnBrk="1" fontAlgn="base" hangingPunct="1">
        <a:spcBef>
          <a:spcPts val="600"/>
        </a:spcBef>
        <a:spcAft>
          <a:spcPts val="1200"/>
        </a:spcAft>
        <a:buChar char="–"/>
        <a:tabLst/>
        <a:defRPr sz="2700">
          <a:solidFill>
            <a:schemeClr val="tx1"/>
          </a:solidFill>
          <a:latin typeface="+mn-lt"/>
        </a:defRPr>
      </a:lvl2pPr>
      <a:lvl3pPr marL="1258888" indent="-244475" algn="l" rtl="0" eaLnBrk="1" fontAlgn="base" hangingPunct="1">
        <a:spcBef>
          <a:spcPts val="600"/>
        </a:spcBef>
        <a:spcAft>
          <a:spcPts val="12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582738" indent="0" algn="l" rtl="0" eaLnBrk="1" fontAlgn="base" hangingPunct="1">
        <a:spcBef>
          <a:spcPts val="600"/>
        </a:spcBef>
        <a:spcAft>
          <a:spcPts val="1200"/>
        </a:spcAft>
        <a:buFont typeface="Courier New" panose="02070309020205020404" pitchFamily="49" charset="0"/>
        <a:buNone/>
        <a:defRPr sz="2000">
          <a:solidFill>
            <a:schemeClr val="tx1"/>
          </a:solidFill>
          <a:latin typeface="+mn-lt"/>
        </a:defRPr>
      </a:lvl4pPr>
      <a:lvl5pPr marL="2341563" indent="-247650" algn="l" defTabSz="914400" rtl="0" eaLnBrk="1" fontAlgn="base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tabLst/>
        <a:defRPr sz="1900">
          <a:solidFill>
            <a:schemeClr val="tx1"/>
          </a:solidFill>
          <a:latin typeface="+mn-lt"/>
        </a:defRPr>
      </a:lvl5pPr>
      <a:lvl6pPr marL="3352073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541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009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477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2025 RTEP Report </a:t>
            </a:r>
            <a:br>
              <a:rPr lang="en-US" dirty="0"/>
            </a:br>
            <a:r>
              <a:rPr lang="en-US" dirty="0"/>
              <a:t>Key Maps, Tables &amp; Figures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908799" y="4170844"/>
            <a:ext cx="4653935" cy="1391756"/>
          </a:xfrm>
        </p:spPr>
        <p:txBody>
          <a:bodyPr/>
          <a:lstStyle/>
          <a:p>
            <a:r>
              <a:rPr lang="en-US" dirty="0"/>
              <a:t>The following set of slides provides key information from PJM’s 2025 RTEP cycle. The slides are provided for the reader’s own communications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90FC1-976B-EA9C-ACD7-5600A33C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Summer Peak Load Forecast 2025 vs. 2024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4D6CF1-0C54-8FE4-A546-11032DCC64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8751" y="1178351"/>
            <a:ext cx="10272584" cy="48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15C2-0D14-3956-FDE5-5A189527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54" y="152401"/>
            <a:ext cx="7751214" cy="639763"/>
          </a:xfrm>
        </p:spPr>
        <p:txBody>
          <a:bodyPr/>
          <a:lstStyle/>
          <a:p>
            <a:r>
              <a:rPr lang="en-US" altLang="en-US" dirty="0"/>
              <a:t>2025 Long-Term Load Forecast Report: </a:t>
            </a:r>
            <a:r>
              <a:rPr lang="en-US" altLang="en-US" sz="2400" dirty="0"/>
              <a:t>Summer and Winter Peaks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8C0E6-CF2F-F297-767D-5EED2AB2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1" b="744"/>
          <a:stretch>
            <a:fillRect/>
          </a:stretch>
        </p:blipFill>
        <p:spPr>
          <a:xfrm>
            <a:off x="3218935" y="924436"/>
            <a:ext cx="5550665" cy="54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1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5D0A-722C-5FD3-B671-2D5CC816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50" y="152401"/>
            <a:ext cx="11204318" cy="639763"/>
          </a:xfrm>
        </p:spPr>
        <p:txBody>
          <a:bodyPr wrap="square" anchor="ctr">
            <a:normAutofit fontScale="90000"/>
          </a:bodyPr>
          <a:lstStyle/>
          <a:p>
            <a:r>
              <a:rPr lang="en-US" altLang="en-US" dirty="0"/>
              <a:t>PJM 10-Year Summer Peak Load Growth Rate Comparison </a:t>
            </a:r>
            <a:br>
              <a:rPr lang="en-US" altLang="en-US" dirty="0"/>
            </a:br>
            <a:r>
              <a:rPr lang="en-US" altLang="en-US" dirty="0"/>
              <a:t>2021–2025 Long-Term Load Forecast Reports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083F602-F62E-4118-21FC-C4C64F5503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1950" y="1031788"/>
            <a:ext cx="10821280" cy="51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1D4C-A139-D9AD-3360-1DBBD260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2025 Long-Term Load Forecast Report: </a:t>
            </a:r>
            <a:br>
              <a:rPr lang="en-US" altLang="en-US" dirty="0"/>
            </a:br>
            <a:r>
              <a:rPr lang="en-US" altLang="en-US" sz="2400" dirty="0"/>
              <a:t>Large Load Adjustments in 2025 and 2035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97E32-A0E7-3858-5902-19A3790B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92" y="925706"/>
            <a:ext cx="9241670" cy="52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9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8413-B633-8C0A-391B-C852DBF8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26" y="251255"/>
            <a:ext cx="11204318" cy="639763"/>
          </a:xfrm>
        </p:spPr>
        <p:txBody>
          <a:bodyPr/>
          <a:lstStyle/>
          <a:p>
            <a:r>
              <a:rPr lang="en-US" altLang="en-US" dirty="0"/>
              <a:t>2025 RTEP Baseline Thermal and Voltage Criteria Violations – </a:t>
            </a:r>
            <a:br>
              <a:rPr lang="en-US" altLang="en-US" dirty="0"/>
            </a:br>
            <a:r>
              <a:rPr lang="en-US" altLang="en-US" sz="2400" dirty="0"/>
              <a:t>Mid-Atlantic – Study Years 2030 and 2032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8D830-71ED-F2D2-FCF0-C2413A160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74" y="990288"/>
            <a:ext cx="7405816" cy="5161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CB5EAF-65E9-6A68-470E-71A6510FF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31" y="2951519"/>
            <a:ext cx="3418086" cy="2071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FB5994-948D-B589-2E85-19AC19E5D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030" y="4888362"/>
            <a:ext cx="3418085" cy="1263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0002ACC-6622-2AC7-1500-B7EA1C17DF9F}"/>
              </a:ext>
            </a:extLst>
          </p:cNvPr>
          <p:cNvSpPr/>
          <p:nvPr/>
        </p:nvSpPr>
        <p:spPr>
          <a:xfrm>
            <a:off x="9496167" y="3200399"/>
            <a:ext cx="1581665" cy="1180071"/>
          </a:xfrm>
          <a:prstGeom prst="rect">
            <a:avLst/>
          </a:prstGeom>
          <a:noFill/>
          <a:ln>
            <a:solidFill>
              <a:srgbClr val="5DD5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7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DBDF9-F4CA-4C39-B709-A477FA058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4DA7-3C33-2AF6-A46F-D3621BDA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26" y="251255"/>
            <a:ext cx="11204318" cy="639763"/>
          </a:xfrm>
        </p:spPr>
        <p:txBody>
          <a:bodyPr/>
          <a:lstStyle/>
          <a:p>
            <a:r>
              <a:rPr lang="en-US" altLang="en-US" dirty="0"/>
              <a:t>2025 RTEP Baseline Thermal and Voltage Criteria Violations – </a:t>
            </a:r>
            <a:br>
              <a:rPr lang="en-US" altLang="en-US" dirty="0"/>
            </a:br>
            <a:r>
              <a:rPr lang="en-US" altLang="en-US" sz="2400" dirty="0"/>
              <a:t>South – Study Years 2030 and 2032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68CD0-F8A0-FA06-9EFF-DFF87F38C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9"/>
          <a:stretch>
            <a:fillRect/>
          </a:stretch>
        </p:blipFill>
        <p:spPr>
          <a:xfrm>
            <a:off x="1337824" y="1005213"/>
            <a:ext cx="7614646" cy="515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F843B8-0F72-34FD-8B29-2DF52F2BD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39" y="2871200"/>
            <a:ext cx="3418086" cy="2071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00DF41-C55E-C201-5E4D-C116F203D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338" y="4808043"/>
            <a:ext cx="3418085" cy="1263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FB92F99-A516-AC09-D31A-8BD028D4F987}"/>
              </a:ext>
            </a:extLst>
          </p:cNvPr>
          <p:cNvSpPr/>
          <p:nvPr/>
        </p:nvSpPr>
        <p:spPr>
          <a:xfrm>
            <a:off x="9959546" y="3818238"/>
            <a:ext cx="1563130" cy="898679"/>
          </a:xfrm>
          <a:prstGeom prst="rect">
            <a:avLst/>
          </a:prstGeom>
          <a:noFill/>
          <a:ln>
            <a:solidFill>
              <a:srgbClr val="5DD5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9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05F9-B4E9-FD10-10C6-C1A531E8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B36B-0229-7831-92C7-2F183DF3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26" y="251255"/>
            <a:ext cx="11204318" cy="639763"/>
          </a:xfrm>
        </p:spPr>
        <p:txBody>
          <a:bodyPr/>
          <a:lstStyle/>
          <a:p>
            <a:r>
              <a:rPr lang="en-US" altLang="en-US" dirty="0"/>
              <a:t>2025 RTEP Baseline Thermal and Voltage Criteria Violations – </a:t>
            </a:r>
            <a:br>
              <a:rPr lang="en-US" altLang="en-US" dirty="0"/>
            </a:br>
            <a:r>
              <a:rPr lang="en-US" altLang="en-US" sz="2400" dirty="0"/>
              <a:t>West – Study Years 2030 and 2032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3EC3B-CF2A-9F2D-701D-C4C1EA568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" b="6822"/>
          <a:stretch>
            <a:fillRect/>
          </a:stretch>
        </p:blipFill>
        <p:spPr>
          <a:xfrm>
            <a:off x="3089188" y="1007075"/>
            <a:ext cx="7900088" cy="5115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A8C9F6-703F-68B3-6540-F0D0D9A30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6" y="2922374"/>
            <a:ext cx="3418086" cy="2071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BE8EDB-4D28-0823-C375-ADC082583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25" y="4859217"/>
            <a:ext cx="3418085" cy="1263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F2C38F3-E473-FE6F-295A-AFA96FAF07D8}"/>
              </a:ext>
            </a:extLst>
          </p:cNvPr>
          <p:cNvSpPr/>
          <p:nvPr/>
        </p:nvSpPr>
        <p:spPr>
          <a:xfrm>
            <a:off x="766146" y="3028475"/>
            <a:ext cx="2465145" cy="1409348"/>
          </a:xfrm>
          <a:prstGeom prst="rect">
            <a:avLst/>
          </a:prstGeom>
          <a:noFill/>
          <a:ln>
            <a:solidFill>
              <a:srgbClr val="5DD5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2402-924B-0F06-4648-3A3B8FE2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500 kV and Above Projects from 2025 RTEP Window 1, </a:t>
            </a:r>
            <a:br>
              <a:rPr lang="en-US" altLang="en-US" dirty="0"/>
            </a:br>
            <a:r>
              <a:rPr lang="en-US" altLang="en-US" dirty="0"/>
              <a:t>2024 RTEP Window 1 and 2022 RTEP Window 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0B95-828A-0932-70AC-0E1B839D3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" b="6752"/>
          <a:stretch>
            <a:fillRect/>
          </a:stretch>
        </p:blipFill>
        <p:spPr>
          <a:xfrm>
            <a:off x="1852800" y="992224"/>
            <a:ext cx="8212800" cy="515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00485-5A72-DC5D-76AC-2660A467F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31" y="5047734"/>
            <a:ext cx="1692119" cy="1102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F8632-D95E-340C-2F59-FFD01EA75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800" y="4172276"/>
            <a:ext cx="1932431" cy="1977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846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C7546-4A19-BAC5-A9AC-13ECED5A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BDE4-926F-AE0C-7F64-904EB419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Deactivation Notifications Received in 2025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E01E8C-AD00-B19B-1D4B-B710341A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17323"/>
          <a:stretch>
            <a:fillRect/>
          </a:stretch>
        </p:blipFill>
        <p:spPr>
          <a:xfrm>
            <a:off x="1507533" y="1058400"/>
            <a:ext cx="8788134" cy="504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DB328D-3DE2-A934-67BB-D880839DF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237" y="4267651"/>
            <a:ext cx="1980082" cy="18317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546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989D7-A2B4-DD7F-AC6D-CCD4F6BED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E1D4-4BE3-9DCB-EA67-AE16900A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Deactivation Notifications Received in 2025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822DF-2ACF-9B1F-CC64-BDD5AADE0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b="14021"/>
          <a:stretch>
            <a:fillRect/>
          </a:stretch>
        </p:blipFill>
        <p:spPr>
          <a:xfrm>
            <a:off x="1652645" y="1022400"/>
            <a:ext cx="9232310" cy="506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58AB34-9EA7-E828-0683-3859F5F88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45" y="4292734"/>
            <a:ext cx="1905602" cy="1791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783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B4CC-4C23-3D29-8BC0-13EECC75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Backbone Transmission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4ED3A-01A1-4BB5-D992-642F6DBB8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 b="14671"/>
          <a:stretch>
            <a:fillRect/>
          </a:stretch>
        </p:blipFill>
        <p:spPr>
          <a:xfrm>
            <a:off x="1205028" y="809369"/>
            <a:ext cx="9225892" cy="5338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5921D-2AE5-5940-DB42-F2030567C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88786"/>
            <a:ext cx="1783492" cy="1849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781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038B-01C6-0568-9E04-1FD00226D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028E-9EE0-E6B3-417B-0C754E7B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Capacity Expansion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5BB11-A7F6-04E7-6FE1-D5660E90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50" y="1229489"/>
            <a:ext cx="11508260" cy="47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0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56330-7D96-414A-20CB-6343D8E8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A430-4C4F-170D-28AC-44374FE1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2024/2025 Market Efficiency 24-Month Cycle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75B23-7C49-55AB-2EAB-D48AC8EC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30" y="1249602"/>
            <a:ext cx="11656540" cy="43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5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B6135-7454-11A2-77D9-B5F2452F0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38037-A7C0-2F86-FB31-FB02B254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 9A – RTEP Baseline Project B2743 and B2752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9F29A-9B76-991D-CED5-1CA9F7CCC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"/>
          <a:stretch>
            <a:fillRect/>
          </a:stretch>
        </p:blipFill>
        <p:spPr>
          <a:xfrm>
            <a:off x="2232454" y="1297458"/>
            <a:ext cx="7257536" cy="4831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301BA0-302B-B787-2D80-21255E330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b="3125"/>
          <a:stretch>
            <a:fillRect/>
          </a:stretch>
        </p:blipFill>
        <p:spPr>
          <a:xfrm>
            <a:off x="8855676" y="3874916"/>
            <a:ext cx="1554892" cy="1000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872353-3CC8-E797-CF34-B893E85F3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676" y="4875590"/>
            <a:ext cx="2833816" cy="1252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746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0165-5A8B-61FE-1FC4-C87EC253B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98C6-72BB-C9E6-B041-79ED3E9F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2025 Project 9A Reevaluation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A2223-6276-3C9D-95ED-4F239415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613" y="2731784"/>
            <a:ext cx="8416992" cy="13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4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59B2F-702D-F88C-9A72-642B618F8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4660-8AF8-4F53-1193-AE0D7BF4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2024/2025 Long-Term Market Efficiency </a:t>
            </a:r>
            <a:br>
              <a:rPr lang="en-US" altLang="en-US" dirty="0"/>
            </a:br>
            <a:r>
              <a:rPr lang="en-US" altLang="en-US" dirty="0"/>
              <a:t>Window Congestion Drivers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902BC-B623-704A-14B7-3DCE53D06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472" y="2718486"/>
            <a:ext cx="8187056" cy="14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31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7A136-EB20-C67B-87F1-A490DFBA1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57C8-47AE-25C5-C0E5-95E4F4FE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Interconnection Process Reform Timeline </a:t>
            </a:r>
            <a:br>
              <a:rPr lang="en-US" altLang="en-US" dirty="0"/>
            </a:br>
            <a:r>
              <a:rPr lang="en-US" altLang="en-US" sz="2400" dirty="0"/>
              <a:t>(as of March 18, 2026, 10:21 a.m. EPT)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599FB-CF59-5616-38D7-65B3BDD15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1" y="1590916"/>
            <a:ext cx="11199340" cy="44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461640-CEE4-9BC6-125D-D65BE77A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60" y="274321"/>
            <a:ext cx="10972482" cy="639763"/>
          </a:xfrm>
        </p:spPr>
        <p:txBody>
          <a:bodyPr/>
          <a:lstStyle/>
          <a:p>
            <a:r>
              <a:rPr lang="en-US" dirty="0"/>
              <a:t>Board-Approved RTEP Projects</a:t>
            </a:r>
            <a:br>
              <a:rPr lang="en-US" dirty="0"/>
            </a:br>
            <a:r>
              <a:rPr lang="en-US" sz="2000" dirty="0"/>
              <a:t>(as of Dec. 31, 2025)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17F8E3-0483-8E59-1101-36742D7CF2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6700" y="1533674"/>
            <a:ext cx="11658600" cy="44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F466AB-9493-0356-F778-3AB6B32C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50" y="152401"/>
            <a:ext cx="11204318" cy="639763"/>
          </a:xfrm>
        </p:spPr>
        <p:txBody>
          <a:bodyPr/>
          <a:lstStyle/>
          <a:p>
            <a:r>
              <a:rPr lang="en-US" dirty="0"/>
              <a:t>PJM Existing RPM-Eligible Installed Capacity Mix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8DDC9-4A6D-C9E2-6AF8-C5C04CF8BA90}"/>
              </a:ext>
            </a:extLst>
          </p:cNvPr>
          <p:cNvSpPr txBox="1"/>
          <p:nvPr/>
        </p:nvSpPr>
        <p:spPr>
          <a:xfrm>
            <a:off x="9829186" y="5895202"/>
            <a:ext cx="1753056" cy="277013"/>
          </a:xfrm>
          <a:prstGeom prst="rect">
            <a:avLst/>
          </a:prstGeom>
          <a:noFill/>
        </p:spPr>
        <p:txBody>
          <a:bodyPr wrap="square" lIns="91452" tIns="45727" rIns="91452" bIns="45727" rtlCol="0">
            <a:spAutoFit/>
          </a:bodyPr>
          <a:lstStyle/>
          <a:p>
            <a:r>
              <a:rPr lang="en-US" sz="1200" dirty="0"/>
              <a:t>As of Dec. 31, 2025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BDE5425-CE6A-DE3F-73EE-FD700354A2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8795" y="1120578"/>
            <a:ext cx="10083113" cy="47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0BA4D-0D77-28AF-5E22-0EB6CD6D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BFD222-27B9-B5B1-6D26-FC79A72CFC17}"/>
              </a:ext>
            </a:extLst>
          </p:cNvPr>
          <p:cNvSpPr txBox="1"/>
          <p:nvPr/>
        </p:nvSpPr>
        <p:spPr>
          <a:xfrm>
            <a:off x="9829186" y="5895202"/>
            <a:ext cx="1753056" cy="277013"/>
          </a:xfrm>
          <a:prstGeom prst="rect">
            <a:avLst/>
          </a:prstGeom>
          <a:noFill/>
        </p:spPr>
        <p:txBody>
          <a:bodyPr wrap="square" lIns="91452" tIns="45727" rIns="91452" bIns="45727" rtlCol="0">
            <a:spAutoFit/>
          </a:bodyPr>
          <a:lstStyle/>
          <a:p>
            <a:r>
              <a:rPr lang="en-US" sz="1200" dirty="0"/>
              <a:t>As of Dec. 31,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13E2C-4727-EBE3-14C8-52C2960F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50" y="152401"/>
            <a:ext cx="11204318" cy="639763"/>
          </a:xfrm>
        </p:spPr>
        <p:txBody>
          <a:bodyPr/>
          <a:lstStyle/>
          <a:p>
            <a:r>
              <a:rPr lang="en-US" altLang="en-US" dirty="0"/>
              <a:t>Interconnection Service Request Generation </a:t>
            </a:r>
            <a:br>
              <a:rPr lang="en-US" altLang="en-US" dirty="0"/>
            </a:br>
            <a:r>
              <a:rPr lang="en-US" altLang="en-US" dirty="0"/>
              <a:t>Fuel Mix – Requested Capacity Interconnection Rights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45E388-B4C1-105C-04A7-067BB50500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7532" y="1183742"/>
            <a:ext cx="10076935" cy="476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671E02-0D2C-9A10-EF51-4790707B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50" y="152401"/>
            <a:ext cx="11204318" cy="639763"/>
          </a:xfrm>
        </p:spPr>
        <p:txBody>
          <a:bodyPr/>
          <a:lstStyle/>
          <a:p>
            <a:r>
              <a:rPr lang="en-US" altLang="en-US" dirty="0"/>
              <a:t>Requested Capacity Interconnection Rights, </a:t>
            </a:r>
            <a:br>
              <a:rPr lang="en-US" altLang="en-US" dirty="0"/>
            </a:br>
            <a:r>
              <a:rPr lang="en-US" altLang="en-US" dirty="0"/>
              <a:t>Non-Renewable and Renewable Fuels (Dec. 31, 2025)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EA79-6067-785C-9768-5E95414B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93" y="1112108"/>
            <a:ext cx="11941402" cy="47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2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6FAE8F-254A-BE08-C6B2-9A9B5DBB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36" y="317849"/>
            <a:ext cx="10972482" cy="639763"/>
          </a:xfrm>
        </p:spPr>
        <p:txBody>
          <a:bodyPr/>
          <a:lstStyle/>
          <a:p>
            <a:r>
              <a:rPr lang="en-US" altLang="en-US" dirty="0"/>
              <a:t>Interconnection Service Study Requests </a:t>
            </a:r>
            <a:br>
              <a:rPr lang="en-US" altLang="en-US" dirty="0"/>
            </a:br>
            <a:r>
              <a:rPr lang="en-US" altLang="en-US" dirty="0"/>
              <a:t>(Dec. 31, 2024)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B2901C-A187-317A-4D51-C343B7A196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9195" y="1686287"/>
            <a:ext cx="11693610" cy="34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0BC5-DA69-FFEA-14EF-08F36E5D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RTEP Baseline Project Drivers ($ Million)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622E55-8F67-52BF-D7E7-4005A43B17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" y="1079810"/>
            <a:ext cx="12039600" cy="46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2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B74A-8BD5-C3BB-C939-8BC77783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Electrification and Data Center Load on Forecasts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37FBE9-3524-93A1-E3F4-4E2E5DEB8F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3951" y="1418106"/>
            <a:ext cx="11204318" cy="42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184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" id="{7E706665-7A0F-4F60-AFFF-652169E446E4}" vid="{45A69E55-B446-4F17-AD5A-211D685407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</Template>
  <TotalTime>128</TotalTime>
  <Words>312</Words>
  <Application>Microsoft Office PowerPoint</Application>
  <PresentationFormat>Widescreen</PresentationFormat>
  <Paragraphs>33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Courier New</vt:lpstr>
      <vt:lpstr>Wingdings</vt:lpstr>
      <vt:lpstr>Public</vt:lpstr>
      <vt:lpstr>2025 RTEP Report  Key Maps, Tables &amp; Figures</vt:lpstr>
      <vt:lpstr>PJM Backbone Transmission System</vt:lpstr>
      <vt:lpstr>Board-Approved RTEP Projects (as of Dec. 31, 2025)</vt:lpstr>
      <vt:lpstr>PJM Existing RPM-Eligible Installed Capacity Mix</vt:lpstr>
      <vt:lpstr>Interconnection Service Request Generation  Fuel Mix – Requested Capacity Interconnection Rights</vt:lpstr>
      <vt:lpstr>Requested Capacity Interconnection Rights,  Non-Renewable and Renewable Fuels (Dec. 31, 2025)</vt:lpstr>
      <vt:lpstr>Interconnection Service Study Requests  (Dec. 31, 2024)</vt:lpstr>
      <vt:lpstr>2024 RTEP Baseline Project Drivers ($ Million)</vt:lpstr>
      <vt:lpstr>Impact of Electrification and Data Center Load on Forecasts</vt:lpstr>
      <vt:lpstr>Summer Peak Load Forecast 2025 vs. 2024</vt:lpstr>
      <vt:lpstr>2025 Long-Term Load Forecast Report: Summer and Winter Peaks</vt:lpstr>
      <vt:lpstr>PJM 10-Year Summer Peak Load Growth Rate Comparison  2021–2025 Long-Term Load Forecast Reports</vt:lpstr>
      <vt:lpstr>2025 Long-Term Load Forecast Report:  Large Load Adjustments in 2025 and 2035</vt:lpstr>
      <vt:lpstr>2025 RTEP Baseline Thermal and Voltage Criteria Violations –  Mid-Atlantic – Study Years 2030 and 2032</vt:lpstr>
      <vt:lpstr>2025 RTEP Baseline Thermal and Voltage Criteria Violations –  South – Study Years 2030 and 2032</vt:lpstr>
      <vt:lpstr>2025 RTEP Baseline Thermal and Voltage Criteria Violations –  West – Study Years 2030 and 2032</vt:lpstr>
      <vt:lpstr>500 kV and Above Projects from 2025 RTEP Window 1,  2024 RTEP Window 1 and 2022 RTEP Window 3</vt:lpstr>
      <vt:lpstr>Deactivation Notifications Received in 2025</vt:lpstr>
      <vt:lpstr>Deactivation Notifications Received in 2025</vt:lpstr>
      <vt:lpstr>Economic Capacity Expansion</vt:lpstr>
      <vt:lpstr>2024/2025 Market Efficiency 24-Month Cycle</vt:lpstr>
      <vt:lpstr>Project 9A – RTEP Baseline Project B2743 and B2752</vt:lpstr>
      <vt:lpstr>2025 Project 9A Reevaluation</vt:lpstr>
      <vt:lpstr>2024/2025 Long-Term Market Efficiency  Window Congestion Drivers</vt:lpstr>
      <vt:lpstr>Interconnection Process Reform Timeline  (as of March 18, 2026, 10:21 a.m. EPT)</vt:lpstr>
    </vt:vector>
  </TitlesOfParts>
  <Company>PJM Interconnection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RTEP Report  Key Maps, Tables &amp; Figures</dc:title>
  <dc:creator>Squilla, Angelica, E</dc:creator>
  <cp:lastModifiedBy>Squilla, Angelica, E</cp:lastModifiedBy>
  <cp:revision>9</cp:revision>
  <dcterms:created xsi:type="dcterms:W3CDTF">2025-04-17T18:35:31Z</dcterms:created>
  <dcterms:modified xsi:type="dcterms:W3CDTF">2026-04-16T13:55:39Z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37be2d-9a50-473d-b372-9d2e4491f364_Enabled">
    <vt:lpwstr>true</vt:lpwstr>
  </property>
  <property fmtid="{D5CDD505-2E9C-101B-9397-08002B2CF9AE}" pid="3" name="MSIP_Label_4b37be2d-9a50-473d-b372-9d2e4491f364_SetDate">
    <vt:lpwstr>2026-04-16T12:27:38Z</vt:lpwstr>
  </property>
  <property fmtid="{D5CDD505-2E9C-101B-9397-08002B2CF9AE}" pid="4" name="MSIP_Label_4b37be2d-9a50-473d-b372-9d2e4491f364_Method">
    <vt:lpwstr>Standard</vt:lpwstr>
  </property>
  <property fmtid="{D5CDD505-2E9C-101B-9397-08002B2CF9AE}" pid="5" name="MSIP_Label_4b37be2d-9a50-473d-b372-9d2e4491f364_Name">
    <vt:lpwstr>Confidential - PJM Personnel Only</vt:lpwstr>
  </property>
  <property fmtid="{D5CDD505-2E9C-101B-9397-08002B2CF9AE}" pid="6" name="MSIP_Label_4b37be2d-9a50-473d-b372-9d2e4491f364_SiteId">
    <vt:lpwstr>2ca508d6-9abf-4628-bb63-2a491e2be6f9</vt:lpwstr>
  </property>
  <property fmtid="{D5CDD505-2E9C-101B-9397-08002B2CF9AE}" pid="7" name="MSIP_Label_4b37be2d-9a50-473d-b372-9d2e4491f364_ActionId">
    <vt:lpwstr>14447733-c9c5-4134-9f1f-3702b9ee186d</vt:lpwstr>
  </property>
  <property fmtid="{D5CDD505-2E9C-101B-9397-08002B2CF9AE}" pid="8" name="MSIP_Label_4b37be2d-9a50-473d-b372-9d2e4491f364_ContentBits">
    <vt:lpwstr>0</vt:lpwstr>
  </property>
  <property fmtid="{D5CDD505-2E9C-101B-9397-08002B2CF9AE}" pid="9" name="MSIP_Label_4b37be2d-9a50-473d-b372-9d2e4491f364_Tag">
    <vt:lpwstr>10, 3, 0, 1</vt:lpwstr>
  </property>
</Properties>
</file>