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3" r:id="rId1"/>
  </p:sldMasterIdLst>
  <p:notesMasterIdLst>
    <p:notesMasterId r:id="rId23"/>
  </p:notesMasterIdLst>
  <p:sldIdLst>
    <p:sldId id="256" r:id="rId2"/>
    <p:sldId id="262" r:id="rId3"/>
    <p:sldId id="271" r:id="rId4"/>
    <p:sldId id="272" r:id="rId5"/>
    <p:sldId id="273" r:id="rId6"/>
    <p:sldId id="274" r:id="rId7"/>
    <p:sldId id="275" r:id="rId8"/>
    <p:sldId id="281" r:id="rId9"/>
    <p:sldId id="276" r:id="rId10"/>
    <p:sldId id="277" r:id="rId11"/>
    <p:sldId id="278" r:id="rId12"/>
    <p:sldId id="280" r:id="rId13"/>
    <p:sldId id="279" r:id="rId14"/>
    <p:sldId id="282" r:id="rId15"/>
    <p:sldId id="283" r:id="rId16"/>
    <p:sldId id="284" r:id="rId17"/>
    <p:sldId id="285" r:id="rId18"/>
    <p:sldId id="286" r:id="rId19"/>
    <p:sldId id="263" r:id="rId20"/>
    <p:sldId id="270" r:id="rId21"/>
    <p:sldId id="269" r:id="rId22"/>
  </p:sldIdLst>
  <p:sldSz cx="12192000" cy="6858000"/>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608013" indent="-150813" algn="l" rtl="0" fontAlgn="base">
      <a:spcBef>
        <a:spcPct val="0"/>
      </a:spcBef>
      <a:spcAft>
        <a:spcPct val="0"/>
      </a:spcAft>
      <a:defRPr kern="1200">
        <a:solidFill>
          <a:schemeClr val="tx1"/>
        </a:solidFill>
        <a:latin typeface="Arial" charset="0"/>
        <a:ea typeface="+mn-ea"/>
        <a:cs typeface="+mn-cs"/>
      </a:defRPr>
    </a:lvl2pPr>
    <a:lvl3pPr marL="1217613" indent="-303213" algn="l" rtl="0" fontAlgn="base">
      <a:spcBef>
        <a:spcPct val="0"/>
      </a:spcBef>
      <a:spcAft>
        <a:spcPct val="0"/>
      </a:spcAft>
      <a:defRPr kern="1200">
        <a:solidFill>
          <a:schemeClr val="tx1"/>
        </a:solidFill>
        <a:latin typeface="Arial" charset="0"/>
        <a:ea typeface="+mn-ea"/>
        <a:cs typeface="+mn-cs"/>
      </a:defRPr>
    </a:lvl3pPr>
    <a:lvl4pPr marL="1827213" indent="-455613" algn="l" rtl="0" fontAlgn="base">
      <a:spcBef>
        <a:spcPct val="0"/>
      </a:spcBef>
      <a:spcAft>
        <a:spcPct val="0"/>
      </a:spcAft>
      <a:defRPr kern="1200">
        <a:solidFill>
          <a:schemeClr val="tx1"/>
        </a:solidFill>
        <a:latin typeface="Arial" charset="0"/>
        <a:ea typeface="+mn-ea"/>
        <a:cs typeface="+mn-cs"/>
      </a:defRPr>
    </a:lvl4pPr>
    <a:lvl5pPr marL="2436813" indent="-608013"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FAFF"/>
    <a:srgbClr val="D5F7FF"/>
    <a:srgbClr val="FFE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7"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13192594-3791-4E22-92C4-7E76FB96E878}" type="datetimeFigureOut">
              <a:rPr lang="en-US" smtClean="0"/>
              <a:t>5/30/2023</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CC616E7F-5574-4DF9-BA9D-CD63C4020152}" type="slidenum">
              <a:rPr lang="en-US" smtClean="0"/>
              <a:t>‹#›</a:t>
            </a:fld>
            <a:endParaRPr lang="en-US"/>
          </a:p>
        </p:txBody>
      </p:sp>
    </p:spTree>
    <p:extLst>
      <p:ext uri="{BB962C8B-B14F-4D97-AF65-F5344CB8AC3E}">
        <p14:creationId xmlns:p14="http://schemas.microsoft.com/office/powerpoint/2010/main" val="1637788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Contingency naming (where it states “Sub Number Remainder of Contingency Title”) is largely up to the transmission owner. PJM requires that the contingency name begins with the submitting company’s acronym (ID as defined in the ERAG MMWG Procedure Manual), followed by the contingency type in a consistent manner.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Additional considerations: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Contingency title names are limited to 128 characters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Special characters (@,$,%,*,commas, etc.) should not be used</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Duplicate contingency names are not allowed and will be flagged as an error which must be corrected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Contingency names are enclosed in single quotes (aka apostrophes) (‘). Apostrophes are not allowed within the contingency name, as the name will be truncated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 </a:t>
            </a:r>
          </a:p>
          <a:p>
            <a:endParaRPr lang="en-US" sz="1200" b="1"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AC8D991-BAC2-4F72-A301-203CA9D1F99A}" type="slidenum">
              <a:rPr lang="en-US" smtClean="0"/>
              <a:t>10</a:t>
            </a:fld>
            <a:endParaRPr lang="en-US" dirty="0"/>
          </a:p>
        </p:txBody>
      </p:sp>
    </p:spTree>
    <p:extLst>
      <p:ext uri="{BB962C8B-B14F-4D97-AF65-F5344CB8AC3E}">
        <p14:creationId xmlns:p14="http://schemas.microsoft.com/office/powerpoint/2010/main" val="2394206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Contingency naming (where it states “Sub Number Remainder of Contingency Title”) is largely up to the transmission owner. PJM requires that the contingency name begins with the submitting company’s acronym (ID as defined in the ERAG MMWG Procedure Manual), followed by the contingency type in a consistent manner.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Additional considerations: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Contingency title names are limited to 128 characters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Special characters (@,$,%,*,commas, etc.) should not be used</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Duplicate contingency names are not allowed and will be flagged as an error which must be corrected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Contingency names are enclosed in single quotes (aka apostrophes) (‘). Apostrophes are not allowed within the contingency name, as the name will be truncated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 </a:t>
            </a:r>
          </a:p>
          <a:p>
            <a:endParaRPr lang="en-US" sz="1200" b="1"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AC8D991-BAC2-4F72-A301-203CA9D1F99A}" type="slidenum">
              <a:rPr lang="en-US" smtClean="0"/>
              <a:t>11</a:t>
            </a:fld>
            <a:endParaRPr lang="en-US" dirty="0"/>
          </a:p>
        </p:txBody>
      </p:sp>
    </p:spTree>
    <p:extLst>
      <p:ext uri="{BB962C8B-B14F-4D97-AF65-F5344CB8AC3E}">
        <p14:creationId xmlns:p14="http://schemas.microsoft.com/office/powerpoint/2010/main" val="2429142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Contingency naming (where it states “Sub Number Remainder of Contingency Title”) is largely up to the transmission owner. PJM requires that the contingency name begins with the submitting company’s acronym (ID as defined in the ERAG MMWG Procedure Manual), followed by the contingency type in a consistent manner.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Additional considerations: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Contingency title names are limited to 128 characters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Special characters (@,$,%,*,commas, etc.) should not be used</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Duplicate contingency names are not allowed and will be flagged as an error which must be corrected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Contingency names are enclosed in single quotes (aka apostrophes) (‘). Apostrophes are not allowed within the contingency name, as the name will be truncated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 </a:t>
            </a:r>
          </a:p>
          <a:p>
            <a:endParaRPr lang="en-US" sz="1200" b="1"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AC8D991-BAC2-4F72-A301-203CA9D1F99A}" type="slidenum">
              <a:rPr lang="en-US" smtClean="0"/>
              <a:t>12</a:t>
            </a:fld>
            <a:endParaRPr lang="en-US" dirty="0"/>
          </a:p>
        </p:txBody>
      </p:sp>
    </p:spTree>
    <p:extLst>
      <p:ext uri="{BB962C8B-B14F-4D97-AF65-F5344CB8AC3E}">
        <p14:creationId xmlns:p14="http://schemas.microsoft.com/office/powerpoint/2010/main" val="2421685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Contingency naming (where it states “Sub Number Remainder of Contingency Title”) is largely up to the transmission owner. PJM requires that the contingency name begins with the submitting company’s acronym (ID as defined in the ERAG MMWG Procedure Manual), followed by the contingency type in a consistent manner. </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Additional considerations: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Contingency title names are limited to 128 characters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Special characters (@,$,%,*,commas, etc.) should not be used</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Duplicate contingency names are not allowed and will be flagged as an error which must be corrected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Contingency names are enclosed in single quotes (aka apostrophes) (‘). Apostrophes are not allowed within the contingency name, as the name will be truncated </a:t>
            </a:r>
          </a:p>
          <a:p>
            <a:pPr marL="171450" indent="-171450">
              <a:buFont typeface="Arial" panose="020B0604020202020204" pitchFamily="34" charset="0"/>
              <a:buChar char="•"/>
            </a:pPr>
            <a:r>
              <a:rPr lang="en-US" sz="1200" b="0" i="0" u="none" strike="noStrike" kern="1200" baseline="0" dirty="0" smtClean="0">
                <a:solidFill>
                  <a:schemeClr val="tx1"/>
                </a:solidFill>
                <a:latin typeface="+mn-lt"/>
                <a:ea typeface="+mn-ea"/>
                <a:cs typeface="+mn-cs"/>
              </a:rPr>
              <a:t> </a:t>
            </a:r>
          </a:p>
          <a:p>
            <a:endParaRPr lang="en-US" sz="1200" b="1" i="0" u="none" strike="noStrike" kern="1200" baseline="0" dirty="0" smtClean="0">
              <a:solidFill>
                <a:schemeClr val="tx1"/>
              </a:solidFill>
              <a:latin typeface="+mn-lt"/>
              <a:ea typeface="+mn-ea"/>
              <a:cs typeface="+mn-cs"/>
            </a:endParaRPr>
          </a:p>
          <a:p>
            <a:endParaRPr lang="en-US" sz="1200" b="0" i="0" u="none" strike="noStrike"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AC8D991-BAC2-4F72-A301-203CA9D1F99A}" type="slidenum">
              <a:rPr lang="en-US" smtClean="0"/>
              <a:t>13</a:t>
            </a:fld>
            <a:endParaRPr lang="en-US" dirty="0"/>
          </a:p>
        </p:txBody>
      </p:sp>
    </p:spTree>
    <p:extLst>
      <p:ext uri="{BB962C8B-B14F-4D97-AF65-F5344CB8AC3E}">
        <p14:creationId xmlns:p14="http://schemas.microsoft.com/office/powerpoint/2010/main" val="38544434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8" name="Group 7"/>
          <p:cNvGrpSpPr/>
          <p:nvPr/>
        </p:nvGrpSpPr>
        <p:grpSpPr>
          <a:xfrm>
            <a:off x="-1588" y="6199464"/>
            <a:ext cx="12204259" cy="673777"/>
            <a:chOff x="-1588" y="3956228"/>
            <a:chExt cx="12201081" cy="673777"/>
          </a:xfrm>
        </p:grpSpPr>
        <p:sp>
          <p:nvSpPr>
            <p:cNvPr id="10" name="Rectangle 9"/>
            <p:cNvSpPr/>
            <p:nvPr/>
          </p:nvSpPr>
          <p:spPr>
            <a:xfrm>
              <a:off x="-1588" y="3957149"/>
              <a:ext cx="1572768" cy="100584"/>
            </a:xfrm>
            <a:prstGeom prst="rect">
              <a:avLst/>
            </a:prstGeom>
            <a:solidFill>
              <a:srgbClr val="6B8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563258" y="3957453"/>
              <a:ext cx="411480" cy="10058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957924" y="3957453"/>
              <a:ext cx="749808" cy="100584"/>
            </a:xfrm>
            <a:prstGeom prst="rect">
              <a:avLst/>
            </a:prstGeom>
            <a:solidFill>
              <a:srgbClr val="8DB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697890" y="3958061"/>
              <a:ext cx="594360" cy="100584"/>
            </a:xfrm>
            <a:prstGeom prst="rect">
              <a:avLst/>
            </a:prstGeom>
            <a:solidFill>
              <a:srgbClr val="6EC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3284678" y="3958061"/>
              <a:ext cx="758952" cy="100584"/>
            </a:xfrm>
            <a:prstGeom prst="rect">
              <a:avLst/>
            </a:prstGeom>
            <a:solidFill>
              <a:srgbClr val="7981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042030" y="3958061"/>
              <a:ext cx="1005840" cy="1005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045053" y="3959886"/>
              <a:ext cx="1554480" cy="1005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598676" y="3958061"/>
              <a:ext cx="1554480" cy="100584"/>
            </a:xfrm>
            <a:prstGeom prst="rect">
              <a:avLst/>
            </a:prstGeom>
            <a:solidFill>
              <a:srgbClr val="8DB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8151996" y="3956228"/>
              <a:ext cx="731520" cy="1005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883516" y="3958061"/>
              <a:ext cx="1280160" cy="10058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0160695" y="3956981"/>
              <a:ext cx="822960" cy="100584"/>
            </a:xfrm>
            <a:prstGeom prst="rect">
              <a:avLst/>
            </a:prstGeom>
            <a:solidFill>
              <a:srgbClr val="6EC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0983655" y="3956981"/>
              <a:ext cx="274320" cy="1005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1257661" y="3956981"/>
              <a:ext cx="941832" cy="100584"/>
            </a:xfrm>
            <a:prstGeom prst="rect">
              <a:avLst/>
            </a:prstGeom>
            <a:solidFill>
              <a:srgbClr val="3D8F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p:cNvSpPr/>
            <p:nvPr/>
          </p:nvSpPr>
          <p:spPr>
            <a:xfrm>
              <a:off x="-2" y="4053933"/>
              <a:ext cx="12198096" cy="576072"/>
            </a:xfrm>
            <a:prstGeom prst="rect">
              <a:avLst/>
            </a:prstGeom>
            <a:solidFill>
              <a:srgbClr val="45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4" name="Picture 23"/>
          <p:cNvPicPr>
            <a:picLocks noChangeAspect="1"/>
          </p:cNvPicPr>
          <p:nvPr/>
        </p:nvPicPr>
        <p:blipFill rotWithShape="1">
          <a:blip r:embed="rId2" cstate="print">
            <a:extLst>
              <a:ext uri="{28A0092B-C50C-407E-A947-70E740481C1C}">
                <a14:useLocalDpi xmlns:a14="http://schemas.microsoft.com/office/drawing/2010/main" val="0"/>
              </a:ext>
            </a:extLst>
          </a:blip>
          <a:srcRect l="8137" t="43698" r="3537" b="1"/>
          <a:stretch/>
        </p:blipFill>
        <p:spPr>
          <a:xfrm>
            <a:off x="-1588" y="0"/>
            <a:ext cx="12202962" cy="2256752"/>
          </a:xfrm>
          <a:prstGeom prst="rect">
            <a:avLst/>
          </a:prstGeom>
        </p:spPr>
      </p:pic>
      <p:sp>
        <p:nvSpPr>
          <p:cNvPr id="6" name="Text Box 7"/>
          <p:cNvSpPr txBox="1">
            <a:spLocks noChangeArrowheads="1"/>
          </p:cNvSpPr>
          <p:nvPr/>
        </p:nvSpPr>
        <p:spPr bwMode="auto">
          <a:xfrm>
            <a:off x="10838802" y="6381750"/>
            <a:ext cx="946692" cy="29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9" tIns="60949" rIns="121899" bIns="60949">
            <a:spAutoFit/>
          </a:bodyPr>
          <a:lstStyle/>
          <a:p>
            <a:pPr algn="r"/>
            <a:r>
              <a:rPr lang="en-US" altLang="en-US" sz="1100" dirty="0" smtClean="0">
                <a:solidFill>
                  <a:schemeClr val="bg1"/>
                </a:solidFill>
              </a:rPr>
              <a:t>PJM</a:t>
            </a:r>
            <a:r>
              <a:rPr lang="en-US" altLang="en-US" sz="1100" dirty="0" smtClean="0">
                <a:solidFill>
                  <a:schemeClr val="bg1"/>
                </a:solidFill>
                <a:cs typeface="Arial" charset="0"/>
              </a:rPr>
              <a:t>©2023</a:t>
            </a:r>
            <a:endParaRPr lang="en-US" altLang="en-US" sz="1100" dirty="0">
              <a:solidFill>
                <a:schemeClr val="bg1"/>
              </a:solidFill>
              <a:cs typeface="Arial" charset="0"/>
            </a:endParaRPr>
          </a:p>
        </p:txBody>
      </p:sp>
      <p:sp>
        <p:nvSpPr>
          <p:cNvPr id="14340" name="Rectangle 4"/>
          <p:cNvSpPr>
            <a:spLocks noGrp="1" noChangeArrowheads="1"/>
          </p:cNvSpPr>
          <p:nvPr>
            <p:ph type="ctrTitle"/>
          </p:nvPr>
        </p:nvSpPr>
        <p:spPr>
          <a:xfrm>
            <a:off x="914401" y="2130429"/>
            <a:ext cx="10363200" cy="1470025"/>
          </a:xfrm>
        </p:spPr>
        <p:txBody>
          <a:bodyPr/>
          <a:lstStyle>
            <a:lvl1pPr algn="ctr">
              <a:defRPr sz="3600"/>
            </a:lvl1pPr>
          </a:lstStyle>
          <a:p>
            <a:r>
              <a:rPr lang="en-US" smtClean="0"/>
              <a:t>Click to edit Master title style</a:t>
            </a:r>
            <a:endParaRPr lang="en-US" dirty="0"/>
          </a:p>
        </p:txBody>
      </p:sp>
      <p:sp>
        <p:nvSpPr>
          <p:cNvPr id="14341" name="Rectangle 5"/>
          <p:cNvSpPr>
            <a:spLocks noGrp="1" noChangeArrowheads="1"/>
          </p:cNvSpPr>
          <p:nvPr>
            <p:ph type="subTitle" idx="1"/>
          </p:nvPr>
        </p:nvSpPr>
        <p:spPr>
          <a:xfrm>
            <a:off x="6908800" y="3810000"/>
            <a:ext cx="4368800" cy="1752600"/>
          </a:xfrm>
        </p:spPr>
        <p:txBody>
          <a:bodyPr/>
          <a:lstStyle>
            <a:lvl1pPr marL="0" indent="0">
              <a:buFontTx/>
              <a:buNone/>
              <a:defRPr sz="2000"/>
            </a:lvl1pPr>
          </a:lstStyle>
          <a:p>
            <a:r>
              <a:rPr lang="en-US" smtClean="0"/>
              <a:t>Click to edit Master subtitle style</a:t>
            </a:r>
            <a:endParaRPr lang="en-US" dirty="0"/>
          </a:p>
        </p:txBody>
      </p:sp>
      <p:sp>
        <p:nvSpPr>
          <p:cNvPr id="26" name="Rectangle 25"/>
          <p:cNvSpPr/>
          <p:nvPr/>
        </p:nvSpPr>
        <p:spPr>
          <a:xfrm>
            <a:off x="506306" y="6395739"/>
            <a:ext cx="1563655" cy="261610"/>
          </a:xfrm>
          <a:prstGeom prst="rect">
            <a:avLst/>
          </a:prstGeom>
        </p:spPr>
        <p:txBody>
          <a:bodyPr wrap="none">
            <a:spAutoFit/>
          </a:bodyPr>
          <a:lstStyle/>
          <a:p>
            <a:pPr>
              <a:defRPr/>
            </a:pPr>
            <a:r>
              <a:rPr lang="en-US" sz="1100" dirty="0" smtClean="0">
                <a:solidFill>
                  <a:schemeClr val="bg1"/>
                </a:solidFill>
              </a:rPr>
              <a:t>www.pjm.com | Public</a:t>
            </a:r>
            <a:endParaRPr lang="en-US" sz="1100" dirty="0">
              <a:solidFill>
                <a:schemeClr val="bg1"/>
              </a:solidFill>
            </a:endParaRPr>
          </a:p>
        </p:txBody>
      </p:sp>
    </p:spTree>
    <p:extLst>
      <p:ext uri="{BB962C8B-B14F-4D97-AF65-F5344CB8AC3E}">
        <p14:creationId xmlns:p14="http://schemas.microsoft.com/office/powerpoint/2010/main" val="163515141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sz="1900"/>
            </a:lvl5pPr>
            <a:lvl6pPr marL="3047466" indent="0">
              <a:buNone/>
              <a:defRPr/>
            </a:lvl6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282375962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74620409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143000"/>
            <a:ext cx="5384800" cy="472440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97600" y="1143000"/>
            <a:ext cx="5384800" cy="4724400"/>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2634624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1"/>
            <a:ext cx="10972801" cy="685800"/>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219200"/>
            <a:ext cx="5384800" cy="48006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quarter" idx="2"/>
          </p:nvPr>
        </p:nvSpPr>
        <p:spPr>
          <a:xfrm>
            <a:off x="6197600" y="1219200"/>
            <a:ext cx="5384800" cy="24384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p:txBody>
      </p:sp>
      <p:sp>
        <p:nvSpPr>
          <p:cNvPr id="5" name="Content Placeholder 4"/>
          <p:cNvSpPr>
            <a:spLocks noGrp="1"/>
          </p:cNvSpPr>
          <p:nvPr>
            <p:ph sz="quarter" idx="3"/>
          </p:nvPr>
        </p:nvSpPr>
        <p:spPr>
          <a:xfrm>
            <a:off x="6197600" y="3962400"/>
            <a:ext cx="5384800" cy="20574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47628527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76AF1-12E5-4BD2-88C8-6B8C01E3B261}" type="datetimeFigureOut">
              <a:rPr lang="en-US" smtClean="0"/>
              <a:t>5/30/2023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2DC732C-A785-451C-AEBC-F31A85E0C785}" type="slidenum">
              <a:rPr lang="en-US" smtClean="0"/>
              <a:t>‹#›</a:t>
            </a:fld>
            <a:endParaRPr lang="en-US"/>
          </a:p>
        </p:txBody>
      </p:sp>
    </p:spTree>
    <p:extLst>
      <p:ext uri="{BB962C8B-B14F-4D97-AF65-F5344CB8AC3E}">
        <p14:creationId xmlns:p14="http://schemas.microsoft.com/office/powerpoint/2010/main" val="3935733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Group 8"/>
          <p:cNvGrpSpPr/>
          <p:nvPr/>
        </p:nvGrpSpPr>
        <p:grpSpPr>
          <a:xfrm>
            <a:off x="-1588" y="6199464"/>
            <a:ext cx="12204259" cy="673777"/>
            <a:chOff x="-1588" y="3956228"/>
            <a:chExt cx="12201081" cy="673777"/>
          </a:xfrm>
        </p:grpSpPr>
        <p:sp>
          <p:nvSpPr>
            <p:cNvPr id="10" name="Rectangle 9"/>
            <p:cNvSpPr/>
            <p:nvPr/>
          </p:nvSpPr>
          <p:spPr>
            <a:xfrm>
              <a:off x="-1588" y="3957149"/>
              <a:ext cx="1572768" cy="100584"/>
            </a:xfrm>
            <a:prstGeom prst="rect">
              <a:avLst/>
            </a:prstGeom>
            <a:solidFill>
              <a:srgbClr val="6B8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563258" y="3957453"/>
              <a:ext cx="411480" cy="10058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1957924" y="3957453"/>
              <a:ext cx="749808" cy="100584"/>
            </a:xfrm>
            <a:prstGeom prst="rect">
              <a:avLst/>
            </a:prstGeom>
            <a:solidFill>
              <a:srgbClr val="8DB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2697890" y="3958061"/>
              <a:ext cx="594360" cy="100584"/>
            </a:xfrm>
            <a:prstGeom prst="rect">
              <a:avLst/>
            </a:prstGeom>
            <a:solidFill>
              <a:srgbClr val="6EC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284678" y="3958061"/>
              <a:ext cx="758952" cy="100584"/>
            </a:xfrm>
            <a:prstGeom prst="rect">
              <a:avLst/>
            </a:prstGeom>
            <a:solidFill>
              <a:srgbClr val="7981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4042030" y="3958061"/>
              <a:ext cx="1005840" cy="1005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5045053" y="3959886"/>
              <a:ext cx="1554480" cy="1005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6598676" y="3958061"/>
              <a:ext cx="1554480" cy="100584"/>
            </a:xfrm>
            <a:prstGeom prst="rect">
              <a:avLst/>
            </a:prstGeom>
            <a:solidFill>
              <a:srgbClr val="8DBC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151996" y="3956228"/>
              <a:ext cx="731520" cy="1005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8883516" y="3958061"/>
              <a:ext cx="1280160" cy="10058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10160695" y="3956981"/>
              <a:ext cx="822960" cy="100584"/>
            </a:xfrm>
            <a:prstGeom prst="rect">
              <a:avLst/>
            </a:prstGeom>
            <a:solidFill>
              <a:srgbClr val="6EC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0983655" y="3956981"/>
              <a:ext cx="274320" cy="10058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11257661" y="3956981"/>
              <a:ext cx="941832" cy="100584"/>
            </a:xfrm>
            <a:prstGeom prst="rect">
              <a:avLst/>
            </a:prstGeom>
            <a:solidFill>
              <a:srgbClr val="3D8F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p:cNvSpPr/>
            <p:nvPr/>
          </p:nvSpPr>
          <p:spPr>
            <a:xfrm>
              <a:off x="-2" y="4053933"/>
              <a:ext cx="12198096" cy="576072"/>
            </a:xfrm>
            <a:prstGeom prst="rect">
              <a:avLst/>
            </a:prstGeom>
            <a:solidFill>
              <a:srgbClr val="4545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5" name="Picture 24"/>
          <p:cNvPicPr>
            <a:picLocks noChangeAspect="1"/>
          </p:cNvPicPr>
          <p:nvPr/>
        </p:nvPicPr>
        <p:blipFill rotWithShape="1">
          <a:blip r:embed="rId8" cstate="print">
            <a:extLst>
              <a:ext uri="{28A0092B-C50C-407E-A947-70E740481C1C}">
                <a14:useLocalDpi xmlns:a14="http://schemas.microsoft.com/office/drawing/2010/main" val="0"/>
              </a:ext>
            </a:extLst>
          </a:blip>
          <a:srcRect l="8137" t="43698" r="3537" b="1"/>
          <a:stretch/>
        </p:blipFill>
        <p:spPr>
          <a:xfrm>
            <a:off x="-1588" y="0"/>
            <a:ext cx="12202962" cy="2256752"/>
          </a:xfrm>
          <a:prstGeom prst="rect">
            <a:avLst/>
          </a:prstGeom>
        </p:spPr>
      </p:pic>
      <p:sp>
        <p:nvSpPr>
          <p:cNvPr id="1028" name="Rectangle 2"/>
          <p:cNvSpPr>
            <a:spLocks noGrp="1" noChangeArrowheads="1"/>
          </p:cNvSpPr>
          <p:nvPr>
            <p:ph type="title"/>
          </p:nvPr>
        </p:nvSpPr>
        <p:spPr bwMode="auto">
          <a:xfrm>
            <a:off x="609760" y="152401"/>
            <a:ext cx="10972482" cy="63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9" tIns="60949" rIns="121899" bIns="60949"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609760" y="1143001"/>
            <a:ext cx="10972482" cy="498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99" tIns="60949" rIns="121899" bIns="60949" numCol="1" anchor="t" anchorCtr="0" compatLnSpc="1">
            <a:prstTxWarp prst="textNoShape">
              <a:avLst/>
            </a:prstTxWarp>
          </a:bodyPr>
          <a:lstStyle/>
          <a:p>
            <a:pPr lvl="0"/>
            <a:r>
              <a:rPr lang="en-US" altLang="en-US" dirty="0" smtClean="0"/>
              <a:t>Edit Master text styles</a:t>
            </a:r>
          </a:p>
          <a:p>
            <a:pPr marL="684213" lvl="1" indent="-342900" algn="l" rtl="0" eaLnBrk="1" fontAlgn="base" hangingPunct="1">
              <a:spcBef>
                <a:spcPct val="20000"/>
              </a:spcBef>
              <a:spcAft>
                <a:spcPct val="0"/>
              </a:spcAft>
              <a:buChar char="–"/>
            </a:pPr>
            <a:r>
              <a:rPr lang="en-US" altLang="en-US" dirty="0" smtClean="0"/>
              <a:t>Second level</a:t>
            </a:r>
          </a:p>
          <a:p>
            <a:pPr marL="1025525" lvl="2" indent="-222250" algn="l" rtl="0" eaLnBrk="1" fontAlgn="base" hangingPunct="1">
              <a:spcBef>
                <a:spcPct val="20000"/>
              </a:spcBef>
              <a:spcAft>
                <a:spcPct val="0"/>
              </a:spcAft>
              <a:buChar char="•"/>
            </a:pPr>
            <a:r>
              <a:rPr lang="en-US" altLang="en-US" dirty="0" smtClean="0"/>
              <a:t>Third level</a:t>
            </a:r>
          </a:p>
          <a:p>
            <a:pPr marL="1598613" lvl="3" indent="-342900" algn="l" rtl="0" eaLnBrk="1" fontAlgn="base" hangingPunct="1">
              <a:spcBef>
                <a:spcPct val="20000"/>
              </a:spcBef>
              <a:spcAft>
                <a:spcPct val="0"/>
              </a:spcAft>
              <a:buChar char="–"/>
            </a:pPr>
            <a:r>
              <a:rPr lang="en-US" altLang="en-US" dirty="0" smtClean="0"/>
              <a:t>Fourth level</a:t>
            </a:r>
          </a:p>
          <a:p>
            <a:pPr marL="2058988" lvl="4" indent="-341313" algn="l" rtl="0" eaLnBrk="1" fontAlgn="base" hangingPunct="1">
              <a:spcBef>
                <a:spcPct val="20000"/>
              </a:spcBef>
              <a:spcAft>
                <a:spcPct val="0"/>
              </a:spcAft>
              <a:buChar char="»"/>
            </a:pPr>
            <a:r>
              <a:rPr lang="en-US" altLang="en-US" dirty="0" smtClean="0"/>
              <a:t>Fifth level</a:t>
            </a:r>
          </a:p>
        </p:txBody>
      </p:sp>
      <p:sp>
        <p:nvSpPr>
          <p:cNvPr id="1030" name="Text Box 9"/>
          <p:cNvSpPr txBox="1">
            <a:spLocks noChangeArrowheads="1"/>
          </p:cNvSpPr>
          <p:nvPr/>
        </p:nvSpPr>
        <p:spPr bwMode="auto">
          <a:xfrm>
            <a:off x="10838802" y="6381750"/>
            <a:ext cx="946692" cy="29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9" tIns="60949" rIns="121899" bIns="60949">
            <a:spAutoFit/>
          </a:bodyPr>
          <a:lstStyle/>
          <a:p>
            <a:pPr algn="r"/>
            <a:r>
              <a:rPr lang="en-US" altLang="en-US" sz="1100" dirty="0" smtClean="0">
                <a:solidFill>
                  <a:schemeClr val="bg1"/>
                </a:solidFill>
              </a:rPr>
              <a:t>PJM</a:t>
            </a:r>
            <a:r>
              <a:rPr lang="en-US" altLang="en-US" sz="1100" dirty="0" smtClean="0">
                <a:solidFill>
                  <a:schemeClr val="bg1"/>
                </a:solidFill>
                <a:cs typeface="Arial" charset="0"/>
              </a:rPr>
              <a:t>©2023</a:t>
            </a:r>
            <a:endParaRPr lang="en-US" altLang="en-US" sz="1100" dirty="0">
              <a:solidFill>
                <a:schemeClr val="bg1"/>
              </a:solidFill>
              <a:cs typeface="Arial" charset="0"/>
            </a:endParaRPr>
          </a:p>
        </p:txBody>
      </p:sp>
      <p:sp>
        <p:nvSpPr>
          <p:cNvPr id="1031" name="Text Box 10"/>
          <p:cNvSpPr txBox="1">
            <a:spLocks noChangeArrowheads="1"/>
          </p:cNvSpPr>
          <p:nvPr/>
        </p:nvSpPr>
        <p:spPr bwMode="auto">
          <a:xfrm>
            <a:off x="5892748" y="6381750"/>
            <a:ext cx="450967"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99" tIns="60949" rIns="121899" bIns="60949">
            <a:spAutoFit/>
          </a:bodyPr>
          <a:lstStyle/>
          <a:p>
            <a:fld id="{D0A9EF66-B759-4028-8EC0-388D1F2AD705}" type="slidenum">
              <a:rPr lang="en-US" altLang="en-US" sz="1300">
                <a:solidFill>
                  <a:schemeClr val="bg1"/>
                </a:solidFill>
              </a:rPr>
              <a:pPr/>
              <a:t>‹#›</a:t>
            </a:fld>
            <a:endParaRPr lang="en-US" altLang="en-US" sz="1300">
              <a:solidFill>
                <a:schemeClr val="bg1"/>
              </a:solidFill>
            </a:endParaRPr>
          </a:p>
        </p:txBody>
      </p:sp>
      <p:sp>
        <p:nvSpPr>
          <p:cNvPr id="26" name="Rectangle 25"/>
          <p:cNvSpPr/>
          <p:nvPr/>
        </p:nvSpPr>
        <p:spPr>
          <a:xfrm>
            <a:off x="506306" y="6395739"/>
            <a:ext cx="1563655" cy="261610"/>
          </a:xfrm>
          <a:prstGeom prst="rect">
            <a:avLst/>
          </a:prstGeom>
        </p:spPr>
        <p:txBody>
          <a:bodyPr wrap="none">
            <a:spAutoFit/>
          </a:bodyPr>
          <a:lstStyle/>
          <a:p>
            <a:pPr>
              <a:defRPr/>
            </a:pPr>
            <a:r>
              <a:rPr lang="en-US" sz="1100" dirty="0" smtClean="0">
                <a:solidFill>
                  <a:schemeClr val="bg1"/>
                </a:solidFill>
              </a:rPr>
              <a:t>www.pjm.com | Public</a:t>
            </a:r>
            <a:endParaRPr lang="en-US" sz="1100" dirty="0">
              <a:solidFill>
                <a:schemeClr val="bg1"/>
              </a:solidFill>
            </a:endParaRPr>
          </a:p>
        </p:txBody>
      </p:sp>
    </p:spTree>
    <p:extLst>
      <p:ext uri="{BB962C8B-B14F-4D97-AF65-F5344CB8AC3E}">
        <p14:creationId xmlns:p14="http://schemas.microsoft.com/office/powerpoint/2010/main" val="4249807288"/>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Lst>
  <p:timing>
    <p:tnLst>
      <p:par>
        <p:cTn id="1" dur="indefinite" restart="never" nodeType="tmRoot"/>
      </p:par>
    </p:tnLst>
  </p:timing>
  <p:txStyles>
    <p:titleStyle>
      <a:lvl1pPr algn="r" rtl="0" eaLnBrk="1" fontAlgn="base" hangingPunct="1">
        <a:spcBef>
          <a:spcPct val="0"/>
        </a:spcBef>
        <a:spcAft>
          <a:spcPct val="0"/>
        </a:spcAft>
        <a:defRPr lang="en-US" altLang="en-US" sz="2800" dirty="0">
          <a:solidFill>
            <a:srgbClr val="454545"/>
          </a:solidFill>
          <a:latin typeface="+mj-lt"/>
          <a:ea typeface="+mj-ea"/>
          <a:cs typeface="+mj-cs"/>
        </a:defRPr>
      </a:lvl1pPr>
      <a:lvl2pPr algn="r" rtl="0" eaLnBrk="1" fontAlgn="base" hangingPunct="1">
        <a:spcBef>
          <a:spcPct val="0"/>
        </a:spcBef>
        <a:spcAft>
          <a:spcPct val="0"/>
        </a:spcAft>
        <a:defRPr sz="2800">
          <a:solidFill>
            <a:srgbClr val="454545"/>
          </a:solidFill>
          <a:latin typeface="Arial" charset="0"/>
        </a:defRPr>
      </a:lvl2pPr>
      <a:lvl3pPr algn="r" rtl="0" eaLnBrk="1" fontAlgn="base" hangingPunct="1">
        <a:spcBef>
          <a:spcPct val="0"/>
        </a:spcBef>
        <a:spcAft>
          <a:spcPct val="0"/>
        </a:spcAft>
        <a:defRPr sz="2800">
          <a:solidFill>
            <a:srgbClr val="454545"/>
          </a:solidFill>
          <a:latin typeface="Arial" charset="0"/>
        </a:defRPr>
      </a:lvl3pPr>
      <a:lvl4pPr algn="r" rtl="0" eaLnBrk="1" fontAlgn="base" hangingPunct="1">
        <a:spcBef>
          <a:spcPct val="0"/>
        </a:spcBef>
        <a:spcAft>
          <a:spcPct val="0"/>
        </a:spcAft>
        <a:defRPr sz="2800">
          <a:solidFill>
            <a:srgbClr val="454545"/>
          </a:solidFill>
          <a:latin typeface="Arial" charset="0"/>
        </a:defRPr>
      </a:lvl4pPr>
      <a:lvl5pPr algn="r" rtl="0" eaLnBrk="1" fontAlgn="base" hangingPunct="1">
        <a:spcBef>
          <a:spcPct val="0"/>
        </a:spcBef>
        <a:spcAft>
          <a:spcPct val="0"/>
        </a:spcAft>
        <a:defRPr sz="2800">
          <a:solidFill>
            <a:srgbClr val="454545"/>
          </a:solidFill>
          <a:latin typeface="Arial" charset="0"/>
        </a:defRPr>
      </a:lvl5pPr>
      <a:lvl6pPr marL="609493" algn="r" rtl="0" eaLnBrk="1" fontAlgn="base" hangingPunct="1">
        <a:spcBef>
          <a:spcPct val="0"/>
        </a:spcBef>
        <a:spcAft>
          <a:spcPct val="0"/>
        </a:spcAft>
        <a:defRPr sz="3700">
          <a:solidFill>
            <a:srgbClr val="454545"/>
          </a:solidFill>
          <a:latin typeface="Arial" charset="0"/>
        </a:defRPr>
      </a:lvl6pPr>
      <a:lvl7pPr marL="1218987" algn="r" rtl="0" eaLnBrk="1" fontAlgn="base" hangingPunct="1">
        <a:spcBef>
          <a:spcPct val="0"/>
        </a:spcBef>
        <a:spcAft>
          <a:spcPct val="0"/>
        </a:spcAft>
        <a:defRPr sz="3700">
          <a:solidFill>
            <a:srgbClr val="454545"/>
          </a:solidFill>
          <a:latin typeface="Arial" charset="0"/>
        </a:defRPr>
      </a:lvl7pPr>
      <a:lvl8pPr marL="1828480" algn="r" rtl="0" eaLnBrk="1" fontAlgn="base" hangingPunct="1">
        <a:spcBef>
          <a:spcPct val="0"/>
        </a:spcBef>
        <a:spcAft>
          <a:spcPct val="0"/>
        </a:spcAft>
        <a:defRPr sz="3700">
          <a:solidFill>
            <a:srgbClr val="454545"/>
          </a:solidFill>
          <a:latin typeface="Arial" charset="0"/>
        </a:defRPr>
      </a:lvl8pPr>
      <a:lvl9pPr marL="2437973" algn="r" rtl="0" eaLnBrk="1" fontAlgn="base" hangingPunct="1">
        <a:spcBef>
          <a:spcPct val="0"/>
        </a:spcBef>
        <a:spcAft>
          <a:spcPct val="0"/>
        </a:spcAft>
        <a:defRPr sz="3700">
          <a:solidFill>
            <a:srgbClr val="454545"/>
          </a:solidFill>
          <a:latin typeface="Arial" charset="0"/>
        </a:defRPr>
      </a:lvl9pPr>
    </p:titleStyle>
    <p:bodyStyle>
      <a:lvl1pPr marL="230188" indent="-230188" algn="l" rtl="0" eaLnBrk="1" fontAlgn="base" hangingPunct="1">
        <a:spcBef>
          <a:spcPct val="20000"/>
        </a:spcBef>
        <a:spcAft>
          <a:spcPct val="0"/>
        </a:spcAft>
        <a:buChar char="•"/>
        <a:defRPr lang="en-US" altLang="en-US" sz="2800" dirty="0">
          <a:solidFill>
            <a:schemeClr val="tx1"/>
          </a:solidFill>
          <a:latin typeface="+mj-lt"/>
          <a:ea typeface="+mn-ea"/>
          <a:cs typeface="+mn-cs"/>
        </a:defRPr>
      </a:lvl1pPr>
      <a:lvl2pPr marL="798513" indent="-457200" algn="l" rtl="0" eaLnBrk="1" fontAlgn="base" hangingPunct="1">
        <a:spcBef>
          <a:spcPct val="20000"/>
        </a:spcBef>
        <a:spcAft>
          <a:spcPct val="0"/>
        </a:spcAft>
        <a:buChar char="–"/>
        <a:defRPr lang="en-US" altLang="en-US" sz="2600" dirty="0" smtClean="0">
          <a:solidFill>
            <a:schemeClr val="tx1"/>
          </a:solidFill>
          <a:latin typeface="+mn-lt"/>
        </a:defRPr>
      </a:lvl2pPr>
      <a:lvl3pPr marL="1146175" indent="-342900" algn="l" rtl="0" eaLnBrk="1" fontAlgn="base" hangingPunct="1">
        <a:spcBef>
          <a:spcPct val="20000"/>
        </a:spcBef>
        <a:spcAft>
          <a:spcPct val="0"/>
        </a:spcAft>
        <a:buChar char="•"/>
        <a:defRPr lang="en-US" altLang="en-US" sz="2400" dirty="0" smtClean="0">
          <a:solidFill>
            <a:schemeClr val="tx1"/>
          </a:solidFill>
          <a:latin typeface="+mn-lt"/>
        </a:defRPr>
      </a:lvl3pPr>
      <a:lvl4pPr marL="2132013" indent="-303213" algn="l" rtl="0" eaLnBrk="1" fontAlgn="base" hangingPunct="1">
        <a:spcBef>
          <a:spcPct val="20000"/>
        </a:spcBef>
        <a:spcAft>
          <a:spcPct val="0"/>
        </a:spcAft>
        <a:buChar char="–"/>
        <a:defRPr lang="en-US" altLang="en-US" sz="2000" dirty="0" smtClean="0">
          <a:solidFill>
            <a:schemeClr val="tx1"/>
          </a:solidFill>
          <a:latin typeface="+mn-lt"/>
        </a:defRPr>
      </a:lvl4pPr>
      <a:lvl5pPr marL="2060575" indent="-342900" algn="l" rtl="0" eaLnBrk="1" fontAlgn="base" hangingPunct="1">
        <a:spcBef>
          <a:spcPct val="20000"/>
        </a:spcBef>
        <a:spcAft>
          <a:spcPct val="0"/>
        </a:spcAft>
        <a:buChar char="»"/>
        <a:defRPr lang="en-US" altLang="en-US" sz="1900" dirty="0" smtClean="0">
          <a:solidFill>
            <a:schemeClr val="tx1"/>
          </a:solidFill>
          <a:latin typeface="+mn-lt"/>
        </a:defRPr>
      </a:lvl5pPr>
      <a:lvl6pPr marL="3352213" indent="-304747" algn="l" rtl="0" eaLnBrk="1" fontAlgn="base" hangingPunct="1">
        <a:spcBef>
          <a:spcPct val="20000"/>
        </a:spcBef>
        <a:spcAft>
          <a:spcPct val="0"/>
        </a:spcAft>
        <a:buChar char="»"/>
        <a:defRPr sz="2100">
          <a:solidFill>
            <a:schemeClr val="tx1"/>
          </a:solidFill>
          <a:latin typeface="+mn-lt"/>
        </a:defRPr>
      </a:lvl6pPr>
      <a:lvl7pPr marL="3961707" indent="-304747" algn="l" rtl="0" eaLnBrk="1" fontAlgn="base" hangingPunct="1">
        <a:spcBef>
          <a:spcPct val="20000"/>
        </a:spcBef>
        <a:spcAft>
          <a:spcPct val="0"/>
        </a:spcAft>
        <a:buChar char="»"/>
        <a:defRPr sz="2100">
          <a:solidFill>
            <a:schemeClr val="tx1"/>
          </a:solidFill>
          <a:latin typeface="+mn-lt"/>
        </a:defRPr>
      </a:lvl7pPr>
      <a:lvl8pPr marL="4571200" indent="-304747" algn="l" rtl="0" eaLnBrk="1" fontAlgn="base" hangingPunct="1">
        <a:spcBef>
          <a:spcPct val="20000"/>
        </a:spcBef>
        <a:spcAft>
          <a:spcPct val="0"/>
        </a:spcAft>
        <a:buChar char="»"/>
        <a:defRPr sz="2100">
          <a:solidFill>
            <a:schemeClr val="tx1"/>
          </a:solidFill>
          <a:latin typeface="+mn-lt"/>
        </a:defRPr>
      </a:lvl8pPr>
      <a:lvl9pPr marL="5180693" indent="-304747" algn="l" rtl="0" eaLnBrk="1" fontAlgn="base" hangingPunct="1">
        <a:spcBef>
          <a:spcPct val="20000"/>
        </a:spcBef>
        <a:spcAft>
          <a:spcPct val="0"/>
        </a:spcAft>
        <a:buChar char="»"/>
        <a:defRPr sz="2100">
          <a:solidFill>
            <a:schemeClr val="tx1"/>
          </a:solidFill>
          <a:latin typeface="+mn-lt"/>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Single Line Diagram (SLD) </a:t>
            </a:r>
            <a:br>
              <a:rPr lang="en-US" dirty="0" smtClean="0"/>
            </a:br>
            <a:r>
              <a:rPr lang="en-US" dirty="0" smtClean="0"/>
              <a:t>Guidance for Open Window Submittals</a:t>
            </a:r>
            <a:endParaRPr lang="en-US" dirty="0"/>
          </a:p>
        </p:txBody>
      </p:sp>
      <p:sp>
        <p:nvSpPr>
          <p:cNvPr id="3" name="Subtitle 2"/>
          <p:cNvSpPr>
            <a:spLocks noGrp="1"/>
          </p:cNvSpPr>
          <p:nvPr>
            <p:ph type="subTitle" idx="1"/>
          </p:nvPr>
        </p:nvSpPr>
        <p:spPr>
          <a:xfrm>
            <a:off x="6908799" y="3810000"/>
            <a:ext cx="4687456" cy="1752600"/>
          </a:xfrm>
        </p:spPr>
        <p:txBody>
          <a:bodyPr/>
          <a:lstStyle/>
          <a:p>
            <a:r>
              <a:rPr lang="en-US" dirty="0"/>
              <a:t>Jeffrey Goldberg, PE, Senior Engineer, Transmission Planning</a:t>
            </a:r>
          </a:p>
          <a:p>
            <a:endParaRPr lang="en-US" dirty="0" smtClean="0"/>
          </a:p>
          <a:p>
            <a:r>
              <a:rPr lang="en-US" dirty="0"/>
              <a:t>Transmission Expansion Advisory Committee</a:t>
            </a:r>
          </a:p>
          <a:p>
            <a:r>
              <a:rPr lang="en-US" dirty="0" smtClean="0"/>
              <a:t>June 06, 2023</a:t>
            </a:r>
            <a:endParaRPr lang="en-US" dirty="0"/>
          </a:p>
        </p:txBody>
      </p:sp>
    </p:spTree>
    <p:extLst>
      <p:ext uri="{BB962C8B-B14F-4D97-AF65-F5344CB8AC3E}">
        <p14:creationId xmlns:p14="http://schemas.microsoft.com/office/powerpoint/2010/main" val="41694050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ts val="600"/>
              </a:spcBef>
              <a:spcAft>
                <a:spcPts val="600"/>
              </a:spcAft>
            </a:pPr>
            <a:r>
              <a:rPr lang="en-US" dirty="0"/>
              <a:t>Contingency Title Naming Convention</a:t>
            </a:r>
          </a:p>
        </p:txBody>
      </p:sp>
      <p:sp>
        <p:nvSpPr>
          <p:cNvPr id="3" name="Content Placeholder 2"/>
          <p:cNvSpPr>
            <a:spLocks noGrp="1"/>
          </p:cNvSpPr>
          <p:nvPr>
            <p:ph idx="1"/>
          </p:nvPr>
        </p:nvSpPr>
        <p:spPr>
          <a:xfrm>
            <a:off x="611188" y="799538"/>
            <a:ext cx="10969625" cy="5135564"/>
          </a:xfrm>
        </p:spPr>
        <p:txBody>
          <a:bodyPr/>
          <a:lstStyle/>
          <a:p>
            <a:pPr marL="0" indent="0">
              <a:spcBef>
                <a:spcPts val="600"/>
              </a:spcBef>
              <a:spcAft>
                <a:spcPts val="600"/>
              </a:spcAft>
              <a:buNone/>
            </a:pPr>
            <a:r>
              <a:rPr lang="en-US" dirty="0" smtClean="0"/>
              <a:t>1. Standard Format</a:t>
            </a:r>
          </a:p>
          <a:p>
            <a:pPr lvl="1">
              <a:spcBef>
                <a:spcPts val="600"/>
              </a:spcBef>
              <a:spcAft>
                <a:spcPts val="600"/>
              </a:spcAft>
            </a:pPr>
            <a:r>
              <a:rPr lang="en-US" sz="2400" dirty="0"/>
              <a:t>PJM has identified a specific naming standard convention to contingencies. This is necessary to be able to sort on contingencies that apply to certain seasons and assist in the consolidation of all contingency files into one (1) yearly set per contingency type. </a:t>
            </a:r>
          </a:p>
          <a:p>
            <a:pPr lvl="1">
              <a:spcBef>
                <a:spcPts val="600"/>
              </a:spcBef>
              <a:spcAft>
                <a:spcPts val="600"/>
              </a:spcAft>
            </a:pPr>
            <a:r>
              <a:rPr lang="en-US" sz="2400" dirty="0"/>
              <a:t>Below is an example of the standard format: </a:t>
            </a:r>
          </a:p>
          <a:p>
            <a:pPr marL="609574" lvl="1" indent="0">
              <a:spcBef>
                <a:spcPts val="600"/>
              </a:spcBef>
              <a:spcAft>
                <a:spcPts val="600"/>
              </a:spcAft>
              <a:buNone/>
            </a:pPr>
            <a:r>
              <a:rPr lang="en-US" sz="2400" dirty="0"/>
              <a:t>“</a:t>
            </a:r>
            <a:r>
              <a:rPr lang="en-US" sz="2400" b="1" dirty="0"/>
              <a:t>Company Name</a:t>
            </a:r>
            <a:r>
              <a:rPr lang="en-US" sz="2400" dirty="0"/>
              <a:t>” _ “</a:t>
            </a:r>
            <a:r>
              <a:rPr lang="en-US" sz="2400" b="1" dirty="0"/>
              <a:t>TPL Number</a:t>
            </a:r>
            <a:r>
              <a:rPr lang="en-US" sz="2400" dirty="0"/>
              <a:t>” - “</a:t>
            </a:r>
            <a:r>
              <a:rPr lang="en-US" sz="2400" b="1" dirty="0"/>
              <a:t>Sub Number Remainder of Contingency Title</a:t>
            </a:r>
            <a:r>
              <a:rPr lang="en-US" sz="2400" dirty="0"/>
              <a:t>” _ “</a:t>
            </a:r>
            <a:r>
              <a:rPr lang="en-US" sz="2400" b="1" dirty="0"/>
              <a:t>Sort</a:t>
            </a:r>
            <a:r>
              <a:rPr lang="en-US" sz="2400" dirty="0"/>
              <a:t>” - ”</a:t>
            </a:r>
            <a:r>
              <a:rPr lang="en-US" sz="2400" b="1" dirty="0"/>
              <a:t>Seasonal Restricted</a:t>
            </a:r>
            <a:r>
              <a:rPr lang="en-US" sz="2400" dirty="0"/>
              <a:t>”</a:t>
            </a:r>
          </a:p>
        </p:txBody>
      </p:sp>
    </p:spTree>
    <p:extLst>
      <p:ext uri="{BB962C8B-B14F-4D97-AF65-F5344CB8AC3E}">
        <p14:creationId xmlns:p14="http://schemas.microsoft.com/office/powerpoint/2010/main" val="2791196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ts val="600"/>
              </a:spcBef>
              <a:spcAft>
                <a:spcPts val="600"/>
              </a:spcAft>
            </a:pPr>
            <a:r>
              <a:rPr lang="en-US" dirty="0"/>
              <a:t>Contingency Title Naming Convention</a:t>
            </a:r>
          </a:p>
        </p:txBody>
      </p:sp>
      <p:sp>
        <p:nvSpPr>
          <p:cNvPr id="3" name="Content Placeholder 2"/>
          <p:cNvSpPr>
            <a:spLocks noGrp="1"/>
          </p:cNvSpPr>
          <p:nvPr>
            <p:ph idx="1"/>
          </p:nvPr>
        </p:nvSpPr>
        <p:spPr>
          <a:xfrm>
            <a:off x="611188" y="792164"/>
            <a:ext cx="10969625" cy="5135564"/>
          </a:xfrm>
        </p:spPr>
        <p:txBody>
          <a:bodyPr/>
          <a:lstStyle/>
          <a:p>
            <a:pPr marL="0" indent="0">
              <a:spcBef>
                <a:spcPts val="600"/>
              </a:spcBef>
              <a:spcAft>
                <a:spcPts val="600"/>
              </a:spcAft>
              <a:buNone/>
            </a:pPr>
            <a:r>
              <a:rPr lang="en-US" dirty="0" smtClean="0"/>
              <a:t>2. Seasonal Consideration and Sorting</a:t>
            </a:r>
            <a:endParaRPr lang="en-US" dirty="0"/>
          </a:p>
          <a:p>
            <a:pPr lvl="1"/>
            <a:r>
              <a:rPr lang="en-US" sz="2400" dirty="0"/>
              <a:t>To maintain all different seasonal contingencies within a yearly contingency case, contingency titles will require a standard adder to providing sorting capability. </a:t>
            </a:r>
          </a:p>
          <a:p>
            <a:pPr lvl="1"/>
            <a:endParaRPr lang="en-US" sz="2400" dirty="0"/>
          </a:p>
          <a:p>
            <a:pPr lvl="1"/>
            <a:endParaRPr lang="en-US" dirty="0" smtClean="0"/>
          </a:p>
        </p:txBody>
      </p:sp>
      <p:graphicFrame>
        <p:nvGraphicFramePr>
          <p:cNvPr id="4" name="Table 3"/>
          <p:cNvGraphicFramePr>
            <a:graphicFrameLocks noGrp="1"/>
          </p:cNvGraphicFramePr>
          <p:nvPr>
            <p:extLst/>
          </p:nvPr>
        </p:nvGraphicFramePr>
        <p:xfrm>
          <a:off x="3733800" y="2564600"/>
          <a:ext cx="4876800" cy="3256764"/>
        </p:xfrm>
        <a:graphic>
          <a:graphicData uri="http://schemas.openxmlformats.org/drawingml/2006/table">
            <a:tbl>
              <a:tblPr firstRow="1" bandRow="1">
                <a:tableStyleId>{5C22544A-7EE6-4342-B048-85BDC9FD1C3A}</a:tableStyleId>
              </a:tblPr>
              <a:tblGrid>
                <a:gridCol w="2438400">
                  <a:extLst>
                    <a:ext uri="{9D8B030D-6E8A-4147-A177-3AD203B41FA5}">
                      <a16:colId xmlns:a16="http://schemas.microsoft.com/office/drawing/2014/main" val="722125696"/>
                    </a:ext>
                  </a:extLst>
                </a:gridCol>
                <a:gridCol w="2438400">
                  <a:extLst>
                    <a:ext uri="{9D8B030D-6E8A-4147-A177-3AD203B41FA5}">
                      <a16:colId xmlns:a16="http://schemas.microsoft.com/office/drawing/2014/main" val="2738160954"/>
                    </a:ext>
                  </a:extLst>
                </a:gridCol>
              </a:tblGrid>
              <a:tr h="559538">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1" i="0" u="none" strike="noStrike" kern="1200" baseline="0" dirty="0" smtClean="0">
                          <a:solidFill>
                            <a:schemeClr val="lt1"/>
                          </a:solidFill>
                          <a:latin typeface="+mn-lt"/>
                          <a:ea typeface="+mn-ea"/>
                          <a:cs typeface="+mn-cs"/>
                        </a:rPr>
                        <a:t>Command for Cont. </a:t>
                      </a:r>
                      <a:r>
                        <a:rPr lang="en-US" sz="1800" b="0" i="0" u="none" strike="noStrike" kern="1200" baseline="0" dirty="0" smtClean="0">
                          <a:solidFill>
                            <a:schemeClr val="lt1"/>
                          </a:solidFill>
                          <a:latin typeface="+mn-lt"/>
                          <a:ea typeface="+mn-ea"/>
                          <a:cs typeface="+mn-cs"/>
                        </a:rPr>
                        <a:t>	</a:t>
                      </a:r>
                    </a:p>
                  </a:txBody>
                  <a:tcPr/>
                </a:tc>
                <a:tc>
                  <a:txBody>
                    <a:bodyPr/>
                    <a:lstStyle/>
                    <a:p>
                      <a:r>
                        <a:rPr lang="en-US" sz="1800" b="1" i="0" u="none" strike="noStrike" kern="1200" baseline="0" dirty="0" smtClean="0">
                          <a:solidFill>
                            <a:schemeClr val="lt1"/>
                          </a:solidFill>
                          <a:latin typeface="+mn-lt"/>
                          <a:ea typeface="+mn-ea"/>
                          <a:cs typeface="+mn-cs"/>
                        </a:rPr>
                        <a:t>Command for Cont. </a:t>
                      </a:r>
                      <a:endParaRPr lang="en-US" sz="1800" dirty="0"/>
                    </a:p>
                  </a:txBody>
                  <a:tcPr/>
                </a:tc>
                <a:extLst>
                  <a:ext uri="{0D108BD9-81ED-4DB2-BD59-A6C34878D82A}">
                    <a16:rowId xmlns:a16="http://schemas.microsoft.com/office/drawing/2014/main" val="3493615649"/>
                  </a:ext>
                </a:extLst>
              </a:tr>
              <a:tr h="373812">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_SRT-A</a:t>
                      </a:r>
                    </a:p>
                  </a:txBody>
                  <a:tcPr/>
                </a:tc>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_SORT-ALL </a:t>
                      </a:r>
                    </a:p>
                  </a:txBody>
                  <a:tcPr/>
                </a:tc>
                <a:extLst>
                  <a:ext uri="{0D108BD9-81ED-4DB2-BD59-A6C34878D82A}">
                    <a16:rowId xmlns:a16="http://schemas.microsoft.com/office/drawing/2014/main" val="16013377"/>
                  </a:ext>
                </a:extLst>
              </a:tr>
              <a:tr h="373812">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_SRT-S</a:t>
                      </a:r>
                    </a:p>
                  </a:txBody>
                  <a:tcPr/>
                </a:tc>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_SORT-SUM </a:t>
                      </a:r>
                    </a:p>
                  </a:txBody>
                  <a:tcPr/>
                </a:tc>
                <a:extLst>
                  <a:ext uri="{0D108BD9-81ED-4DB2-BD59-A6C34878D82A}">
                    <a16:rowId xmlns:a16="http://schemas.microsoft.com/office/drawing/2014/main" val="2466312509"/>
                  </a:ext>
                </a:extLst>
              </a:tr>
              <a:tr h="373812">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_SRT-W</a:t>
                      </a:r>
                    </a:p>
                  </a:txBody>
                  <a:tcPr/>
                </a:tc>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_SORT-WIN</a:t>
                      </a:r>
                    </a:p>
                  </a:txBody>
                  <a:tcPr/>
                </a:tc>
                <a:extLst>
                  <a:ext uri="{0D108BD9-81ED-4DB2-BD59-A6C34878D82A}">
                    <a16:rowId xmlns:a16="http://schemas.microsoft.com/office/drawing/2014/main" val="1771504858"/>
                  </a:ext>
                </a:extLst>
              </a:tr>
              <a:tr h="373812">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_SRT-L</a:t>
                      </a:r>
                    </a:p>
                  </a:txBody>
                  <a:tcPr/>
                </a:tc>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_SORT-LL</a:t>
                      </a:r>
                    </a:p>
                  </a:txBody>
                  <a:tcPr/>
                </a:tc>
                <a:extLst>
                  <a:ext uri="{0D108BD9-81ED-4DB2-BD59-A6C34878D82A}">
                    <a16:rowId xmlns:a16="http://schemas.microsoft.com/office/drawing/2014/main" val="272182443"/>
                  </a:ext>
                </a:extLst>
              </a:tr>
              <a:tr h="373812">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_SRT-SL</a:t>
                      </a:r>
                    </a:p>
                  </a:txBody>
                  <a:tcPr/>
                </a:tc>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_SORT-SUM &amp; LL</a:t>
                      </a:r>
                    </a:p>
                  </a:txBody>
                  <a:tcPr/>
                </a:tc>
                <a:extLst>
                  <a:ext uri="{0D108BD9-81ED-4DB2-BD59-A6C34878D82A}">
                    <a16:rowId xmlns:a16="http://schemas.microsoft.com/office/drawing/2014/main" val="628729983"/>
                  </a:ext>
                </a:extLst>
              </a:tr>
              <a:tr h="373812">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_SRT-WL</a:t>
                      </a:r>
                    </a:p>
                  </a:txBody>
                  <a:tcPr/>
                </a:tc>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_SORT-WIN &amp; LL</a:t>
                      </a:r>
                    </a:p>
                  </a:txBody>
                  <a:tcPr/>
                </a:tc>
                <a:extLst>
                  <a:ext uri="{0D108BD9-81ED-4DB2-BD59-A6C34878D82A}">
                    <a16:rowId xmlns:a16="http://schemas.microsoft.com/office/drawing/2014/main" val="4042909143"/>
                  </a:ext>
                </a:extLst>
              </a:tr>
              <a:tr h="373812">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_SRT-SW</a:t>
                      </a:r>
                    </a:p>
                  </a:txBody>
                  <a:tcPr/>
                </a:tc>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1800" b="0" i="0" u="none" strike="noStrike" kern="1200" baseline="0" dirty="0" smtClean="0">
                          <a:solidFill>
                            <a:schemeClr val="dk1"/>
                          </a:solidFill>
                          <a:latin typeface="+mn-lt"/>
                          <a:ea typeface="+mn-ea"/>
                          <a:cs typeface="+mn-cs"/>
                        </a:rPr>
                        <a:t>_SORT-SUM &amp; WIN</a:t>
                      </a:r>
                    </a:p>
                  </a:txBody>
                  <a:tcPr/>
                </a:tc>
                <a:extLst>
                  <a:ext uri="{0D108BD9-81ED-4DB2-BD59-A6C34878D82A}">
                    <a16:rowId xmlns:a16="http://schemas.microsoft.com/office/drawing/2014/main" val="2519252962"/>
                  </a:ext>
                </a:extLst>
              </a:tr>
            </a:tbl>
          </a:graphicData>
        </a:graphic>
      </p:graphicFrame>
    </p:spTree>
    <p:extLst>
      <p:ext uri="{BB962C8B-B14F-4D97-AF65-F5344CB8AC3E}">
        <p14:creationId xmlns:p14="http://schemas.microsoft.com/office/powerpoint/2010/main" val="31464931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ts val="600"/>
              </a:spcBef>
              <a:spcAft>
                <a:spcPts val="600"/>
              </a:spcAft>
            </a:pPr>
            <a:r>
              <a:rPr lang="en-US" dirty="0"/>
              <a:t>Contingency Title Naming Convention</a:t>
            </a:r>
          </a:p>
        </p:txBody>
      </p:sp>
      <p:sp>
        <p:nvSpPr>
          <p:cNvPr id="3" name="Content Placeholder 2"/>
          <p:cNvSpPr>
            <a:spLocks noGrp="1"/>
          </p:cNvSpPr>
          <p:nvPr>
            <p:ph idx="1"/>
          </p:nvPr>
        </p:nvSpPr>
        <p:spPr>
          <a:xfrm>
            <a:off x="611189" y="792164"/>
            <a:ext cx="10969625" cy="5135564"/>
          </a:xfrm>
        </p:spPr>
        <p:txBody>
          <a:bodyPr/>
          <a:lstStyle/>
          <a:p>
            <a:pPr marL="0" indent="0">
              <a:spcBef>
                <a:spcPts val="600"/>
              </a:spcBef>
              <a:spcAft>
                <a:spcPts val="600"/>
              </a:spcAft>
              <a:buNone/>
            </a:pPr>
            <a:r>
              <a:rPr lang="en-US" dirty="0"/>
              <a:t>3. Contingency File Naming Convention</a:t>
            </a:r>
          </a:p>
          <a:p>
            <a:pPr lvl="1"/>
            <a:r>
              <a:rPr lang="en-US" altLang="en-US" dirty="0" smtClean="0"/>
              <a:t>Below </a:t>
            </a:r>
            <a:r>
              <a:rPr lang="en-US" altLang="en-US" dirty="0"/>
              <a:t>are several examples of valid contingency names: </a:t>
            </a:r>
          </a:p>
          <a:p>
            <a:pPr lvl="2"/>
            <a:r>
              <a:rPr lang="en-US" altLang="en-US" dirty="0" smtClean="0"/>
              <a:t>AP_P1-1_MP-138-513_SRT-S</a:t>
            </a:r>
            <a:endParaRPr lang="en-US" altLang="en-US" dirty="0"/>
          </a:p>
          <a:p>
            <a:pPr lvl="2"/>
            <a:r>
              <a:rPr lang="en-US" altLang="en-US" dirty="0" smtClean="0"/>
              <a:t>ATSI_P1-2_OEC-69-010_SRT-A </a:t>
            </a:r>
            <a:endParaRPr lang="en-US" altLang="en-US" dirty="0"/>
          </a:p>
          <a:p>
            <a:pPr lvl="2"/>
            <a:r>
              <a:rPr lang="en-US" altLang="en-US" dirty="0" smtClean="0"/>
              <a:t>AEP_P1-2</a:t>
            </a:r>
            <a:r>
              <a:rPr lang="en-US" altLang="en-US" dirty="0"/>
              <a:t>_#</a:t>
            </a:r>
            <a:r>
              <a:rPr lang="en-US" altLang="en-US" dirty="0" smtClean="0"/>
              <a:t>5522_SRT-L</a:t>
            </a:r>
          </a:p>
          <a:p>
            <a:pPr lvl="2"/>
            <a:r>
              <a:rPr lang="en-US" altLang="en-US" dirty="0" smtClean="0"/>
              <a:t>CE_P4_207-38-L4606N_SRT-A</a:t>
            </a:r>
            <a:endParaRPr lang="en-US" altLang="en-US" dirty="0"/>
          </a:p>
          <a:p>
            <a:pPr lvl="2"/>
            <a:r>
              <a:rPr lang="en-US" altLang="en-US" dirty="0" smtClean="0"/>
              <a:t>DVP_P7-1_LN </a:t>
            </a:r>
            <a:r>
              <a:rPr lang="en-US" altLang="en-US" dirty="0"/>
              <a:t>46-74_SRT-SW </a:t>
            </a:r>
          </a:p>
          <a:p>
            <a:pPr lvl="2"/>
            <a:r>
              <a:rPr lang="en-US" altLang="en-US" dirty="0" smtClean="0"/>
              <a:t>ME_P2-2_ME-115-022T_SRT-W</a:t>
            </a:r>
            <a:endParaRPr lang="en-US" altLang="en-US" dirty="0"/>
          </a:p>
        </p:txBody>
      </p:sp>
    </p:spTree>
    <p:extLst>
      <p:ext uri="{BB962C8B-B14F-4D97-AF65-F5344CB8AC3E}">
        <p14:creationId xmlns:p14="http://schemas.microsoft.com/office/powerpoint/2010/main" val="40703013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ts val="600"/>
              </a:spcBef>
              <a:spcAft>
                <a:spcPts val="600"/>
              </a:spcAft>
            </a:pPr>
            <a:r>
              <a:rPr lang="en-US" dirty="0"/>
              <a:t>Contingency Title Naming Convention</a:t>
            </a:r>
          </a:p>
        </p:txBody>
      </p:sp>
      <p:sp>
        <p:nvSpPr>
          <p:cNvPr id="3" name="Content Placeholder 2"/>
          <p:cNvSpPr>
            <a:spLocks noGrp="1"/>
          </p:cNvSpPr>
          <p:nvPr>
            <p:ph idx="1"/>
          </p:nvPr>
        </p:nvSpPr>
        <p:spPr>
          <a:xfrm>
            <a:off x="611189" y="792164"/>
            <a:ext cx="10969625" cy="5135564"/>
          </a:xfrm>
        </p:spPr>
        <p:txBody>
          <a:bodyPr/>
          <a:lstStyle/>
          <a:p>
            <a:pPr marL="0" indent="0">
              <a:spcBef>
                <a:spcPts val="600"/>
              </a:spcBef>
              <a:spcAft>
                <a:spcPts val="600"/>
              </a:spcAft>
              <a:buNone/>
            </a:pPr>
            <a:r>
              <a:rPr lang="en-US" dirty="0" smtClean="0"/>
              <a:t>4. Contingency File Naming Convention</a:t>
            </a:r>
            <a:endParaRPr lang="en-US" dirty="0"/>
          </a:p>
          <a:p>
            <a:pPr lvl="1"/>
            <a:r>
              <a:rPr lang="en-US" sz="2400" dirty="0"/>
              <a:t>PJM requires consistent naming of the .con files to assist when compiling the various contingency files from the different members together. Below is the standard for naming contingency files. </a:t>
            </a:r>
          </a:p>
          <a:p>
            <a:r>
              <a:rPr lang="en-US" altLang="en-US" sz="2400" b="1" dirty="0"/>
              <a:t>RTEP-SSSS_YYYY_ CCCC_TTTT_RR </a:t>
            </a:r>
            <a:endParaRPr lang="en-US" altLang="en-US" sz="2400" dirty="0"/>
          </a:p>
          <a:p>
            <a:r>
              <a:rPr lang="en-US" altLang="en-US" sz="2400" dirty="0"/>
              <a:t>Legend for the format above where: </a:t>
            </a:r>
          </a:p>
          <a:p>
            <a:r>
              <a:rPr lang="en-US" altLang="en-US" sz="2400" dirty="0"/>
              <a:t> S = RTEP Series Year </a:t>
            </a:r>
          </a:p>
          <a:p>
            <a:r>
              <a:rPr lang="en-US" altLang="en-US" sz="2400" dirty="0"/>
              <a:t> Y = Case Year </a:t>
            </a:r>
          </a:p>
          <a:p>
            <a:r>
              <a:rPr lang="en-US" altLang="en-US" sz="2400" dirty="0"/>
              <a:t> C = Company </a:t>
            </a:r>
          </a:p>
          <a:p>
            <a:r>
              <a:rPr lang="en-US" altLang="en-US" sz="2400" dirty="0"/>
              <a:t> T = Type (Tower, Single, Line_FB, Bus, P_2-1, P5) </a:t>
            </a:r>
          </a:p>
          <a:p>
            <a:r>
              <a:rPr lang="en-US" altLang="en-US" sz="2400" dirty="0"/>
              <a:t> R = Revision (Start at Revision 0) </a:t>
            </a:r>
          </a:p>
          <a:p>
            <a:pPr lvl="1"/>
            <a:endParaRPr lang="en-US" altLang="en-US" dirty="0"/>
          </a:p>
        </p:txBody>
      </p:sp>
    </p:spTree>
    <p:extLst>
      <p:ext uri="{BB962C8B-B14F-4D97-AF65-F5344CB8AC3E}">
        <p14:creationId xmlns:p14="http://schemas.microsoft.com/office/powerpoint/2010/main" val="23699030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latin typeface="Arial Narrow" panose="020B0606020202030204" pitchFamily="34" charset="0"/>
              </a:rPr>
              <a:t>Contingency Change &amp; </a:t>
            </a:r>
            <a:r>
              <a:rPr lang="en-US" dirty="0" err="1" smtClean="0">
                <a:latin typeface="Arial Narrow" panose="020B0606020202030204" pitchFamily="34" charset="0"/>
              </a:rPr>
              <a:t>Idev</a:t>
            </a:r>
            <a:r>
              <a:rPr lang="en-US" dirty="0" smtClean="0">
                <a:latin typeface="Arial Narrow" panose="020B0606020202030204" pitchFamily="34" charset="0"/>
              </a:rPr>
              <a:t> File Submissions</a:t>
            </a:r>
            <a:endParaRPr lang="en-US" dirty="0">
              <a:latin typeface="Arial Narrow" panose="020B0606020202030204" pitchFamily="34" charset="0"/>
            </a:endParaRPr>
          </a:p>
        </p:txBody>
      </p:sp>
      <p:sp>
        <p:nvSpPr>
          <p:cNvPr id="5" name="Subtitle 4"/>
          <p:cNvSpPr>
            <a:spLocks noGrp="1"/>
          </p:cNvSpPr>
          <p:nvPr>
            <p:ph type="subTitle" idx="1"/>
          </p:nvPr>
        </p:nvSpPr>
        <p:spPr/>
        <p:txBody>
          <a:bodyPr/>
          <a:lstStyle/>
          <a:p>
            <a:r>
              <a:rPr lang="en-US" dirty="0" smtClean="0">
                <a:latin typeface="Arial Narrow" panose="020B0606020202030204" pitchFamily="34" charset="0"/>
              </a:rPr>
              <a:t>Julia Spatafore, Sr. Engineer</a:t>
            </a:r>
            <a:endParaRPr lang="en-US" dirty="0">
              <a:latin typeface="Arial Narrow" panose="020B0606020202030204" pitchFamily="34" charset="0"/>
            </a:endParaRPr>
          </a:p>
          <a:p>
            <a:r>
              <a:rPr lang="en-US" dirty="0" smtClean="0">
                <a:latin typeface="Arial Narrow" panose="020B0606020202030204" pitchFamily="34" charset="0"/>
              </a:rPr>
              <a:t>Transmission Planning</a:t>
            </a:r>
            <a:endParaRPr lang="en-US" dirty="0">
              <a:latin typeface="Arial Narrow" panose="020B0606020202030204" pitchFamily="34" charset="0"/>
            </a:endParaRPr>
          </a:p>
          <a:p>
            <a:endParaRPr lang="en-US" dirty="0">
              <a:latin typeface="Arial Narrow" panose="020B0606020202030204" pitchFamily="34" charset="0"/>
            </a:endParaRPr>
          </a:p>
          <a:p>
            <a:r>
              <a:rPr lang="en-US" dirty="0">
                <a:latin typeface="Arial Narrow" panose="020B0606020202030204" pitchFamily="34" charset="0"/>
              </a:rPr>
              <a:t>Transmission Expansion Advisory Committee</a:t>
            </a:r>
          </a:p>
          <a:p>
            <a:r>
              <a:rPr lang="en-US" dirty="0">
                <a:latin typeface="Arial Narrow" panose="020B0606020202030204" pitchFamily="34" charset="0"/>
              </a:rPr>
              <a:t>June 06, 2023</a:t>
            </a:r>
          </a:p>
        </p:txBody>
      </p:sp>
    </p:spTree>
    <p:extLst>
      <p:ext uri="{BB962C8B-B14F-4D97-AF65-F5344CB8AC3E}">
        <p14:creationId xmlns:p14="http://schemas.microsoft.com/office/powerpoint/2010/main" val="32039687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Narrow" panose="020B0606020202030204" pitchFamily="34" charset="0"/>
              </a:rPr>
              <a:t>Contingency Changes</a:t>
            </a:r>
            <a:endParaRPr lang="en-US" dirty="0">
              <a:latin typeface="Arial Narrow" panose="020B0606020202030204" pitchFamily="34" charset="0"/>
            </a:endParaRPr>
          </a:p>
        </p:txBody>
      </p:sp>
      <p:sp>
        <p:nvSpPr>
          <p:cNvPr id="3" name="Content Placeholder 2"/>
          <p:cNvSpPr>
            <a:spLocks noGrp="1"/>
          </p:cNvSpPr>
          <p:nvPr>
            <p:ph idx="1"/>
          </p:nvPr>
        </p:nvSpPr>
        <p:spPr>
          <a:xfrm>
            <a:off x="609760" y="914401"/>
            <a:ext cx="10972482" cy="5211764"/>
          </a:xfrm>
        </p:spPr>
        <p:txBody>
          <a:bodyPr/>
          <a:lstStyle/>
          <a:p>
            <a:r>
              <a:rPr lang="en-US" sz="2400" dirty="0" smtClean="0">
                <a:latin typeface="Arial Narrow" panose="020B0606020202030204" pitchFamily="34" charset="0"/>
              </a:rPr>
              <a:t>Currently, PJM receives contingency changes in multiple formats:</a:t>
            </a:r>
          </a:p>
          <a:p>
            <a:pPr lvl="1"/>
            <a:r>
              <a:rPr lang="en-US" sz="2400" dirty="0">
                <a:latin typeface="Arial Narrow" panose="020B0606020202030204" pitchFamily="34" charset="0"/>
              </a:rPr>
              <a:t>T</a:t>
            </a:r>
            <a:r>
              <a:rPr lang="en-US" sz="2400" dirty="0" smtClean="0">
                <a:latin typeface="Arial Narrow" panose="020B0606020202030204" pitchFamily="34" charset="0"/>
              </a:rPr>
              <a:t>ext file, excel, word</a:t>
            </a:r>
          </a:p>
          <a:p>
            <a:pPr lvl="1"/>
            <a:r>
              <a:rPr lang="en-US" sz="2400" dirty="0">
                <a:latin typeface="Arial Narrow" panose="020B0606020202030204" pitchFamily="34" charset="0"/>
              </a:rPr>
              <a:t>D</a:t>
            </a:r>
            <a:r>
              <a:rPr lang="en-US" sz="2400" dirty="0" smtClean="0">
                <a:latin typeface="Arial Narrow" panose="020B0606020202030204" pitchFamily="34" charset="0"/>
              </a:rPr>
              <a:t>eletions, additions, modifications</a:t>
            </a:r>
          </a:p>
          <a:p>
            <a:pPr lvl="1"/>
            <a:r>
              <a:rPr lang="en-US" sz="2400" dirty="0">
                <a:latin typeface="Arial Narrow" panose="020B0606020202030204" pitchFamily="34" charset="0"/>
              </a:rPr>
              <a:t>A</a:t>
            </a:r>
            <a:r>
              <a:rPr lang="en-US" sz="2400" dirty="0" smtClean="0">
                <a:latin typeface="Arial Narrow" panose="020B0606020202030204" pitchFamily="34" charset="0"/>
              </a:rPr>
              <a:t>ll in one file vs. separate files</a:t>
            </a:r>
          </a:p>
          <a:p>
            <a:pPr marL="341313" lvl="1" indent="0">
              <a:buNone/>
            </a:pPr>
            <a:endParaRPr lang="en-US" sz="2400" dirty="0" smtClean="0">
              <a:latin typeface="Arial Narrow" panose="020B0606020202030204" pitchFamily="34" charset="0"/>
            </a:endParaRPr>
          </a:p>
          <a:p>
            <a:r>
              <a:rPr lang="en-US" sz="2400" dirty="0" smtClean="0">
                <a:latin typeface="Arial Narrow" panose="020B0606020202030204" pitchFamily="34" charset="0"/>
              </a:rPr>
              <a:t>PJM is looking to standardize the submission of contingency changes to minimize confusion and any potential errors:</a:t>
            </a:r>
          </a:p>
          <a:p>
            <a:pPr marL="1082675" lvl="1" indent="-514350">
              <a:buFont typeface="+mj-lt"/>
              <a:buAutoNum type="arabicPeriod"/>
            </a:pPr>
            <a:r>
              <a:rPr lang="en-US" sz="2400" dirty="0" smtClean="0">
                <a:latin typeface="Arial Narrow" panose="020B0606020202030204" pitchFamily="34" charset="0"/>
              </a:rPr>
              <a:t>Submit contingency changes using the provided “Contingency Change Submission” template</a:t>
            </a:r>
          </a:p>
          <a:p>
            <a:pPr marL="1082675" lvl="1" indent="-514350">
              <a:buFont typeface="+mj-lt"/>
              <a:buAutoNum type="arabicPeriod"/>
            </a:pPr>
            <a:r>
              <a:rPr lang="en-US" sz="2400" dirty="0" smtClean="0">
                <a:latin typeface="Arial Narrow" panose="020B0606020202030204" pitchFamily="34" charset="0"/>
              </a:rPr>
              <a:t>Follow the contingency naming convention as described in previous section</a:t>
            </a:r>
          </a:p>
          <a:p>
            <a:pPr marL="1082675" lvl="1" indent="-514350">
              <a:buFont typeface="+mj-lt"/>
              <a:buAutoNum type="arabicPeriod"/>
            </a:pPr>
            <a:r>
              <a:rPr lang="en-US" sz="2400" dirty="0" smtClean="0">
                <a:latin typeface="Arial Narrow" panose="020B0606020202030204" pitchFamily="34" charset="0"/>
              </a:rPr>
              <a:t>Use unique contingency names (i.e. no duplicate contingencies)</a:t>
            </a:r>
          </a:p>
          <a:p>
            <a:pPr marL="1082675" lvl="1" indent="-514350">
              <a:buFont typeface="+mj-lt"/>
              <a:buAutoNum type="arabicPeriod"/>
            </a:pPr>
            <a:r>
              <a:rPr lang="en-US" sz="2400" dirty="0" smtClean="0">
                <a:latin typeface="Arial Narrow" panose="020B0606020202030204" pitchFamily="34" charset="0"/>
              </a:rPr>
              <a:t>Use ‘delete’ and ‘add’ methodology in template to represent contingency modifications </a:t>
            </a:r>
          </a:p>
          <a:p>
            <a:pPr marL="1082675" lvl="1" indent="-514350">
              <a:buFont typeface="+mj-lt"/>
              <a:buAutoNum type="arabicPeriod"/>
            </a:pPr>
            <a:endParaRPr lang="en-US" sz="2400" dirty="0">
              <a:latin typeface="Arial Narrow" panose="020B0606020202030204" pitchFamily="34" charset="0"/>
            </a:endParaRPr>
          </a:p>
        </p:txBody>
      </p:sp>
    </p:spTree>
    <p:extLst>
      <p:ext uri="{BB962C8B-B14F-4D97-AF65-F5344CB8AC3E}">
        <p14:creationId xmlns:p14="http://schemas.microsoft.com/office/powerpoint/2010/main" val="4279319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Narrow" panose="020B0606020202030204" pitchFamily="34" charset="0"/>
              </a:rPr>
              <a:t>Contingency Changes</a:t>
            </a:r>
            <a:endParaRPr lang="en-US" dirty="0">
              <a:latin typeface="Arial Narrow" panose="020B0606020202030204" pitchFamily="34" charset="0"/>
            </a:endParaRPr>
          </a:p>
        </p:txBody>
      </p:sp>
      <p:sp>
        <p:nvSpPr>
          <p:cNvPr id="3" name="Content Placeholder 2"/>
          <p:cNvSpPr>
            <a:spLocks noGrp="1"/>
          </p:cNvSpPr>
          <p:nvPr>
            <p:ph idx="1"/>
          </p:nvPr>
        </p:nvSpPr>
        <p:spPr>
          <a:xfrm>
            <a:off x="609760" y="811225"/>
            <a:ext cx="10972482" cy="5153575"/>
          </a:xfrm>
        </p:spPr>
        <p:txBody>
          <a:bodyPr/>
          <a:lstStyle/>
          <a:p>
            <a:r>
              <a:rPr lang="en-US" sz="2400" dirty="0" smtClean="0">
                <a:latin typeface="Arial Narrow" panose="020B0606020202030204" pitchFamily="34" charset="0"/>
              </a:rPr>
              <a:t>New Contingencies</a:t>
            </a:r>
          </a:p>
          <a:p>
            <a:endParaRPr lang="en-US" sz="2400" dirty="0">
              <a:latin typeface="Arial Narrow" panose="020B0606020202030204" pitchFamily="34" charset="0"/>
            </a:endParaRPr>
          </a:p>
          <a:p>
            <a:endParaRPr lang="en-US" sz="2400" dirty="0" smtClean="0">
              <a:latin typeface="Arial Narrow" panose="020B0606020202030204" pitchFamily="34" charset="0"/>
            </a:endParaRPr>
          </a:p>
          <a:p>
            <a:endParaRPr lang="en-US" sz="2400" dirty="0" smtClean="0">
              <a:latin typeface="Arial Narrow" panose="020B0606020202030204" pitchFamily="34" charset="0"/>
            </a:endParaRPr>
          </a:p>
          <a:p>
            <a:r>
              <a:rPr lang="en-US" sz="2400" dirty="0" smtClean="0">
                <a:latin typeface="Arial Narrow" panose="020B0606020202030204" pitchFamily="34" charset="0"/>
              </a:rPr>
              <a:t>Deleted Contingencies</a:t>
            </a:r>
          </a:p>
          <a:p>
            <a:endParaRPr lang="en-US" sz="2400" dirty="0">
              <a:latin typeface="Arial Narrow" panose="020B0606020202030204" pitchFamily="34" charset="0"/>
            </a:endParaRPr>
          </a:p>
          <a:p>
            <a:endParaRPr lang="en-US" sz="2400" dirty="0" smtClean="0">
              <a:latin typeface="Arial Narrow" panose="020B0606020202030204" pitchFamily="34" charset="0"/>
            </a:endParaRPr>
          </a:p>
          <a:p>
            <a:endParaRPr lang="en-US" sz="2400" dirty="0">
              <a:latin typeface="Arial Narrow" panose="020B0606020202030204" pitchFamily="34" charset="0"/>
            </a:endParaRPr>
          </a:p>
          <a:p>
            <a:r>
              <a:rPr lang="en-US" sz="2400" dirty="0" smtClean="0">
                <a:latin typeface="Arial Narrow" panose="020B0606020202030204" pitchFamily="34" charset="0"/>
              </a:rPr>
              <a:t>Modified Contingencies – 1:1 Replacements</a:t>
            </a:r>
          </a:p>
          <a:p>
            <a:pPr marL="1082675" lvl="1" indent="-514350">
              <a:buFont typeface="+mj-lt"/>
              <a:buAutoNum type="arabicPeriod"/>
            </a:pPr>
            <a:endParaRPr lang="en-US" sz="2400" dirty="0">
              <a:latin typeface="Arial Narrow" panose="020B0606020202030204"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240205682"/>
              </p:ext>
            </p:extLst>
          </p:nvPr>
        </p:nvGraphicFramePr>
        <p:xfrm>
          <a:off x="609442" y="1273265"/>
          <a:ext cx="10972800" cy="1158240"/>
        </p:xfrm>
        <a:graphic>
          <a:graphicData uri="http://schemas.openxmlformats.org/drawingml/2006/table">
            <a:tbl>
              <a:tblPr>
                <a:tableStyleId>{5C22544A-7EE6-4342-B048-85BDC9FD1C3A}</a:tableStyleId>
              </a:tblPr>
              <a:tblGrid>
                <a:gridCol w="3169182">
                  <a:extLst>
                    <a:ext uri="{9D8B030D-6E8A-4147-A177-3AD203B41FA5}">
                      <a16:colId xmlns:a16="http://schemas.microsoft.com/office/drawing/2014/main" val="1033153958"/>
                    </a:ext>
                  </a:extLst>
                </a:gridCol>
                <a:gridCol w="7803618">
                  <a:extLst>
                    <a:ext uri="{9D8B030D-6E8A-4147-A177-3AD203B41FA5}">
                      <a16:colId xmlns:a16="http://schemas.microsoft.com/office/drawing/2014/main" val="3635610416"/>
                    </a:ext>
                  </a:extLst>
                </a:gridCol>
              </a:tblGrid>
              <a:tr h="151279">
                <a:tc>
                  <a:txBody>
                    <a:bodyPr/>
                    <a:lstStyle/>
                    <a:p>
                      <a:pPr algn="l" fontAlgn="ctr"/>
                      <a:r>
                        <a:rPr lang="en-US" sz="1600" u="none" strike="noStrike" dirty="0">
                          <a:effectLst/>
                          <a:latin typeface="Arial Narrow" panose="020B0606020202030204" pitchFamily="34" charset="0"/>
                        </a:rPr>
                        <a:t>Delete</a:t>
                      </a:r>
                      <a:endParaRPr lang="en-US" sz="1600" b="1"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600" u="none" strike="noStrike" dirty="0">
                          <a:effectLst/>
                          <a:latin typeface="Arial Narrow" panose="020B0606020202030204" pitchFamily="34" charset="0"/>
                        </a:rPr>
                        <a:t>Add</a:t>
                      </a:r>
                      <a:endParaRPr lang="en-US" sz="1600" b="1"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91708606"/>
                  </a:ext>
                </a:extLst>
              </a:tr>
              <a:tr h="431146">
                <a:tc>
                  <a:txBody>
                    <a:bodyPr/>
                    <a:lstStyle/>
                    <a:p>
                      <a:pPr algn="l" fontAlgn="ctr"/>
                      <a:r>
                        <a:rPr lang="en-US" sz="1600" u="none" strike="noStrike" dirty="0">
                          <a:effectLst/>
                          <a:latin typeface="Arial Narrow" panose="020B0606020202030204" pitchFamily="34" charset="0"/>
                        </a:rPr>
                        <a:t>N/A</a:t>
                      </a:r>
                      <a:endParaRPr lang="en-US" sz="1600" b="0"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600" u="none" strike="noStrike" dirty="0">
                          <a:effectLst/>
                          <a:latin typeface="Arial Narrow" panose="020B0606020202030204" pitchFamily="34" charset="0"/>
                        </a:rPr>
                        <a:t>CONTINGENCY 'PJM_P1-2_BUS1_BUS2_SRT-A'  </a:t>
                      </a:r>
                      <a:br>
                        <a:rPr lang="en-US" sz="1600" u="none" strike="noStrike" dirty="0">
                          <a:effectLst/>
                          <a:latin typeface="Arial Narrow" panose="020B0606020202030204" pitchFamily="34" charset="0"/>
                        </a:rPr>
                      </a:br>
                      <a:r>
                        <a:rPr lang="en-US" sz="1600" u="none" strike="noStrike" dirty="0">
                          <a:effectLst/>
                          <a:latin typeface="Arial Narrow" panose="020B0606020202030204" pitchFamily="34" charset="0"/>
                        </a:rPr>
                        <a:t>  DISCONNECT BRANCH FROM BUS #####1 TO BUS #####2 CKT 1  /* BUS 1 138 TO BUS 2 138</a:t>
                      </a:r>
                      <a:br>
                        <a:rPr lang="en-US" sz="1600" u="none" strike="noStrike" dirty="0">
                          <a:effectLst/>
                          <a:latin typeface="Arial Narrow" panose="020B0606020202030204" pitchFamily="34" charset="0"/>
                        </a:rPr>
                      </a:br>
                      <a:r>
                        <a:rPr lang="en-US" sz="1600" u="none" strike="noStrike" dirty="0">
                          <a:effectLst/>
                          <a:latin typeface="Arial Narrow" panose="020B0606020202030204" pitchFamily="34" charset="0"/>
                        </a:rPr>
                        <a:t>END</a:t>
                      </a:r>
                      <a:endParaRPr lang="en-US" sz="1600" b="0"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45768390"/>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857234266"/>
              </p:ext>
            </p:extLst>
          </p:nvPr>
        </p:nvGraphicFramePr>
        <p:xfrm>
          <a:off x="609442" y="3028863"/>
          <a:ext cx="10972800" cy="1158240"/>
        </p:xfrm>
        <a:graphic>
          <a:graphicData uri="http://schemas.openxmlformats.org/drawingml/2006/table">
            <a:tbl>
              <a:tblPr>
                <a:tableStyleId>{5C22544A-7EE6-4342-B048-85BDC9FD1C3A}</a:tableStyleId>
              </a:tblPr>
              <a:tblGrid>
                <a:gridCol w="7808417">
                  <a:extLst>
                    <a:ext uri="{9D8B030D-6E8A-4147-A177-3AD203B41FA5}">
                      <a16:colId xmlns:a16="http://schemas.microsoft.com/office/drawing/2014/main" val="1554251156"/>
                    </a:ext>
                  </a:extLst>
                </a:gridCol>
                <a:gridCol w="3164383">
                  <a:extLst>
                    <a:ext uri="{9D8B030D-6E8A-4147-A177-3AD203B41FA5}">
                      <a16:colId xmlns:a16="http://schemas.microsoft.com/office/drawing/2014/main" val="1401381137"/>
                    </a:ext>
                  </a:extLst>
                </a:gridCol>
              </a:tblGrid>
              <a:tr h="151279">
                <a:tc>
                  <a:txBody>
                    <a:bodyPr/>
                    <a:lstStyle/>
                    <a:p>
                      <a:pPr algn="l" fontAlgn="ctr"/>
                      <a:r>
                        <a:rPr lang="en-US" sz="1600" u="none" strike="noStrike" dirty="0">
                          <a:effectLst/>
                          <a:latin typeface="Arial Narrow" panose="020B0606020202030204" pitchFamily="34" charset="0"/>
                        </a:rPr>
                        <a:t>Delete</a:t>
                      </a:r>
                      <a:endParaRPr lang="en-US" sz="1600" b="1"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600" u="none" strike="noStrike" dirty="0">
                          <a:effectLst/>
                          <a:latin typeface="Arial Narrow" panose="020B0606020202030204" pitchFamily="34" charset="0"/>
                        </a:rPr>
                        <a:t>Add</a:t>
                      </a:r>
                      <a:endParaRPr lang="en-US" sz="1600" b="1"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06673471"/>
                  </a:ext>
                </a:extLst>
              </a:tr>
              <a:tr h="431146">
                <a:tc>
                  <a:txBody>
                    <a:bodyPr/>
                    <a:lstStyle/>
                    <a:p>
                      <a:pPr algn="l" fontAlgn="ctr"/>
                      <a:r>
                        <a:rPr lang="en-US" sz="1600" u="none" strike="noStrike" dirty="0" smtClean="0">
                          <a:effectLst/>
                          <a:latin typeface="Arial Narrow" panose="020B0606020202030204" pitchFamily="34" charset="0"/>
                        </a:rPr>
                        <a:t>CONTINGENCY 'PJM_P1-2_BUS1_BUS2_SRT-A'  </a:t>
                      </a:r>
                      <a:br>
                        <a:rPr lang="en-US" sz="1600" u="none" strike="noStrike" dirty="0" smtClean="0">
                          <a:effectLst/>
                          <a:latin typeface="Arial Narrow" panose="020B0606020202030204" pitchFamily="34" charset="0"/>
                        </a:rPr>
                      </a:br>
                      <a:r>
                        <a:rPr lang="en-US" sz="1600" u="none" strike="noStrike" dirty="0" smtClean="0">
                          <a:effectLst/>
                          <a:latin typeface="Arial Narrow" panose="020B0606020202030204" pitchFamily="34" charset="0"/>
                        </a:rPr>
                        <a:t>  DISCONNECT BRANCH FROM BUS #####1 TO BUS #####2 CKT 1  /* BUS 1 138 TO BUS 2 138</a:t>
                      </a:r>
                      <a:br>
                        <a:rPr lang="en-US" sz="1600" u="none" strike="noStrike" dirty="0" smtClean="0">
                          <a:effectLst/>
                          <a:latin typeface="Arial Narrow" panose="020B0606020202030204" pitchFamily="34" charset="0"/>
                        </a:rPr>
                      </a:br>
                      <a:r>
                        <a:rPr lang="en-US" sz="1600" u="none" strike="noStrike" dirty="0" smtClean="0">
                          <a:effectLst/>
                          <a:latin typeface="Arial Narrow" panose="020B0606020202030204" pitchFamily="34" charset="0"/>
                        </a:rPr>
                        <a:t>END</a:t>
                      </a:r>
                      <a:endParaRPr lang="en-US" sz="1600" b="0"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600" u="none" strike="noStrike" dirty="0" smtClean="0">
                          <a:effectLst/>
                          <a:latin typeface="Arial Narrow" panose="020B0606020202030204" pitchFamily="34" charset="0"/>
                        </a:rPr>
                        <a:t>N/A</a:t>
                      </a:r>
                      <a:endParaRPr lang="en-US" sz="1600" b="0"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1551304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3237284936"/>
              </p:ext>
            </p:extLst>
          </p:nvPr>
        </p:nvGraphicFramePr>
        <p:xfrm>
          <a:off x="609442" y="4784461"/>
          <a:ext cx="10972800" cy="1402080"/>
        </p:xfrm>
        <a:graphic>
          <a:graphicData uri="http://schemas.openxmlformats.org/drawingml/2006/table">
            <a:tbl>
              <a:tblPr>
                <a:tableStyleId>{5C22544A-7EE6-4342-B048-85BDC9FD1C3A}</a:tableStyleId>
              </a:tblPr>
              <a:tblGrid>
                <a:gridCol w="6019958">
                  <a:extLst>
                    <a:ext uri="{9D8B030D-6E8A-4147-A177-3AD203B41FA5}">
                      <a16:colId xmlns:a16="http://schemas.microsoft.com/office/drawing/2014/main" val="1554251156"/>
                    </a:ext>
                  </a:extLst>
                </a:gridCol>
                <a:gridCol w="4952842">
                  <a:extLst>
                    <a:ext uri="{9D8B030D-6E8A-4147-A177-3AD203B41FA5}">
                      <a16:colId xmlns:a16="http://schemas.microsoft.com/office/drawing/2014/main" val="1401381137"/>
                    </a:ext>
                  </a:extLst>
                </a:gridCol>
              </a:tblGrid>
              <a:tr h="151279">
                <a:tc>
                  <a:txBody>
                    <a:bodyPr/>
                    <a:lstStyle/>
                    <a:p>
                      <a:pPr algn="l" fontAlgn="ctr"/>
                      <a:r>
                        <a:rPr lang="en-US" sz="1600" u="none" strike="noStrike" dirty="0">
                          <a:effectLst/>
                          <a:latin typeface="Arial Narrow" panose="020B0606020202030204" pitchFamily="34" charset="0"/>
                        </a:rPr>
                        <a:t>Delete</a:t>
                      </a:r>
                      <a:endParaRPr lang="en-US" sz="1600" b="1"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600" u="none" strike="noStrike" dirty="0">
                          <a:effectLst/>
                          <a:latin typeface="Arial Narrow" panose="020B0606020202030204" pitchFamily="34" charset="0"/>
                        </a:rPr>
                        <a:t>Add</a:t>
                      </a:r>
                      <a:endParaRPr lang="en-US" sz="1600" b="1"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06673471"/>
                  </a:ext>
                </a:extLst>
              </a:tr>
              <a:tr h="431146">
                <a:tc>
                  <a:txBody>
                    <a:bodyPr/>
                    <a:lstStyle/>
                    <a:p>
                      <a:pPr algn="l" fontAlgn="ctr"/>
                      <a:r>
                        <a:rPr lang="en-US" sz="1600" u="none" strike="noStrike" dirty="0" smtClean="0">
                          <a:effectLst/>
                          <a:latin typeface="Arial Narrow" panose="020B0606020202030204" pitchFamily="34" charset="0"/>
                        </a:rPr>
                        <a:t>CONTINGENCY 'PJM_P1-2_BUS1_BUS2_SRT-A'  </a:t>
                      </a:r>
                    </a:p>
                    <a:p>
                      <a:pPr algn="l" fontAlgn="ctr"/>
                      <a:r>
                        <a:rPr lang="en-US" sz="1600" u="none" strike="noStrike" dirty="0" smtClean="0">
                          <a:effectLst/>
                          <a:latin typeface="Arial Narrow" panose="020B0606020202030204" pitchFamily="34" charset="0"/>
                        </a:rPr>
                        <a:t>  DISCONNECT BRANCH FROM BUS #####1TO BUS #####2 CKT 1  /* BUS 1 138 TO BUS 2 138</a:t>
                      </a:r>
                    </a:p>
                    <a:p>
                      <a:pPr algn="l" fontAlgn="ctr"/>
                      <a:r>
                        <a:rPr lang="en-US" sz="1600" u="none" strike="noStrike" dirty="0" smtClean="0">
                          <a:effectLst/>
                          <a:latin typeface="Arial Narrow" panose="020B0606020202030204" pitchFamily="34" charset="0"/>
                        </a:rPr>
                        <a:t>END</a:t>
                      </a:r>
                      <a:endParaRPr lang="en-US" sz="1600" b="0"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600" u="none" strike="noStrike" dirty="0" smtClean="0">
                          <a:effectLst/>
                          <a:latin typeface="Arial Narrow" panose="020B0606020202030204" pitchFamily="34" charset="0"/>
                        </a:rPr>
                        <a:t>CONTINGENCY 'PJM_P1-2_BUS1_BUS3_SRT-A'  </a:t>
                      </a:r>
                    </a:p>
                    <a:p>
                      <a:pPr algn="l" fontAlgn="ctr"/>
                      <a:r>
                        <a:rPr lang="en-US" sz="1600" u="none" strike="noStrike" dirty="0" smtClean="0">
                          <a:effectLst/>
                          <a:latin typeface="Arial Narrow" panose="020B0606020202030204" pitchFamily="34" charset="0"/>
                        </a:rPr>
                        <a:t>  DISCONNECT BRANCH FROM BUS #####1 TO BUS #####3 CKT 1  /* BUS 1 138 TO BUS 3 138</a:t>
                      </a:r>
                    </a:p>
                    <a:p>
                      <a:pPr algn="l" fontAlgn="ctr"/>
                      <a:r>
                        <a:rPr lang="en-US" sz="1600" u="none" strike="noStrike" dirty="0" smtClean="0">
                          <a:effectLst/>
                          <a:latin typeface="Arial Narrow" panose="020B0606020202030204" pitchFamily="34" charset="0"/>
                        </a:rPr>
                        <a:t>END</a:t>
                      </a:r>
                      <a:endParaRPr lang="en-US" sz="1600" b="0"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15513040"/>
                  </a:ext>
                </a:extLst>
              </a:tr>
            </a:tbl>
          </a:graphicData>
        </a:graphic>
      </p:graphicFrame>
    </p:spTree>
    <p:extLst>
      <p:ext uri="{BB962C8B-B14F-4D97-AF65-F5344CB8AC3E}">
        <p14:creationId xmlns:p14="http://schemas.microsoft.com/office/powerpoint/2010/main" val="9719365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Narrow" panose="020B0606020202030204" pitchFamily="34" charset="0"/>
              </a:rPr>
              <a:t>Contingency Changes</a:t>
            </a:r>
            <a:endParaRPr lang="en-US" dirty="0">
              <a:latin typeface="Arial Narrow" panose="020B0606020202030204" pitchFamily="34" charset="0"/>
            </a:endParaRPr>
          </a:p>
        </p:txBody>
      </p:sp>
      <p:sp>
        <p:nvSpPr>
          <p:cNvPr id="3" name="Content Placeholder 2"/>
          <p:cNvSpPr>
            <a:spLocks noGrp="1"/>
          </p:cNvSpPr>
          <p:nvPr>
            <p:ph idx="1"/>
          </p:nvPr>
        </p:nvSpPr>
        <p:spPr>
          <a:xfrm>
            <a:off x="609760" y="811225"/>
            <a:ext cx="10972482" cy="5153575"/>
          </a:xfrm>
        </p:spPr>
        <p:txBody>
          <a:bodyPr/>
          <a:lstStyle/>
          <a:p>
            <a:r>
              <a:rPr lang="en-US" sz="2400" dirty="0">
                <a:latin typeface="Arial Narrow" panose="020B0606020202030204" pitchFamily="34" charset="0"/>
              </a:rPr>
              <a:t>Modified Contingencies – 1:2 (or more) </a:t>
            </a:r>
            <a:r>
              <a:rPr lang="en-US" sz="2400" dirty="0" smtClean="0">
                <a:latin typeface="Arial Narrow" panose="020B0606020202030204" pitchFamily="34" charset="0"/>
              </a:rPr>
              <a:t>Replacements </a:t>
            </a:r>
            <a:r>
              <a:rPr lang="en-US" sz="2400" dirty="0" smtClean="0">
                <a:latin typeface="Arial Narrow" panose="020B0606020202030204" pitchFamily="34" charset="0"/>
                <a:sym typeface="Wingdings" panose="05000000000000000000" pitchFamily="2" charset="2"/>
              </a:rPr>
              <a:t> Merge the “Delete” cells</a:t>
            </a:r>
            <a:endParaRPr lang="en-US" sz="2400" dirty="0" smtClean="0">
              <a:latin typeface="Arial Narrow" panose="020B0606020202030204" pitchFamily="34" charset="0"/>
            </a:endParaRPr>
          </a:p>
          <a:p>
            <a:endParaRPr lang="en-US" sz="2400" dirty="0">
              <a:latin typeface="Arial Narrow" panose="020B0606020202030204" pitchFamily="34" charset="0"/>
            </a:endParaRPr>
          </a:p>
          <a:p>
            <a:endParaRPr lang="en-US" sz="2400" dirty="0" smtClean="0">
              <a:latin typeface="Arial Narrow" panose="020B0606020202030204" pitchFamily="34" charset="0"/>
            </a:endParaRPr>
          </a:p>
          <a:p>
            <a:endParaRPr lang="en-US" sz="2400" dirty="0">
              <a:latin typeface="Arial Narrow" panose="020B0606020202030204" pitchFamily="34" charset="0"/>
            </a:endParaRPr>
          </a:p>
          <a:p>
            <a:endParaRPr lang="en-US" sz="2400" dirty="0" smtClean="0">
              <a:latin typeface="Arial Narrow" panose="020B0606020202030204" pitchFamily="34" charset="0"/>
            </a:endParaRPr>
          </a:p>
          <a:p>
            <a:pPr marL="0" indent="0">
              <a:buNone/>
            </a:pPr>
            <a:endParaRPr lang="en-US" sz="2400" dirty="0" smtClean="0">
              <a:latin typeface="Arial Narrow" panose="020B0606020202030204" pitchFamily="34" charset="0"/>
            </a:endParaRPr>
          </a:p>
          <a:p>
            <a:r>
              <a:rPr lang="en-US" sz="2400" dirty="0" smtClean="0">
                <a:latin typeface="Arial Narrow" panose="020B0606020202030204" pitchFamily="34" charset="0"/>
              </a:rPr>
              <a:t>Modified Contingencies – 2 (or more):1 Replacements </a:t>
            </a:r>
            <a:r>
              <a:rPr lang="en-US" sz="2400" dirty="0">
                <a:latin typeface="Arial Narrow" panose="020B0606020202030204" pitchFamily="34" charset="0"/>
                <a:sym typeface="Wingdings" panose="05000000000000000000" pitchFamily="2" charset="2"/>
              </a:rPr>
              <a:t> Merge the </a:t>
            </a:r>
            <a:r>
              <a:rPr lang="en-US" sz="2400" dirty="0" smtClean="0">
                <a:latin typeface="Arial Narrow" panose="020B0606020202030204" pitchFamily="34" charset="0"/>
                <a:sym typeface="Wingdings" panose="05000000000000000000" pitchFamily="2" charset="2"/>
              </a:rPr>
              <a:t>“Add” </a:t>
            </a:r>
            <a:r>
              <a:rPr lang="en-US" sz="2400" dirty="0">
                <a:latin typeface="Arial Narrow" panose="020B0606020202030204" pitchFamily="34" charset="0"/>
                <a:sym typeface="Wingdings" panose="05000000000000000000" pitchFamily="2" charset="2"/>
              </a:rPr>
              <a:t>cells</a:t>
            </a:r>
            <a:endParaRPr lang="en-US" sz="2400" dirty="0">
              <a:latin typeface="Arial Narrow" panose="020B0606020202030204" pitchFamily="34" charset="0"/>
            </a:endParaRPr>
          </a:p>
          <a:p>
            <a:pPr marL="1082675" lvl="1" indent="-514350">
              <a:buFont typeface="+mj-lt"/>
              <a:buAutoNum type="arabicPeriod"/>
            </a:pPr>
            <a:endParaRPr lang="en-US" sz="2400" dirty="0">
              <a:latin typeface="Arial Narrow" panose="020B060602020203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4214376682"/>
              </p:ext>
            </p:extLst>
          </p:nvPr>
        </p:nvGraphicFramePr>
        <p:xfrm>
          <a:off x="609442" y="1242423"/>
          <a:ext cx="10972800" cy="2194560"/>
        </p:xfrm>
        <a:graphic>
          <a:graphicData uri="http://schemas.openxmlformats.org/drawingml/2006/table">
            <a:tbl>
              <a:tblPr>
                <a:tableStyleId>{5C22544A-7EE6-4342-B048-85BDC9FD1C3A}</a:tableStyleId>
              </a:tblPr>
              <a:tblGrid>
                <a:gridCol w="5481758">
                  <a:extLst>
                    <a:ext uri="{9D8B030D-6E8A-4147-A177-3AD203B41FA5}">
                      <a16:colId xmlns:a16="http://schemas.microsoft.com/office/drawing/2014/main" val="1554251156"/>
                    </a:ext>
                  </a:extLst>
                </a:gridCol>
                <a:gridCol w="5491042">
                  <a:extLst>
                    <a:ext uri="{9D8B030D-6E8A-4147-A177-3AD203B41FA5}">
                      <a16:colId xmlns:a16="http://schemas.microsoft.com/office/drawing/2014/main" val="1401381137"/>
                    </a:ext>
                  </a:extLst>
                </a:gridCol>
              </a:tblGrid>
              <a:tr h="151279">
                <a:tc>
                  <a:txBody>
                    <a:bodyPr/>
                    <a:lstStyle/>
                    <a:p>
                      <a:pPr algn="l" fontAlgn="ctr"/>
                      <a:r>
                        <a:rPr lang="en-US" sz="1400" u="none" strike="noStrike" dirty="0">
                          <a:effectLst/>
                          <a:latin typeface="Arial Narrow" panose="020B0606020202030204" pitchFamily="34" charset="0"/>
                        </a:rPr>
                        <a:t>Delete</a:t>
                      </a:r>
                      <a:endParaRPr lang="en-US" sz="1400" b="1"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400" u="none" strike="noStrike" dirty="0">
                          <a:effectLst/>
                          <a:latin typeface="Arial Narrow" panose="020B0606020202030204" pitchFamily="34" charset="0"/>
                        </a:rPr>
                        <a:t>Add</a:t>
                      </a:r>
                      <a:endParaRPr lang="en-US" sz="1400" b="1"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06673471"/>
                  </a:ext>
                </a:extLst>
              </a:tr>
              <a:tr h="431146">
                <a:tc rowSpan="2">
                  <a:txBody>
                    <a:bodyPr/>
                    <a:lstStyle/>
                    <a:p>
                      <a:pPr algn="l" fontAlgn="ctr"/>
                      <a:r>
                        <a:rPr lang="en-US" sz="1400" u="none" strike="noStrike" dirty="0" smtClean="0">
                          <a:effectLst/>
                          <a:latin typeface="Arial Narrow" panose="020B0606020202030204" pitchFamily="34" charset="0"/>
                        </a:rPr>
                        <a:t>CONTINGENCY 'PJM_P1-2_BUS1_BUS2_SRT-A'  </a:t>
                      </a:r>
                    </a:p>
                    <a:p>
                      <a:pPr algn="l" fontAlgn="ctr"/>
                      <a:r>
                        <a:rPr lang="en-US" sz="1400" u="none" strike="noStrike" dirty="0" smtClean="0">
                          <a:effectLst/>
                          <a:latin typeface="Arial Narrow" panose="020B0606020202030204" pitchFamily="34" charset="0"/>
                        </a:rPr>
                        <a:t>  DISCONNECT BRANCH FROM BUS #####1 TO BUS #####2 CKT 1  /* BUS 1 138 TO BUS 2 138</a:t>
                      </a:r>
                    </a:p>
                    <a:p>
                      <a:pPr algn="l" fontAlgn="ctr"/>
                      <a:r>
                        <a:rPr lang="en-US" sz="1400" u="none" strike="noStrike" dirty="0" smtClean="0">
                          <a:effectLst/>
                          <a:latin typeface="Arial Narrow" panose="020B0606020202030204" pitchFamily="34" charset="0"/>
                        </a:rPr>
                        <a:t>END</a:t>
                      </a:r>
                      <a:endParaRPr lang="en-US" sz="1400" b="0"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400" b="0" i="0" u="none" strike="noStrike" dirty="0">
                          <a:solidFill>
                            <a:srgbClr val="000000"/>
                          </a:solidFill>
                          <a:effectLst/>
                          <a:latin typeface="Arial Narrow" panose="020B0606020202030204" pitchFamily="34" charset="0"/>
                        </a:rPr>
                        <a:t>CONTINGENCY 'PJM_P1-2_BUS1_BUS3_SRT-A'  </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  DISCONNECT BRANCH FROM BUS #####1 TO BUS #####3 CKT 1  /* BUS 1 138 TO BUS 3 138</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END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15513040"/>
                  </a:ext>
                </a:extLst>
              </a:tr>
              <a:tr h="431146">
                <a:tc vMerge="1">
                  <a:txBody>
                    <a:bodyPr/>
                    <a:lstStyle/>
                    <a:p>
                      <a:pPr algn="l" fontAlgn="ctr"/>
                      <a:endParaRPr lang="en-US" sz="1600" b="0"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400" b="0" i="0" u="none" strike="noStrike" dirty="0">
                          <a:solidFill>
                            <a:srgbClr val="000000"/>
                          </a:solidFill>
                          <a:effectLst/>
                          <a:latin typeface="Arial Narrow" panose="020B0606020202030204" pitchFamily="34" charset="0"/>
                        </a:rPr>
                        <a:t>CONTINGENCY 'PJM_P1-2_BUS3_BUS2_SRT-A'  </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  DISCONNECT BRANCH FROM BUS #####3 TO BUS #####2 CKT 1  /* BUS 3 138 TO BUS 2 138</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END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75906516"/>
                  </a:ext>
                </a:extLst>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939650493"/>
              </p:ext>
            </p:extLst>
          </p:nvPr>
        </p:nvGraphicFramePr>
        <p:xfrm>
          <a:off x="609442" y="3887242"/>
          <a:ext cx="10972800" cy="2194560"/>
        </p:xfrm>
        <a:graphic>
          <a:graphicData uri="http://schemas.openxmlformats.org/drawingml/2006/table">
            <a:tbl>
              <a:tblPr>
                <a:tableStyleId>{5C22544A-7EE6-4342-B048-85BDC9FD1C3A}</a:tableStyleId>
              </a:tblPr>
              <a:tblGrid>
                <a:gridCol w="5481758">
                  <a:extLst>
                    <a:ext uri="{9D8B030D-6E8A-4147-A177-3AD203B41FA5}">
                      <a16:colId xmlns:a16="http://schemas.microsoft.com/office/drawing/2014/main" val="1554251156"/>
                    </a:ext>
                  </a:extLst>
                </a:gridCol>
                <a:gridCol w="5491042">
                  <a:extLst>
                    <a:ext uri="{9D8B030D-6E8A-4147-A177-3AD203B41FA5}">
                      <a16:colId xmlns:a16="http://schemas.microsoft.com/office/drawing/2014/main" val="1401381137"/>
                    </a:ext>
                  </a:extLst>
                </a:gridCol>
              </a:tblGrid>
              <a:tr h="151279">
                <a:tc>
                  <a:txBody>
                    <a:bodyPr/>
                    <a:lstStyle/>
                    <a:p>
                      <a:pPr algn="l" fontAlgn="ctr"/>
                      <a:r>
                        <a:rPr lang="en-US" sz="1400" u="none" strike="noStrike" dirty="0">
                          <a:effectLst/>
                          <a:latin typeface="Arial Narrow" panose="020B0606020202030204" pitchFamily="34" charset="0"/>
                        </a:rPr>
                        <a:t>Delete</a:t>
                      </a:r>
                      <a:endParaRPr lang="en-US" sz="1400" b="1"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400" u="none" strike="noStrike" dirty="0">
                          <a:effectLst/>
                          <a:latin typeface="Arial Narrow" panose="020B0606020202030204" pitchFamily="34" charset="0"/>
                        </a:rPr>
                        <a:t>Add</a:t>
                      </a:r>
                      <a:endParaRPr lang="en-US" sz="1400" b="1"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506673471"/>
                  </a:ext>
                </a:extLst>
              </a:tr>
              <a:tr h="431146">
                <a:tc>
                  <a:txBody>
                    <a:bodyPr/>
                    <a:lstStyle/>
                    <a:p>
                      <a:pPr algn="l" fontAlgn="ctr"/>
                      <a:r>
                        <a:rPr lang="en-US" sz="1400" b="0" i="0" u="none" strike="noStrike" dirty="0">
                          <a:solidFill>
                            <a:srgbClr val="000000"/>
                          </a:solidFill>
                          <a:effectLst/>
                          <a:latin typeface="Arial Narrow" panose="020B0606020202030204" pitchFamily="34" charset="0"/>
                        </a:rPr>
                        <a:t>CONTINGENCY 'PJM_P1-2_BUS1_BUS3_SRT-A'  </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  DISCONNECT BRANCH FROM BUS #####1 TO BUS #####3 CKT 1  /* BUS 1 138 TO BUS 3 138</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END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l" fontAlgn="ctr"/>
                      <a:r>
                        <a:rPr lang="en-US" sz="1400" b="0" i="0" u="none" strike="noStrike" dirty="0" smtClean="0">
                          <a:solidFill>
                            <a:srgbClr val="000000"/>
                          </a:solidFill>
                          <a:effectLst/>
                          <a:latin typeface="Arial Narrow" panose="020B0606020202030204" pitchFamily="34" charset="0"/>
                        </a:rPr>
                        <a:t>CONTINGENCY 'PJM_P1-2_BUS1_BUS2_SRT-A'  </a:t>
                      </a:r>
                    </a:p>
                    <a:p>
                      <a:pPr algn="l" fontAlgn="ctr"/>
                      <a:r>
                        <a:rPr lang="en-US" sz="1400" b="0" i="0" u="none" strike="noStrike" dirty="0" smtClean="0">
                          <a:solidFill>
                            <a:srgbClr val="000000"/>
                          </a:solidFill>
                          <a:effectLst/>
                          <a:latin typeface="Arial Narrow" panose="020B0606020202030204" pitchFamily="34" charset="0"/>
                        </a:rPr>
                        <a:t>  DISCONNECT BRANCH FROM BUS #####1 TO BUS #####2 CKT 1  /* BUS 1 138 TO BUS 2 138</a:t>
                      </a:r>
                    </a:p>
                    <a:p>
                      <a:pPr algn="l" fontAlgn="ctr"/>
                      <a:r>
                        <a:rPr lang="en-US" sz="1400" b="0" i="0" u="none" strike="noStrike" dirty="0" smtClean="0">
                          <a:solidFill>
                            <a:srgbClr val="000000"/>
                          </a:solidFill>
                          <a:effectLst/>
                          <a:latin typeface="Arial Narrow" panose="020B0606020202030204" pitchFamily="34" charset="0"/>
                        </a:rPr>
                        <a:t>END</a:t>
                      </a:r>
                      <a:endParaRPr lang="en-US" sz="1400" b="0" i="0" u="none" strike="noStrike" dirty="0">
                        <a:solidFill>
                          <a:srgbClr val="000000"/>
                        </a:solidFill>
                        <a:effectLst/>
                        <a:latin typeface="Arial Narrow" panose="020B0606020202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15513040"/>
                  </a:ext>
                </a:extLst>
              </a:tr>
              <a:tr h="431146">
                <a:tc>
                  <a:txBody>
                    <a:bodyPr/>
                    <a:lstStyle/>
                    <a:p>
                      <a:pPr algn="l" fontAlgn="ctr"/>
                      <a:r>
                        <a:rPr lang="en-US" sz="1400" b="0" i="0" u="none" strike="noStrike" dirty="0">
                          <a:solidFill>
                            <a:srgbClr val="000000"/>
                          </a:solidFill>
                          <a:effectLst/>
                          <a:latin typeface="Arial Narrow" panose="020B0606020202030204" pitchFamily="34" charset="0"/>
                        </a:rPr>
                        <a:t>CONTINGENCY 'PJM_P1-2_BUS3_BUS2_SRT-A'  </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  DISCONNECT BRANCH FROM BUS #####3 TO BUS #####2 CKT 1  /* BUS 3 138 TO BUS 2 138</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END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fontAlgn="ctr"/>
                      <a:endParaRPr lang="en-US" sz="1400" b="0" i="0" u="none" strike="noStrike" dirty="0">
                        <a:solidFill>
                          <a:srgbClr val="000000"/>
                        </a:solidFill>
                        <a:effectLst/>
                        <a:latin typeface="Arial Narrow" panose="020B0606020202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75906516"/>
                  </a:ext>
                </a:extLst>
              </a:tr>
            </a:tbl>
          </a:graphicData>
        </a:graphic>
      </p:graphicFrame>
    </p:spTree>
    <p:extLst>
      <p:ext uri="{BB962C8B-B14F-4D97-AF65-F5344CB8AC3E}">
        <p14:creationId xmlns:p14="http://schemas.microsoft.com/office/powerpoint/2010/main" val="31184145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p:cNvPicPr>
            <a:picLocks noChangeAspect="1"/>
          </p:cNvPicPr>
          <p:nvPr/>
        </p:nvPicPr>
        <p:blipFill>
          <a:blip r:embed="rId2"/>
          <a:stretch>
            <a:fillRect/>
          </a:stretch>
        </p:blipFill>
        <p:spPr>
          <a:xfrm>
            <a:off x="266700" y="4280550"/>
            <a:ext cx="11658600" cy="1571625"/>
          </a:xfrm>
          <a:prstGeom prst="rect">
            <a:avLst/>
          </a:prstGeom>
        </p:spPr>
      </p:pic>
      <p:sp>
        <p:nvSpPr>
          <p:cNvPr id="2" name="Title 1"/>
          <p:cNvSpPr>
            <a:spLocks noGrp="1"/>
          </p:cNvSpPr>
          <p:nvPr>
            <p:ph type="title"/>
          </p:nvPr>
        </p:nvSpPr>
        <p:spPr/>
        <p:txBody>
          <a:bodyPr/>
          <a:lstStyle/>
          <a:p>
            <a:r>
              <a:rPr lang="en-US" dirty="0" err="1" smtClean="0">
                <a:latin typeface="Arial Narrow" panose="020B0606020202030204" pitchFamily="34" charset="0"/>
              </a:rPr>
              <a:t>Idev</a:t>
            </a:r>
            <a:r>
              <a:rPr lang="en-US" dirty="0" smtClean="0">
                <a:latin typeface="Arial Narrow" panose="020B0606020202030204" pitchFamily="34" charset="0"/>
              </a:rPr>
              <a:t> Files</a:t>
            </a:r>
            <a:endParaRPr lang="en-US" dirty="0">
              <a:latin typeface="Arial Narrow" panose="020B0606020202030204" pitchFamily="34" charset="0"/>
            </a:endParaRPr>
          </a:p>
        </p:txBody>
      </p:sp>
      <p:sp>
        <p:nvSpPr>
          <p:cNvPr id="3" name="Content Placeholder 2"/>
          <p:cNvSpPr>
            <a:spLocks noGrp="1"/>
          </p:cNvSpPr>
          <p:nvPr>
            <p:ph idx="1"/>
          </p:nvPr>
        </p:nvSpPr>
        <p:spPr>
          <a:xfrm>
            <a:off x="459971" y="994666"/>
            <a:ext cx="11272058" cy="5161468"/>
          </a:xfrm>
        </p:spPr>
        <p:txBody>
          <a:bodyPr/>
          <a:lstStyle/>
          <a:p>
            <a:r>
              <a:rPr lang="en-US" sz="2200" dirty="0" smtClean="0">
                <a:latin typeface="Arial Narrow" panose="020B0606020202030204" pitchFamily="34" charset="0"/>
              </a:rPr>
              <a:t>PJM is looking to standardize the submission of </a:t>
            </a:r>
            <a:r>
              <a:rPr lang="en-US" sz="2200" dirty="0" err="1" smtClean="0">
                <a:latin typeface="Arial Narrow" panose="020B0606020202030204" pitchFamily="34" charset="0"/>
              </a:rPr>
              <a:t>idev</a:t>
            </a:r>
            <a:r>
              <a:rPr lang="en-US" sz="2200" dirty="0" smtClean="0">
                <a:latin typeface="Arial Narrow" panose="020B0606020202030204" pitchFamily="34" charset="0"/>
              </a:rPr>
              <a:t> files to minimize confusion and any potential errors:</a:t>
            </a:r>
          </a:p>
          <a:p>
            <a:pPr marL="1082675" lvl="1" indent="-514350">
              <a:buFont typeface="+mj-lt"/>
              <a:buAutoNum type="arabicPeriod"/>
            </a:pPr>
            <a:r>
              <a:rPr lang="en-US" sz="2000" dirty="0" smtClean="0">
                <a:latin typeface="Arial Narrow" panose="020B0606020202030204" pitchFamily="34" charset="0"/>
              </a:rPr>
              <a:t>Add comments inside the </a:t>
            </a:r>
            <a:r>
              <a:rPr lang="en-US" sz="2000" dirty="0" err="1" smtClean="0">
                <a:latin typeface="Arial Narrow" panose="020B0606020202030204" pitchFamily="34" charset="0"/>
              </a:rPr>
              <a:t>idev</a:t>
            </a:r>
            <a:r>
              <a:rPr lang="en-US" sz="2000" dirty="0" smtClean="0">
                <a:latin typeface="Arial Narrow" panose="020B0606020202030204" pitchFamily="34" charset="0"/>
              </a:rPr>
              <a:t> file to clearly show/explain the changes being made</a:t>
            </a:r>
          </a:p>
          <a:p>
            <a:pPr marL="1082675" lvl="1" indent="-514350">
              <a:buFont typeface="+mj-lt"/>
              <a:buAutoNum type="arabicPeriod"/>
            </a:pPr>
            <a:r>
              <a:rPr lang="en-US" sz="2000" dirty="0" smtClean="0">
                <a:latin typeface="Arial Narrow" panose="020B0606020202030204" pitchFamily="34" charset="0"/>
              </a:rPr>
              <a:t>Include only commands that </a:t>
            </a:r>
            <a:r>
              <a:rPr lang="en-US" sz="2000" u="sng" dirty="0" smtClean="0">
                <a:latin typeface="Arial Narrow" panose="020B0606020202030204" pitchFamily="34" charset="0"/>
              </a:rPr>
              <a:t>change</a:t>
            </a:r>
            <a:r>
              <a:rPr lang="en-US" sz="2000" dirty="0" smtClean="0">
                <a:latin typeface="Arial Narrow" panose="020B0606020202030204" pitchFamily="34" charset="0"/>
              </a:rPr>
              <a:t> the model (i.e. </a:t>
            </a:r>
            <a:r>
              <a:rPr lang="en-US" sz="2000" dirty="0">
                <a:latin typeface="Arial Narrow" panose="020B0606020202030204" pitchFamily="34" charset="0"/>
              </a:rPr>
              <a:t>no BAT_GEXMBUS, BAT_FDNS, </a:t>
            </a:r>
            <a:r>
              <a:rPr lang="en-US" sz="2000" dirty="0" smtClean="0">
                <a:latin typeface="Arial Narrow" panose="020B0606020202030204" pitchFamily="34" charset="0"/>
              </a:rPr>
              <a:t>etc.)</a:t>
            </a:r>
          </a:p>
          <a:p>
            <a:pPr marL="1082675" lvl="1" indent="-514350">
              <a:buFont typeface="+mj-lt"/>
              <a:buAutoNum type="arabicPeriod"/>
            </a:pPr>
            <a:r>
              <a:rPr lang="en-US" sz="2000" dirty="0" smtClean="0">
                <a:latin typeface="Arial Narrow" panose="020B0606020202030204" pitchFamily="34" charset="0"/>
              </a:rPr>
              <a:t>In the first line of the </a:t>
            </a:r>
            <a:r>
              <a:rPr lang="en-US" sz="2000" dirty="0" err="1" smtClean="0">
                <a:latin typeface="Arial Narrow" panose="020B0606020202030204" pitchFamily="34" charset="0"/>
              </a:rPr>
              <a:t>idev</a:t>
            </a:r>
            <a:r>
              <a:rPr lang="en-US" sz="2000" dirty="0" smtClean="0">
                <a:latin typeface="Arial Narrow" panose="020B0606020202030204" pitchFamily="34" charset="0"/>
              </a:rPr>
              <a:t>, add the following:</a:t>
            </a:r>
          </a:p>
          <a:p>
            <a:pPr marL="1430337" lvl="2" indent="-514350">
              <a:buFont typeface="+mj-lt"/>
              <a:buAutoNum type="alphaLcParenR"/>
            </a:pPr>
            <a:r>
              <a:rPr lang="en-US" sz="1800" dirty="0" err="1" smtClean="0">
                <a:latin typeface="Arial Narrow" panose="020B0606020202030204" pitchFamily="34" charset="0"/>
              </a:rPr>
              <a:t>Idev</a:t>
            </a:r>
            <a:r>
              <a:rPr lang="en-US" sz="1800" dirty="0" smtClean="0">
                <a:latin typeface="Arial Narrow" panose="020B0606020202030204" pitchFamily="34" charset="0"/>
              </a:rPr>
              <a:t> creations date</a:t>
            </a:r>
          </a:p>
          <a:p>
            <a:pPr marL="1430337" lvl="2" indent="-514350">
              <a:buFont typeface="+mj-lt"/>
              <a:buAutoNum type="alphaLcParenR"/>
            </a:pPr>
            <a:r>
              <a:rPr lang="en-US" sz="1800" dirty="0" smtClean="0">
                <a:latin typeface="Arial Narrow" panose="020B0606020202030204" pitchFamily="34" charset="0"/>
              </a:rPr>
              <a:t>RTEP case year</a:t>
            </a:r>
          </a:p>
          <a:p>
            <a:pPr marL="1082675" lvl="1" indent="-514350">
              <a:buFont typeface="+mj-lt"/>
              <a:buAutoNum type="arabicPeriod"/>
            </a:pPr>
            <a:r>
              <a:rPr lang="en-US" sz="2000" dirty="0" smtClean="0">
                <a:latin typeface="Arial Narrow" panose="020B0606020202030204" pitchFamily="34" charset="0"/>
              </a:rPr>
              <a:t>Include the applicable season that the </a:t>
            </a:r>
            <a:r>
              <a:rPr lang="en-US" sz="2000" dirty="0" err="1" smtClean="0">
                <a:latin typeface="Arial Narrow" panose="020B0606020202030204" pitchFamily="34" charset="0"/>
              </a:rPr>
              <a:t>idev</a:t>
            </a:r>
            <a:r>
              <a:rPr lang="en-US" sz="2000" dirty="0" smtClean="0">
                <a:latin typeface="Arial Narrow" panose="020B0606020202030204" pitchFamily="34" charset="0"/>
              </a:rPr>
              <a:t> is applicable to in the file name (WIN, SUM, LL, or All)</a:t>
            </a:r>
            <a:endParaRPr lang="en-US" sz="2000" dirty="0">
              <a:latin typeface="Arial Narrow" panose="020B0606020202030204" pitchFamily="34" charset="0"/>
            </a:endParaRPr>
          </a:p>
        </p:txBody>
      </p:sp>
      <p:sp>
        <p:nvSpPr>
          <p:cNvPr id="6" name="Rectangle 5"/>
          <p:cNvSpPr/>
          <p:nvPr/>
        </p:nvSpPr>
        <p:spPr>
          <a:xfrm>
            <a:off x="2080816" y="4299741"/>
            <a:ext cx="504387" cy="215153"/>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890260" y="4497774"/>
            <a:ext cx="2299447" cy="295837"/>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0085196" y="4497774"/>
            <a:ext cx="1341690" cy="295837"/>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p:cNvCxnSpPr/>
          <p:nvPr/>
        </p:nvCxnSpPr>
        <p:spPr>
          <a:xfrm flipV="1">
            <a:off x="887939" y="4896394"/>
            <a:ext cx="2487028" cy="4157"/>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887939" y="5696371"/>
            <a:ext cx="3250276"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Right Arrow 16"/>
          <p:cNvSpPr/>
          <p:nvPr/>
        </p:nvSpPr>
        <p:spPr>
          <a:xfrm rot="3368873">
            <a:off x="1860005" y="4039916"/>
            <a:ext cx="312338" cy="167844"/>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p:cNvSpPr/>
          <p:nvPr/>
        </p:nvSpPr>
        <p:spPr>
          <a:xfrm rot="3332015">
            <a:off x="3478770" y="4247394"/>
            <a:ext cx="312338" cy="167844"/>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Arrow 18"/>
          <p:cNvSpPr/>
          <p:nvPr/>
        </p:nvSpPr>
        <p:spPr>
          <a:xfrm rot="3362550">
            <a:off x="10249805" y="4234951"/>
            <a:ext cx="312338" cy="167844"/>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6506036" y="5613502"/>
            <a:ext cx="5196545" cy="584775"/>
          </a:xfrm>
          <a:prstGeom prst="rect">
            <a:avLst/>
          </a:prstGeom>
          <a:solidFill>
            <a:schemeClr val="bg1"/>
          </a:solidFill>
        </p:spPr>
        <p:txBody>
          <a:bodyPr wrap="square" rtlCol="0">
            <a:spAutoFit/>
          </a:bodyPr>
          <a:lstStyle/>
          <a:p>
            <a:r>
              <a:rPr lang="en-US" sz="1600" dirty="0" smtClean="0">
                <a:latin typeface="Arial Narrow" panose="020B0606020202030204" pitchFamily="34" charset="0"/>
              </a:rPr>
              <a:t>Only commands that change the model, with comments explaining the change</a:t>
            </a:r>
            <a:endParaRPr lang="en-US" sz="1600" dirty="0">
              <a:latin typeface="Arial Narrow" panose="020B0606020202030204" pitchFamily="34" charset="0"/>
            </a:endParaRPr>
          </a:p>
        </p:txBody>
      </p:sp>
      <p:sp>
        <p:nvSpPr>
          <p:cNvPr id="45" name="Rectangle 44"/>
          <p:cNvSpPr/>
          <p:nvPr/>
        </p:nvSpPr>
        <p:spPr>
          <a:xfrm>
            <a:off x="880601" y="5024411"/>
            <a:ext cx="10792533" cy="564531"/>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ight Arrow 46"/>
          <p:cNvSpPr/>
          <p:nvPr/>
        </p:nvSpPr>
        <p:spPr>
          <a:xfrm rot="13430159">
            <a:off x="6149647" y="5659705"/>
            <a:ext cx="312338" cy="167844"/>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TextBox 47"/>
          <p:cNvSpPr txBox="1"/>
          <p:nvPr/>
        </p:nvSpPr>
        <p:spPr>
          <a:xfrm>
            <a:off x="9364536" y="3839213"/>
            <a:ext cx="1929684" cy="338554"/>
          </a:xfrm>
          <a:prstGeom prst="rect">
            <a:avLst/>
          </a:prstGeom>
          <a:noFill/>
        </p:spPr>
        <p:txBody>
          <a:bodyPr wrap="square" rtlCol="0">
            <a:spAutoFit/>
          </a:bodyPr>
          <a:lstStyle/>
          <a:p>
            <a:r>
              <a:rPr lang="en-US" sz="1600" dirty="0" smtClean="0">
                <a:latin typeface="Arial Narrow" panose="020B0606020202030204" pitchFamily="34" charset="0"/>
              </a:rPr>
              <a:t>Include RTEP year</a:t>
            </a:r>
            <a:endParaRPr lang="en-US" sz="1600" dirty="0">
              <a:latin typeface="Arial Narrow" panose="020B0606020202030204" pitchFamily="34" charset="0"/>
            </a:endParaRPr>
          </a:p>
        </p:txBody>
      </p:sp>
      <p:sp>
        <p:nvSpPr>
          <p:cNvPr id="49" name="TextBox 48"/>
          <p:cNvSpPr txBox="1"/>
          <p:nvPr/>
        </p:nvSpPr>
        <p:spPr>
          <a:xfrm>
            <a:off x="2670097" y="3882319"/>
            <a:ext cx="1929684" cy="338554"/>
          </a:xfrm>
          <a:prstGeom prst="rect">
            <a:avLst/>
          </a:prstGeom>
          <a:noFill/>
        </p:spPr>
        <p:txBody>
          <a:bodyPr wrap="square" rtlCol="0">
            <a:spAutoFit/>
          </a:bodyPr>
          <a:lstStyle/>
          <a:p>
            <a:r>
              <a:rPr lang="en-US" sz="1600" dirty="0" smtClean="0">
                <a:latin typeface="Arial Narrow" panose="020B0606020202030204" pitchFamily="34" charset="0"/>
              </a:rPr>
              <a:t>Include creation date</a:t>
            </a:r>
            <a:endParaRPr lang="en-US" sz="1600" dirty="0">
              <a:latin typeface="Arial Narrow" panose="020B0606020202030204" pitchFamily="34" charset="0"/>
            </a:endParaRPr>
          </a:p>
        </p:txBody>
      </p:sp>
      <p:sp>
        <p:nvSpPr>
          <p:cNvPr id="50" name="TextBox 49"/>
          <p:cNvSpPr txBox="1"/>
          <p:nvPr/>
        </p:nvSpPr>
        <p:spPr>
          <a:xfrm>
            <a:off x="233710" y="3662473"/>
            <a:ext cx="2600492" cy="338554"/>
          </a:xfrm>
          <a:prstGeom prst="rect">
            <a:avLst/>
          </a:prstGeom>
          <a:noFill/>
        </p:spPr>
        <p:txBody>
          <a:bodyPr wrap="square" rtlCol="0">
            <a:spAutoFit/>
          </a:bodyPr>
          <a:lstStyle/>
          <a:p>
            <a:r>
              <a:rPr lang="en-US" sz="1600" dirty="0" smtClean="0">
                <a:latin typeface="Arial Narrow" panose="020B0606020202030204" pitchFamily="34" charset="0"/>
              </a:rPr>
              <a:t>Applicable season in file name</a:t>
            </a:r>
            <a:endParaRPr lang="en-US" sz="1600" dirty="0">
              <a:latin typeface="Arial Narrow" panose="020B0606020202030204" pitchFamily="34" charset="0"/>
            </a:endParaRPr>
          </a:p>
        </p:txBody>
      </p:sp>
    </p:spTree>
    <p:extLst>
      <p:ext uri="{BB962C8B-B14F-4D97-AF65-F5344CB8AC3E}">
        <p14:creationId xmlns:p14="http://schemas.microsoft.com/office/powerpoint/2010/main" val="24783998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731520" y="1351115"/>
            <a:ext cx="7524904" cy="4581625"/>
          </a:xfrm>
          <a:prstGeom prst="roundRect">
            <a:avLst/>
          </a:prstGeom>
          <a:solidFill>
            <a:srgbClr val="EBFA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7776756" y="2717901"/>
            <a:ext cx="3371303" cy="3214839"/>
          </a:xfrm>
          <a:prstGeom prst="ellipse">
            <a:avLst/>
          </a:prstGeom>
          <a:solidFill>
            <a:srgbClr val="FFE999">
              <a:alpha val="3764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Contact</a:t>
            </a:r>
            <a:endParaRPr lang="en-US" dirty="0"/>
          </a:p>
        </p:txBody>
      </p:sp>
      <p:sp>
        <p:nvSpPr>
          <p:cNvPr id="8" name="TextBox 7"/>
          <p:cNvSpPr txBox="1"/>
          <p:nvPr/>
        </p:nvSpPr>
        <p:spPr>
          <a:xfrm>
            <a:off x="1766054" y="501673"/>
            <a:ext cx="5730909" cy="5509072"/>
          </a:xfrm>
          <a:prstGeom prst="rect">
            <a:avLst/>
          </a:prstGeom>
          <a:noFill/>
        </p:spPr>
        <p:txBody>
          <a:bodyPr wrap="square" rtlCol="0">
            <a:spAutoFit/>
          </a:bodyPr>
          <a:lstStyle/>
          <a:p>
            <a:pPr>
              <a:spcAft>
                <a:spcPts val="1200"/>
              </a:spcAft>
            </a:pPr>
            <a:r>
              <a:rPr lang="en-US" sz="2400" spc="200" dirty="0" smtClean="0">
                <a:solidFill>
                  <a:schemeClr val="accent3"/>
                </a:solidFill>
              </a:rPr>
              <a:t>Facilitator: </a:t>
            </a:r>
            <a:br>
              <a:rPr lang="en-US" sz="2400" spc="200" dirty="0" smtClean="0">
                <a:solidFill>
                  <a:schemeClr val="accent3"/>
                </a:solidFill>
              </a:rPr>
            </a:br>
            <a:r>
              <a:rPr lang="en-US" sz="2400" spc="200" dirty="0" smtClean="0">
                <a:solidFill>
                  <a:schemeClr val="accent3"/>
                </a:solidFill>
              </a:rPr>
              <a:t>David Souder, </a:t>
            </a:r>
            <a:r>
              <a:rPr lang="en-US" sz="2399" spc="200" dirty="0" smtClean="0">
                <a:solidFill>
                  <a:schemeClr val="accent3"/>
                </a:solidFill>
              </a:rPr>
              <a:t>David.Souder@pjm.com</a:t>
            </a:r>
            <a:endParaRPr lang="en-US" sz="2399" spc="200" dirty="0">
              <a:solidFill>
                <a:schemeClr val="accent3"/>
              </a:solidFill>
            </a:endParaRPr>
          </a:p>
          <a:p>
            <a:pPr>
              <a:spcAft>
                <a:spcPts val="1200"/>
              </a:spcAft>
            </a:pPr>
            <a:r>
              <a:rPr lang="en-US" sz="2400" spc="200" dirty="0" smtClean="0">
                <a:solidFill>
                  <a:schemeClr val="accent3"/>
                </a:solidFill>
              </a:rPr>
              <a:t>Secretary: </a:t>
            </a:r>
            <a:br>
              <a:rPr lang="en-US" sz="2400" spc="200" dirty="0" smtClean="0">
                <a:solidFill>
                  <a:schemeClr val="accent3"/>
                </a:solidFill>
              </a:rPr>
            </a:br>
            <a:r>
              <a:rPr lang="en-US" sz="2400" spc="200" dirty="0" smtClean="0">
                <a:solidFill>
                  <a:schemeClr val="accent3"/>
                </a:solidFill>
              </a:rPr>
              <a:t>Tarik Bensala, Tarik.Bensala@pjm.com</a:t>
            </a:r>
            <a:endParaRPr lang="en-US" sz="2400" spc="200" dirty="0">
              <a:solidFill>
                <a:schemeClr val="accent3"/>
              </a:solidFill>
            </a:endParaRPr>
          </a:p>
          <a:p>
            <a:pPr>
              <a:spcAft>
                <a:spcPts val="1200"/>
              </a:spcAft>
            </a:pPr>
            <a:r>
              <a:rPr lang="en-US" sz="2400" spc="200" dirty="0" smtClean="0">
                <a:solidFill>
                  <a:schemeClr val="accent3"/>
                </a:solidFill>
              </a:rPr>
              <a:t>SME/Presenter: </a:t>
            </a:r>
            <a:br>
              <a:rPr lang="en-US" sz="2400" spc="200" dirty="0" smtClean="0">
                <a:solidFill>
                  <a:schemeClr val="accent3"/>
                </a:solidFill>
              </a:rPr>
            </a:br>
            <a:r>
              <a:rPr lang="en-US" sz="2400" spc="200" dirty="0">
                <a:solidFill>
                  <a:schemeClr val="accent3"/>
                </a:solidFill>
              </a:rPr>
              <a:t>Jeffrey Goldberg, </a:t>
            </a:r>
            <a:r>
              <a:rPr lang="en-US" sz="2400" spc="200" dirty="0" smtClean="0">
                <a:solidFill>
                  <a:schemeClr val="accent3"/>
                </a:solidFill>
              </a:rPr>
              <a:t>Jeffrey.Goldberg@pjm.com</a:t>
            </a:r>
          </a:p>
          <a:p>
            <a:pPr>
              <a:spcAft>
                <a:spcPts val="1200"/>
              </a:spcAft>
            </a:pPr>
            <a:r>
              <a:rPr lang="en-US" sz="2400" spc="200" dirty="0" smtClean="0">
                <a:solidFill>
                  <a:schemeClr val="accent3"/>
                </a:solidFill>
              </a:rPr>
              <a:t>Sang Hoang, </a:t>
            </a:r>
            <a:r>
              <a:rPr lang="en-US" sz="2400" spc="200" dirty="0" smtClean="0">
                <a:solidFill>
                  <a:schemeClr val="accent3"/>
                </a:solidFill>
              </a:rPr>
              <a:t>Sang.Hoang@pjm.com</a:t>
            </a:r>
          </a:p>
          <a:p>
            <a:pPr>
              <a:spcAft>
                <a:spcPts val="1200"/>
              </a:spcAft>
            </a:pPr>
            <a:r>
              <a:rPr lang="en-US" sz="2400" spc="200" dirty="0" smtClean="0">
                <a:solidFill>
                  <a:schemeClr val="accent3"/>
                </a:solidFill>
              </a:rPr>
              <a:t>Julia Spatafore, Julia.Spatafore@pjm.com</a:t>
            </a:r>
            <a:endParaRPr lang="en-US" sz="2400" spc="200" dirty="0">
              <a:solidFill>
                <a:schemeClr val="accent3"/>
              </a:solidFill>
            </a:endParaRPr>
          </a:p>
        </p:txBody>
      </p:sp>
      <p:sp>
        <p:nvSpPr>
          <p:cNvPr id="9" name="TextBox 8"/>
          <p:cNvSpPr txBox="1"/>
          <p:nvPr/>
        </p:nvSpPr>
        <p:spPr>
          <a:xfrm>
            <a:off x="8059473" y="3411094"/>
            <a:ext cx="2971902" cy="461665"/>
          </a:xfrm>
          <a:prstGeom prst="rect">
            <a:avLst/>
          </a:prstGeom>
          <a:noFill/>
        </p:spPr>
        <p:txBody>
          <a:bodyPr wrap="square" rtlCol="0">
            <a:spAutoFit/>
          </a:bodyPr>
          <a:lstStyle/>
          <a:p>
            <a:r>
              <a:rPr lang="en-US" sz="2400" spc="200" dirty="0" smtClean="0">
                <a:solidFill>
                  <a:schemeClr val="accent3"/>
                </a:solidFill>
              </a:rPr>
              <a:t>Member Hotline</a:t>
            </a:r>
            <a:endParaRPr lang="en-US" sz="2400" spc="200" dirty="0">
              <a:solidFill>
                <a:schemeClr val="accent3"/>
              </a:solidFill>
            </a:endParaRPr>
          </a:p>
        </p:txBody>
      </p:sp>
      <p:sp>
        <p:nvSpPr>
          <p:cNvPr id="10" name="Rectangle 9"/>
          <p:cNvSpPr/>
          <p:nvPr/>
        </p:nvSpPr>
        <p:spPr>
          <a:xfrm>
            <a:off x="8071139" y="3905211"/>
            <a:ext cx="2763285" cy="1508105"/>
          </a:xfrm>
          <a:prstGeom prst="rect">
            <a:avLst/>
          </a:prstGeom>
        </p:spPr>
        <p:txBody>
          <a:bodyPr wrap="square">
            <a:spAutoFit/>
          </a:bodyPr>
          <a:lstStyle/>
          <a:p>
            <a:pPr algn="ctr">
              <a:spcAft>
                <a:spcPts val="1200"/>
              </a:spcAft>
            </a:pPr>
            <a:r>
              <a:rPr lang="en-US" sz="2400" dirty="0" smtClean="0">
                <a:solidFill>
                  <a:schemeClr val="accent1"/>
                </a:solidFill>
                <a:latin typeface="Arial Narrow" panose="020B0606020202030204" pitchFamily="34" charset="0"/>
              </a:rPr>
              <a:t>(</a:t>
            </a:r>
            <a:r>
              <a:rPr lang="en-US" sz="2400" dirty="0">
                <a:solidFill>
                  <a:schemeClr val="accent1"/>
                </a:solidFill>
                <a:latin typeface="Arial Narrow" panose="020B0606020202030204" pitchFamily="34" charset="0"/>
              </a:rPr>
              <a:t>610) 666 – </a:t>
            </a:r>
            <a:r>
              <a:rPr lang="en-US" sz="2400" dirty="0" smtClean="0">
                <a:solidFill>
                  <a:schemeClr val="accent1"/>
                </a:solidFill>
                <a:latin typeface="Arial Narrow" panose="020B0606020202030204" pitchFamily="34" charset="0"/>
              </a:rPr>
              <a:t>8980</a:t>
            </a:r>
          </a:p>
          <a:p>
            <a:pPr algn="ctr">
              <a:spcAft>
                <a:spcPts val="1200"/>
              </a:spcAft>
            </a:pPr>
            <a:r>
              <a:rPr lang="en-US" sz="2400" dirty="0" smtClean="0">
                <a:solidFill>
                  <a:schemeClr val="accent1"/>
                </a:solidFill>
                <a:latin typeface="Arial Narrow" panose="020B0606020202030204" pitchFamily="34" charset="0"/>
              </a:rPr>
              <a:t>(</a:t>
            </a:r>
            <a:r>
              <a:rPr lang="en-US" sz="2400" dirty="0">
                <a:solidFill>
                  <a:schemeClr val="accent1"/>
                </a:solidFill>
                <a:latin typeface="Arial Narrow" panose="020B0606020202030204" pitchFamily="34" charset="0"/>
              </a:rPr>
              <a:t>866) 400 – </a:t>
            </a:r>
            <a:r>
              <a:rPr lang="en-US" sz="2400" dirty="0" smtClean="0">
                <a:solidFill>
                  <a:schemeClr val="accent1"/>
                </a:solidFill>
                <a:latin typeface="Arial Narrow" panose="020B0606020202030204" pitchFamily="34" charset="0"/>
              </a:rPr>
              <a:t>8980</a:t>
            </a:r>
          </a:p>
          <a:p>
            <a:pPr algn="ctr">
              <a:spcAft>
                <a:spcPts val="1200"/>
              </a:spcAft>
            </a:pPr>
            <a:r>
              <a:rPr lang="en-US" sz="2400" dirty="0" smtClean="0">
                <a:solidFill>
                  <a:schemeClr val="accent1"/>
                </a:solidFill>
                <a:latin typeface="Arial Narrow" panose="020B0606020202030204" pitchFamily="34" charset="0"/>
              </a:rPr>
              <a:t>custsvc@pjm.com</a:t>
            </a:r>
            <a:endParaRPr lang="en-US" sz="2400" dirty="0">
              <a:solidFill>
                <a:schemeClr val="accent1"/>
              </a:solidFill>
              <a:latin typeface="Arial Narrow" panose="020B0606020202030204" pitchFamily="34" charset="0"/>
            </a:endParaRPr>
          </a:p>
        </p:txBody>
      </p:sp>
      <p:pic>
        <p:nvPicPr>
          <p:cNvPr id="12" name="Picture 11"/>
          <p:cNvPicPr>
            <a:picLocks noChangeAspect="1"/>
          </p:cNvPicPr>
          <p:nvPr/>
        </p:nvPicPr>
        <p:blipFill>
          <a:blip r:embed="rId2">
            <a:clrChange>
              <a:clrFrom>
                <a:srgbClr val="FFFFFF"/>
              </a:clrFrom>
              <a:clrTo>
                <a:srgbClr val="FFFFFF">
                  <a:alpha val="0"/>
                </a:srgbClr>
              </a:clrTo>
            </a:clrChange>
          </a:blip>
          <a:stretch>
            <a:fillRect/>
          </a:stretch>
        </p:blipFill>
        <p:spPr>
          <a:xfrm>
            <a:off x="7022015" y="1254693"/>
            <a:ext cx="2052888" cy="1876927"/>
          </a:xfrm>
          <a:prstGeom prst="rect">
            <a:avLst/>
          </a:prstGeom>
        </p:spPr>
      </p:pic>
    </p:spTree>
    <p:extLst>
      <p:ext uri="{BB962C8B-B14F-4D97-AF65-F5344CB8AC3E}">
        <p14:creationId xmlns:p14="http://schemas.microsoft.com/office/powerpoint/2010/main" val="36281190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SLD - Guidance </a:t>
            </a:r>
            <a:r>
              <a:rPr lang="en-US" dirty="0"/>
              <a:t>for Open Window Submittals</a:t>
            </a:r>
            <a:endParaRPr lang="en-US" dirty="0">
              <a:solidFill>
                <a:schemeClr val="accent5">
                  <a:lumMod val="75000"/>
                </a:schemeClr>
              </a:solidFill>
            </a:endParaRPr>
          </a:p>
        </p:txBody>
      </p:sp>
      <p:sp>
        <p:nvSpPr>
          <p:cNvPr id="3" name="Content Placeholder 2"/>
          <p:cNvSpPr>
            <a:spLocks noGrp="1"/>
          </p:cNvSpPr>
          <p:nvPr>
            <p:ph idx="1"/>
          </p:nvPr>
        </p:nvSpPr>
        <p:spPr>
          <a:xfrm>
            <a:off x="609600" y="972589"/>
            <a:ext cx="11277600" cy="4818611"/>
          </a:xfrm>
        </p:spPr>
        <p:txBody>
          <a:bodyPr/>
          <a:lstStyle/>
          <a:p>
            <a:r>
              <a:rPr lang="en-US" altLang="en-US" sz="2600" dirty="0" smtClean="0"/>
              <a:t>PJM typically receives many project proposals whenever a competitive window is open.   The process of selecting a winning proposal includes PJM Transmission Planning modeling each project and subsequently performing reliability analysis.</a:t>
            </a:r>
            <a:endParaRPr lang="en-US" altLang="en-US" sz="2600" dirty="0"/>
          </a:p>
          <a:p>
            <a:r>
              <a:rPr lang="en-US" altLang="en-US" sz="2600" dirty="0" smtClean="0"/>
              <a:t>Single Line Diagrams are critical for communicating the proposal:</a:t>
            </a:r>
          </a:p>
          <a:p>
            <a:pPr lvl="1"/>
            <a:r>
              <a:rPr lang="en-US" sz="2200" dirty="0" smtClean="0"/>
              <a:t>Validating the modeling (</a:t>
            </a:r>
            <a:r>
              <a:rPr lang="en-US" sz="2200" dirty="0" err="1" smtClean="0"/>
              <a:t>idv</a:t>
            </a:r>
            <a:r>
              <a:rPr lang="en-US" sz="2200" dirty="0" smtClean="0"/>
              <a:t> files) for accurate incorporation to the study case</a:t>
            </a:r>
          </a:p>
          <a:p>
            <a:pPr lvl="2"/>
            <a:r>
              <a:rPr lang="en-US" sz="2000" dirty="0" smtClean="0"/>
              <a:t>Facilities to be Removed, Added, Modified</a:t>
            </a:r>
          </a:p>
          <a:p>
            <a:pPr lvl="1"/>
            <a:r>
              <a:rPr lang="en-US" sz="2200" dirty="0" smtClean="0"/>
              <a:t>Validating changes to the Contingency Sets</a:t>
            </a:r>
          </a:p>
          <a:p>
            <a:pPr lvl="2"/>
            <a:r>
              <a:rPr lang="en-US" sz="2000" dirty="0" smtClean="0"/>
              <a:t>Contingency Definitions to be Removed, Added, Modified</a:t>
            </a:r>
          </a:p>
          <a:p>
            <a:pPr lvl="1"/>
            <a:r>
              <a:rPr lang="en-US" sz="2200" dirty="0" smtClean="0"/>
              <a:t>Understanding the sequencing of project phases</a:t>
            </a:r>
          </a:p>
          <a:p>
            <a:pPr lvl="2"/>
            <a:r>
              <a:rPr lang="en-US" sz="2000" dirty="0" smtClean="0"/>
              <a:t>Existing System </a:t>
            </a:r>
            <a:r>
              <a:rPr lang="en-US" sz="2000" dirty="0"/>
              <a:t>T</a:t>
            </a:r>
            <a:r>
              <a:rPr lang="en-US" sz="2000" dirty="0" smtClean="0"/>
              <a:t>opology - showing those facilities relevant to the proposed project</a:t>
            </a:r>
          </a:p>
          <a:p>
            <a:pPr lvl="2"/>
            <a:r>
              <a:rPr lang="en-US" sz="2000" dirty="0" smtClean="0"/>
              <a:t>Post In-service </a:t>
            </a:r>
            <a:r>
              <a:rPr lang="en-US" sz="2000" dirty="0"/>
              <a:t>T</a:t>
            </a:r>
            <a:r>
              <a:rPr lang="en-US" sz="2000" dirty="0" smtClean="0"/>
              <a:t>opology – resultant topology after each project phase</a:t>
            </a:r>
            <a:r>
              <a:rPr lang="en-US" sz="2000" dirty="0"/>
              <a:t/>
            </a:r>
            <a:br>
              <a:rPr lang="en-US" sz="2000" dirty="0"/>
            </a:br>
            <a:r>
              <a:rPr lang="en-US" sz="2000" b="1" dirty="0"/>
              <a:t/>
            </a:r>
            <a:br>
              <a:rPr lang="en-US" sz="2000" b="1" dirty="0"/>
            </a:br>
            <a:endParaRPr lang="en-US" dirty="0"/>
          </a:p>
        </p:txBody>
      </p:sp>
    </p:spTree>
    <p:extLst>
      <p:ext uri="{BB962C8B-B14F-4D97-AF65-F5344CB8AC3E}">
        <p14:creationId xmlns:p14="http://schemas.microsoft.com/office/powerpoint/2010/main" val="22307156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Revision History</a:t>
            </a:r>
            <a:endParaRPr lang="en-US" dirty="0"/>
          </a:p>
        </p:txBody>
      </p:sp>
      <p:sp>
        <p:nvSpPr>
          <p:cNvPr id="3" name="Content Placeholder 2"/>
          <p:cNvSpPr>
            <a:spLocks noGrp="1"/>
          </p:cNvSpPr>
          <p:nvPr>
            <p:ph idx="1"/>
          </p:nvPr>
        </p:nvSpPr>
        <p:spPr/>
        <p:txBody>
          <a:bodyPr/>
          <a:lstStyle/>
          <a:p>
            <a:r>
              <a:rPr lang="en-US" dirty="0" smtClean="0"/>
              <a:t>V1 </a:t>
            </a:r>
            <a:r>
              <a:rPr lang="en-US" smtClean="0"/>
              <a:t>– 06/02/2023 </a:t>
            </a:r>
            <a:r>
              <a:rPr lang="en-US" dirty="0" smtClean="0"/>
              <a:t>– Original slides posted</a:t>
            </a:r>
          </a:p>
        </p:txBody>
      </p:sp>
    </p:spTree>
    <p:extLst>
      <p:ext uri="{BB962C8B-B14F-4D97-AF65-F5344CB8AC3E}">
        <p14:creationId xmlns:p14="http://schemas.microsoft.com/office/powerpoint/2010/main" val="27875116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5" name="Picture 4"/>
          <p:cNvPicPr>
            <a:picLocks noChangeAspect="1"/>
          </p:cNvPicPr>
          <p:nvPr/>
        </p:nvPicPr>
        <p:blipFill rotWithShape="1">
          <a:blip r:embed="rId2"/>
          <a:srcRect l="5321" r="4291" b="7025"/>
          <a:stretch/>
        </p:blipFill>
        <p:spPr>
          <a:xfrm>
            <a:off x="-8878" y="0"/>
            <a:ext cx="12206796" cy="6871317"/>
          </a:xfrm>
          <a:prstGeom prst="rect">
            <a:avLst/>
          </a:prstGeom>
        </p:spPr>
      </p:pic>
    </p:spTree>
    <p:extLst>
      <p:ext uri="{BB962C8B-B14F-4D97-AF65-F5344CB8AC3E}">
        <p14:creationId xmlns:p14="http://schemas.microsoft.com/office/powerpoint/2010/main" val="2966566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3783239" cy="136669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grpSp>
        <p:nvGrpSpPr>
          <p:cNvPr id="5" name="Group 4"/>
          <p:cNvGrpSpPr/>
          <p:nvPr/>
        </p:nvGrpSpPr>
        <p:grpSpPr>
          <a:xfrm>
            <a:off x="6244228" y="4820229"/>
            <a:ext cx="1254831" cy="777428"/>
            <a:chOff x="5874104" y="5029200"/>
            <a:chExt cx="1254831" cy="1083733"/>
          </a:xfrm>
        </p:grpSpPr>
        <p:cxnSp>
          <p:nvCxnSpPr>
            <p:cNvPr id="433" name="Straight Connector 432"/>
            <p:cNvCxnSpPr/>
            <p:nvPr/>
          </p:nvCxnSpPr>
          <p:spPr>
            <a:xfrm>
              <a:off x="7128935" y="5029200"/>
              <a:ext cx="0" cy="108373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38" name="Straight Connector 437"/>
            <p:cNvCxnSpPr/>
            <p:nvPr/>
          </p:nvCxnSpPr>
          <p:spPr>
            <a:xfrm>
              <a:off x="5874104" y="5029200"/>
              <a:ext cx="0" cy="108373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365" name="Rectangle 364"/>
          <p:cNvSpPr/>
          <p:nvPr/>
        </p:nvSpPr>
        <p:spPr>
          <a:xfrm>
            <a:off x="636269" y="1404456"/>
            <a:ext cx="4276203" cy="3649449"/>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6" name="Rectangle 365"/>
          <p:cNvSpPr/>
          <p:nvPr/>
        </p:nvSpPr>
        <p:spPr>
          <a:xfrm>
            <a:off x="5676905" y="3915560"/>
            <a:ext cx="2404659" cy="2105007"/>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Rectangle 366"/>
          <p:cNvSpPr/>
          <p:nvPr/>
        </p:nvSpPr>
        <p:spPr>
          <a:xfrm>
            <a:off x="8700163" y="3015171"/>
            <a:ext cx="2729289" cy="2993361"/>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9" name="Straight Connector 368"/>
          <p:cNvCxnSpPr/>
          <p:nvPr/>
        </p:nvCxnSpPr>
        <p:spPr>
          <a:xfrm>
            <a:off x="883920" y="1881247"/>
            <a:ext cx="366630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p:cNvCxnSpPr/>
          <p:nvPr/>
        </p:nvCxnSpPr>
        <p:spPr>
          <a:xfrm>
            <a:off x="883920" y="2948047"/>
            <a:ext cx="366630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375" name="Group 374"/>
          <p:cNvGrpSpPr/>
          <p:nvPr/>
        </p:nvGrpSpPr>
        <p:grpSpPr>
          <a:xfrm>
            <a:off x="883920" y="3710047"/>
            <a:ext cx="3266906" cy="1066800"/>
            <a:chOff x="883920" y="3002280"/>
            <a:chExt cx="3444240" cy="1066800"/>
          </a:xfrm>
        </p:grpSpPr>
        <p:cxnSp>
          <p:nvCxnSpPr>
            <p:cNvPr id="371" name="Straight Connector 370"/>
            <p:cNvCxnSpPr/>
            <p:nvPr/>
          </p:nvCxnSpPr>
          <p:spPr>
            <a:xfrm>
              <a:off x="883920" y="3002280"/>
              <a:ext cx="344424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p:cNvCxnSpPr/>
            <p:nvPr/>
          </p:nvCxnSpPr>
          <p:spPr>
            <a:xfrm>
              <a:off x="883920" y="4069080"/>
              <a:ext cx="344424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cxnSp>
        <p:nvCxnSpPr>
          <p:cNvPr id="383" name="Straight Connector 382"/>
          <p:cNvCxnSpPr/>
          <p:nvPr/>
        </p:nvCxnSpPr>
        <p:spPr>
          <a:xfrm>
            <a:off x="1478280" y="18812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p:cNvCxnSpPr/>
          <p:nvPr/>
        </p:nvCxnSpPr>
        <p:spPr>
          <a:xfrm>
            <a:off x="2377443" y="18812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p:cNvCxnSpPr/>
          <p:nvPr/>
        </p:nvCxnSpPr>
        <p:spPr>
          <a:xfrm>
            <a:off x="3277990" y="18812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p:cNvCxnSpPr/>
          <p:nvPr/>
        </p:nvCxnSpPr>
        <p:spPr>
          <a:xfrm>
            <a:off x="1478280" y="37100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p:cNvCxnSpPr/>
          <p:nvPr/>
        </p:nvCxnSpPr>
        <p:spPr>
          <a:xfrm>
            <a:off x="2377443" y="37100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p:cNvCxnSpPr/>
          <p:nvPr/>
        </p:nvCxnSpPr>
        <p:spPr>
          <a:xfrm>
            <a:off x="3277990" y="37100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393" name="Group 392"/>
          <p:cNvGrpSpPr/>
          <p:nvPr/>
        </p:nvGrpSpPr>
        <p:grpSpPr>
          <a:xfrm>
            <a:off x="1338641" y="2000989"/>
            <a:ext cx="289560" cy="851143"/>
            <a:chOff x="1338641" y="1293222"/>
            <a:chExt cx="289560" cy="851143"/>
          </a:xfrm>
        </p:grpSpPr>
        <p:sp>
          <p:nvSpPr>
            <p:cNvPr id="389" name="Rectangle 388"/>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1" name="Rectangle 390"/>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2" name="Rectangle 391"/>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4" name="Group 393"/>
          <p:cNvGrpSpPr/>
          <p:nvPr/>
        </p:nvGrpSpPr>
        <p:grpSpPr>
          <a:xfrm>
            <a:off x="2230427" y="2000989"/>
            <a:ext cx="289560" cy="851143"/>
            <a:chOff x="1338641" y="1293222"/>
            <a:chExt cx="289560" cy="851143"/>
          </a:xfrm>
        </p:grpSpPr>
        <p:sp>
          <p:nvSpPr>
            <p:cNvPr id="395" name="Rectangle 394"/>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Rectangle 395"/>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Rectangle 396"/>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8" name="Group 397"/>
          <p:cNvGrpSpPr/>
          <p:nvPr/>
        </p:nvGrpSpPr>
        <p:grpSpPr>
          <a:xfrm>
            <a:off x="3122213" y="2000989"/>
            <a:ext cx="289560" cy="851143"/>
            <a:chOff x="1338641" y="1293222"/>
            <a:chExt cx="289560" cy="851143"/>
          </a:xfrm>
        </p:grpSpPr>
        <p:sp>
          <p:nvSpPr>
            <p:cNvPr id="399" name="Rectangle 398"/>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0" name="Rectangle 399"/>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1" name="Rectangle 400"/>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2" name="Group 401"/>
          <p:cNvGrpSpPr/>
          <p:nvPr/>
        </p:nvGrpSpPr>
        <p:grpSpPr>
          <a:xfrm>
            <a:off x="1338641" y="3817876"/>
            <a:ext cx="289560" cy="851143"/>
            <a:chOff x="1338641" y="1293222"/>
            <a:chExt cx="289560" cy="851143"/>
          </a:xfrm>
        </p:grpSpPr>
        <p:sp>
          <p:nvSpPr>
            <p:cNvPr id="403" name="Rectangle 402"/>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4" name="Rectangle 403"/>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5" name="Rectangle 404"/>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6" name="Group 405"/>
          <p:cNvGrpSpPr/>
          <p:nvPr/>
        </p:nvGrpSpPr>
        <p:grpSpPr>
          <a:xfrm>
            <a:off x="2232663" y="3817875"/>
            <a:ext cx="289560" cy="851143"/>
            <a:chOff x="1338641" y="1293222"/>
            <a:chExt cx="289560" cy="851143"/>
          </a:xfrm>
        </p:grpSpPr>
        <p:sp>
          <p:nvSpPr>
            <p:cNvPr id="407" name="Rectangle 406"/>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8" name="Rectangle 407"/>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 name="Rectangle 408"/>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0" name="Group 409"/>
          <p:cNvGrpSpPr/>
          <p:nvPr/>
        </p:nvGrpSpPr>
        <p:grpSpPr>
          <a:xfrm>
            <a:off x="3119896" y="3817874"/>
            <a:ext cx="289560" cy="851143"/>
            <a:chOff x="1338641" y="1293222"/>
            <a:chExt cx="289560" cy="851143"/>
          </a:xfrm>
        </p:grpSpPr>
        <p:sp>
          <p:nvSpPr>
            <p:cNvPr id="411" name="Rectangle 410"/>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2" name="Rectangle 411"/>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Rectangle 412"/>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8" name="TextBox 427"/>
          <p:cNvSpPr txBox="1"/>
          <p:nvPr/>
        </p:nvSpPr>
        <p:spPr>
          <a:xfrm>
            <a:off x="799317" y="1519980"/>
            <a:ext cx="944880" cy="400110"/>
          </a:xfrm>
          <a:prstGeom prst="rect">
            <a:avLst/>
          </a:prstGeom>
          <a:noFill/>
          <a:ln w="19050">
            <a:noFill/>
          </a:ln>
        </p:spPr>
        <p:txBody>
          <a:bodyPr wrap="square" rtlCol="0">
            <a:spAutoFit/>
          </a:bodyPr>
          <a:lstStyle/>
          <a:p>
            <a:r>
              <a:rPr lang="en-US" sz="2000" dirty="0" smtClean="0"/>
              <a:t>230 </a:t>
            </a:r>
            <a:r>
              <a:rPr lang="en-US" sz="1400" dirty="0" smtClean="0"/>
              <a:t>kV</a:t>
            </a:r>
            <a:endParaRPr lang="en-US" sz="1400" dirty="0"/>
          </a:p>
        </p:txBody>
      </p:sp>
      <p:sp>
        <p:nvSpPr>
          <p:cNvPr id="429" name="TextBox 428"/>
          <p:cNvSpPr txBox="1"/>
          <p:nvPr/>
        </p:nvSpPr>
        <p:spPr>
          <a:xfrm>
            <a:off x="800121" y="3363851"/>
            <a:ext cx="944880" cy="400110"/>
          </a:xfrm>
          <a:prstGeom prst="rect">
            <a:avLst/>
          </a:prstGeom>
          <a:noFill/>
          <a:ln w="19050">
            <a:noFill/>
          </a:ln>
        </p:spPr>
        <p:txBody>
          <a:bodyPr wrap="square" rtlCol="0">
            <a:spAutoFit/>
          </a:bodyPr>
          <a:lstStyle/>
          <a:p>
            <a:r>
              <a:rPr lang="en-US" sz="2000" dirty="0" smtClean="0"/>
              <a:t>115 </a:t>
            </a:r>
            <a:r>
              <a:rPr lang="en-US" sz="1400" dirty="0" smtClean="0"/>
              <a:t>kV</a:t>
            </a:r>
            <a:endParaRPr lang="en-US" sz="1400" dirty="0"/>
          </a:p>
        </p:txBody>
      </p:sp>
      <p:sp>
        <p:nvSpPr>
          <p:cNvPr id="436" name="Rectangle 435"/>
          <p:cNvSpPr/>
          <p:nvPr/>
        </p:nvSpPr>
        <p:spPr>
          <a:xfrm>
            <a:off x="7354279" y="4965150"/>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 name="Rectangle 439"/>
          <p:cNvSpPr/>
          <p:nvPr/>
        </p:nvSpPr>
        <p:spPr>
          <a:xfrm>
            <a:off x="6099448" y="4965150"/>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7" name="Isosceles Triangle 446"/>
          <p:cNvSpPr/>
          <p:nvPr/>
        </p:nvSpPr>
        <p:spPr>
          <a:xfrm flipV="1">
            <a:off x="6107915" y="5606126"/>
            <a:ext cx="294640" cy="254000"/>
          </a:xfrm>
          <a:prstGeom prst="triangl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8" name="Isosceles Triangle 447"/>
          <p:cNvSpPr/>
          <p:nvPr/>
        </p:nvSpPr>
        <p:spPr>
          <a:xfrm flipV="1">
            <a:off x="7349199" y="5606126"/>
            <a:ext cx="294640" cy="254000"/>
          </a:xfrm>
          <a:prstGeom prst="triangl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TextBox 448"/>
          <p:cNvSpPr txBox="1"/>
          <p:nvPr/>
        </p:nvSpPr>
        <p:spPr>
          <a:xfrm>
            <a:off x="6450099" y="4479219"/>
            <a:ext cx="944880" cy="400110"/>
          </a:xfrm>
          <a:prstGeom prst="rect">
            <a:avLst/>
          </a:prstGeom>
          <a:noFill/>
          <a:ln w="19050">
            <a:noFill/>
          </a:ln>
        </p:spPr>
        <p:txBody>
          <a:bodyPr wrap="square" rtlCol="0">
            <a:spAutoFit/>
          </a:bodyPr>
          <a:lstStyle/>
          <a:p>
            <a:r>
              <a:rPr lang="en-US" sz="2000" dirty="0" smtClean="0"/>
              <a:t>115 </a:t>
            </a:r>
            <a:r>
              <a:rPr lang="en-US" sz="1400" dirty="0" smtClean="0"/>
              <a:t>kV</a:t>
            </a:r>
            <a:endParaRPr lang="en-US" sz="1400" dirty="0"/>
          </a:p>
        </p:txBody>
      </p:sp>
      <p:cxnSp>
        <p:nvCxnSpPr>
          <p:cNvPr id="450" name="Straight Connector 449"/>
          <p:cNvCxnSpPr/>
          <p:nvPr/>
        </p:nvCxnSpPr>
        <p:spPr>
          <a:xfrm>
            <a:off x="9008535" y="4838528"/>
            <a:ext cx="2154227"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51" name="Straight Connector 450"/>
          <p:cNvCxnSpPr>
            <a:stCxn id="462" idx="0"/>
          </p:cNvCxnSpPr>
          <p:nvPr/>
        </p:nvCxnSpPr>
        <p:spPr>
          <a:xfrm>
            <a:off x="10874899" y="3730501"/>
            <a:ext cx="0" cy="1855119"/>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52" name="Rectangle 451"/>
          <p:cNvSpPr/>
          <p:nvPr/>
        </p:nvSpPr>
        <p:spPr>
          <a:xfrm>
            <a:off x="10730119" y="4374540"/>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3" name="Rectangle 452"/>
          <p:cNvSpPr/>
          <p:nvPr/>
        </p:nvSpPr>
        <p:spPr>
          <a:xfrm>
            <a:off x="10730119" y="4953113"/>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4" name="Straight Connector 453"/>
          <p:cNvCxnSpPr/>
          <p:nvPr/>
        </p:nvCxnSpPr>
        <p:spPr>
          <a:xfrm>
            <a:off x="9289864" y="4501887"/>
            <a:ext cx="0" cy="108373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56" name="Rectangle 455"/>
          <p:cNvSpPr/>
          <p:nvPr/>
        </p:nvSpPr>
        <p:spPr>
          <a:xfrm>
            <a:off x="9145084" y="4953113"/>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7" name="Isosceles Triangle 456"/>
          <p:cNvSpPr/>
          <p:nvPr/>
        </p:nvSpPr>
        <p:spPr>
          <a:xfrm flipV="1">
            <a:off x="9153551" y="5594089"/>
            <a:ext cx="294640" cy="254000"/>
          </a:xfrm>
          <a:prstGeom prst="triangl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Isosceles Triangle 457"/>
          <p:cNvSpPr/>
          <p:nvPr/>
        </p:nvSpPr>
        <p:spPr>
          <a:xfrm flipV="1">
            <a:off x="10725039" y="5594089"/>
            <a:ext cx="294640" cy="254000"/>
          </a:xfrm>
          <a:prstGeom prst="triangl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TextBox 458"/>
          <p:cNvSpPr txBox="1"/>
          <p:nvPr/>
        </p:nvSpPr>
        <p:spPr>
          <a:xfrm>
            <a:off x="9656599" y="4476901"/>
            <a:ext cx="944880" cy="400110"/>
          </a:xfrm>
          <a:prstGeom prst="rect">
            <a:avLst/>
          </a:prstGeom>
          <a:noFill/>
          <a:ln w="19050">
            <a:noFill/>
          </a:ln>
        </p:spPr>
        <p:txBody>
          <a:bodyPr wrap="square" rtlCol="0">
            <a:spAutoFit/>
          </a:bodyPr>
          <a:lstStyle/>
          <a:p>
            <a:r>
              <a:rPr lang="en-US" sz="2000" dirty="0" smtClean="0"/>
              <a:t>115 </a:t>
            </a:r>
            <a:r>
              <a:rPr lang="en-US" sz="1400" dirty="0" smtClean="0"/>
              <a:t>kV</a:t>
            </a:r>
            <a:endParaRPr lang="en-US" sz="1400" dirty="0"/>
          </a:p>
        </p:txBody>
      </p:sp>
      <p:sp>
        <p:nvSpPr>
          <p:cNvPr id="464" name="TextBox 463"/>
          <p:cNvSpPr txBox="1"/>
          <p:nvPr/>
        </p:nvSpPr>
        <p:spPr>
          <a:xfrm>
            <a:off x="10588718" y="2555023"/>
            <a:ext cx="944880" cy="400110"/>
          </a:xfrm>
          <a:prstGeom prst="rect">
            <a:avLst/>
          </a:prstGeom>
          <a:noFill/>
          <a:ln w="19050">
            <a:noFill/>
          </a:ln>
        </p:spPr>
        <p:txBody>
          <a:bodyPr wrap="square" rtlCol="0">
            <a:spAutoFit/>
          </a:bodyPr>
          <a:lstStyle/>
          <a:p>
            <a:r>
              <a:rPr lang="en-US" sz="2000" dirty="0" smtClean="0">
                <a:latin typeface="Arial" panose="020B0604020202020204" pitchFamily="34" charset="0"/>
                <a:cs typeface="Arial" panose="020B0604020202020204" pitchFamily="34" charset="0"/>
              </a:rPr>
              <a:t>Grape</a:t>
            </a:r>
            <a:endParaRPr lang="en-US" sz="2000" dirty="0">
              <a:latin typeface="Arial" panose="020B0604020202020204" pitchFamily="34" charset="0"/>
              <a:cs typeface="Arial" panose="020B0604020202020204" pitchFamily="34" charset="0"/>
            </a:endParaRPr>
          </a:p>
        </p:txBody>
      </p:sp>
      <p:sp>
        <p:nvSpPr>
          <p:cNvPr id="465" name="TextBox 464"/>
          <p:cNvSpPr txBox="1"/>
          <p:nvPr/>
        </p:nvSpPr>
        <p:spPr>
          <a:xfrm>
            <a:off x="7291270" y="3516712"/>
            <a:ext cx="1057672" cy="400110"/>
          </a:xfrm>
          <a:prstGeom prst="rect">
            <a:avLst/>
          </a:prstGeom>
          <a:noFill/>
          <a:ln w="19050">
            <a:noFill/>
          </a:ln>
        </p:spPr>
        <p:txBody>
          <a:bodyPr wrap="square" rtlCol="0">
            <a:spAutoFit/>
          </a:bodyPr>
          <a:lstStyle/>
          <a:p>
            <a:r>
              <a:rPr lang="en-US" sz="2000" dirty="0" smtClean="0">
                <a:latin typeface="Arial" panose="020B0604020202020204" pitchFamily="34" charset="0"/>
                <a:cs typeface="Arial" panose="020B0604020202020204" pitchFamily="34" charset="0"/>
              </a:rPr>
              <a:t>Filbert</a:t>
            </a:r>
            <a:endParaRPr lang="en-US" sz="2000" dirty="0">
              <a:latin typeface="Arial" panose="020B0604020202020204" pitchFamily="34" charset="0"/>
              <a:cs typeface="Arial" panose="020B0604020202020204" pitchFamily="34" charset="0"/>
            </a:endParaRPr>
          </a:p>
        </p:txBody>
      </p:sp>
      <p:sp>
        <p:nvSpPr>
          <p:cNvPr id="466" name="TextBox 465"/>
          <p:cNvSpPr txBox="1"/>
          <p:nvPr/>
        </p:nvSpPr>
        <p:spPr>
          <a:xfrm>
            <a:off x="4174030" y="982038"/>
            <a:ext cx="944880" cy="400110"/>
          </a:xfrm>
          <a:prstGeom prst="rect">
            <a:avLst/>
          </a:prstGeom>
          <a:noFill/>
          <a:ln w="19050">
            <a:noFill/>
          </a:ln>
        </p:spPr>
        <p:txBody>
          <a:bodyPr wrap="square" rtlCol="0">
            <a:spAutoFit/>
          </a:bodyPr>
          <a:lstStyle/>
          <a:p>
            <a:r>
              <a:rPr lang="en-US" sz="2000" dirty="0" smtClean="0">
                <a:latin typeface="Arial" panose="020B0604020202020204" pitchFamily="34" charset="0"/>
                <a:cs typeface="Arial" panose="020B0604020202020204" pitchFamily="34" charset="0"/>
              </a:rPr>
              <a:t>Apple</a:t>
            </a:r>
            <a:endParaRPr lang="en-US" sz="2000" dirty="0">
              <a:latin typeface="Arial" panose="020B0604020202020204" pitchFamily="34" charset="0"/>
              <a:cs typeface="Arial" panose="020B0604020202020204" pitchFamily="34" charset="0"/>
            </a:endParaRPr>
          </a:p>
        </p:txBody>
      </p:sp>
      <p:sp>
        <p:nvSpPr>
          <p:cNvPr id="467" name="Rectangle 466"/>
          <p:cNvSpPr/>
          <p:nvPr/>
        </p:nvSpPr>
        <p:spPr>
          <a:xfrm>
            <a:off x="5676900" y="124454"/>
            <a:ext cx="6511991" cy="595089"/>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smtClean="0">
                <a:latin typeface="Arial" panose="020B0604020202020204" pitchFamily="34" charset="0"/>
                <a:cs typeface="Arial" panose="020B0604020202020204" pitchFamily="34" charset="0"/>
              </a:rPr>
              <a:t>Existing Conditions		</a:t>
            </a:r>
            <a:endParaRPr lang="en-US" sz="2800" dirty="0">
              <a:latin typeface="Arial" panose="020B0604020202020204" pitchFamily="34" charset="0"/>
              <a:cs typeface="Arial" panose="020B0604020202020204" pitchFamily="34" charset="0"/>
            </a:endParaRPr>
          </a:p>
        </p:txBody>
      </p:sp>
      <p:grpSp>
        <p:nvGrpSpPr>
          <p:cNvPr id="485" name="Group 484"/>
          <p:cNvGrpSpPr/>
          <p:nvPr/>
        </p:nvGrpSpPr>
        <p:grpSpPr>
          <a:xfrm rot="5400000">
            <a:off x="2731498" y="3147164"/>
            <a:ext cx="1485900" cy="381545"/>
            <a:chOff x="7128935" y="4758268"/>
            <a:chExt cx="2160929" cy="143583"/>
          </a:xfrm>
        </p:grpSpPr>
        <p:cxnSp>
          <p:nvCxnSpPr>
            <p:cNvPr id="486" name="Straight Connector 485"/>
            <p:cNvCxnSpPr/>
            <p:nvPr/>
          </p:nvCxnSpPr>
          <p:spPr>
            <a:xfrm flipV="1">
              <a:off x="9289864"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87" name="Straight Connector 486"/>
            <p:cNvCxnSpPr/>
            <p:nvPr/>
          </p:nvCxnSpPr>
          <p:spPr>
            <a:xfrm flipH="1">
              <a:off x="7128935" y="4758268"/>
              <a:ext cx="21609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88" name="Straight Connector 487"/>
            <p:cNvCxnSpPr/>
            <p:nvPr/>
          </p:nvCxnSpPr>
          <p:spPr>
            <a:xfrm flipV="1">
              <a:off x="7128935"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89" name="Group 488"/>
          <p:cNvGrpSpPr/>
          <p:nvPr/>
        </p:nvGrpSpPr>
        <p:grpSpPr>
          <a:xfrm rot="5400000">
            <a:off x="1831646" y="3147164"/>
            <a:ext cx="1485900" cy="381545"/>
            <a:chOff x="7128935" y="4758268"/>
            <a:chExt cx="2160929" cy="143583"/>
          </a:xfrm>
        </p:grpSpPr>
        <p:cxnSp>
          <p:nvCxnSpPr>
            <p:cNvPr id="490" name="Straight Connector 489"/>
            <p:cNvCxnSpPr/>
            <p:nvPr/>
          </p:nvCxnSpPr>
          <p:spPr>
            <a:xfrm flipV="1">
              <a:off x="9289864"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1" name="Straight Connector 490"/>
            <p:cNvCxnSpPr/>
            <p:nvPr/>
          </p:nvCxnSpPr>
          <p:spPr>
            <a:xfrm flipH="1">
              <a:off x="7128935" y="4758268"/>
              <a:ext cx="21609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2" name="Straight Connector 491"/>
            <p:cNvCxnSpPr/>
            <p:nvPr/>
          </p:nvCxnSpPr>
          <p:spPr>
            <a:xfrm flipV="1">
              <a:off x="7128935"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93" name="Group 492"/>
          <p:cNvGrpSpPr/>
          <p:nvPr/>
        </p:nvGrpSpPr>
        <p:grpSpPr>
          <a:xfrm rot="5400000">
            <a:off x="925100" y="3138749"/>
            <a:ext cx="1485900" cy="381545"/>
            <a:chOff x="7128935" y="4758268"/>
            <a:chExt cx="2160929" cy="143583"/>
          </a:xfrm>
        </p:grpSpPr>
        <p:cxnSp>
          <p:nvCxnSpPr>
            <p:cNvPr id="494" name="Straight Connector 493"/>
            <p:cNvCxnSpPr/>
            <p:nvPr/>
          </p:nvCxnSpPr>
          <p:spPr>
            <a:xfrm flipV="1">
              <a:off x="9289864"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5" name="Straight Connector 494"/>
            <p:cNvCxnSpPr/>
            <p:nvPr/>
          </p:nvCxnSpPr>
          <p:spPr>
            <a:xfrm flipH="1">
              <a:off x="7128935" y="4758268"/>
              <a:ext cx="21609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6" name="Straight Connector 495"/>
            <p:cNvCxnSpPr/>
            <p:nvPr/>
          </p:nvCxnSpPr>
          <p:spPr>
            <a:xfrm flipV="1">
              <a:off x="7128935"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497" name="TextBox 496"/>
          <p:cNvSpPr txBox="1"/>
          <p:nvPr/>
        </p:nvSpPr>
        <p:spPr>
          <a:xfrm>
            <a:off x="558915" y="498200"/>
            <a:ext cx="1455049" cy="338554"/>
          </a:xfrm>
          <a:prstGeom prst="rect">
            <a:avLst/>
          </a:prstGeom>
          <a:noFill/>
          <a:ln w="19050">
            <a:noFill/>
          </a:ln>
        </p:spPr>
        <p:txBody>
          <a:bodyPr wrap="square" rtlCol="0">
            <a:spAutoFit/>
          </a:bodyPr>
          <a:lstStyle/>
          <a:p>
            <a:r>
              <a:rPr lang="en-US" sz="1200" dirty="0" smtClean="0"/>
              <a:t>To </a:t>
            </a:r>
            <a:r>
              <a:rPr lang="en-US" sz="1600" dirty="0" smtClean="0"/>
              <a:t>BANANA</a:t>
            </a:r>
            <a:endParaRPr lang="en-US" sz="1600" dirty="0"/>
          </a:p>
        </p:txBody>
      </p:sp>
      <p:sp>
        <p:nvSpPr>
          <p:cNvPr id="498" name="TextBox 497"/>
          <p:cNvSpPr txBox="1"/>
          <p:nvPr/>
        </p:nvSpPr>
        <p:spPr>
          <a:xfrm>
            <a:off x="544651" y="1028136"/>
            <a:ext cx="1293405" cy="338554"/>
          </a:xfrm>
          <a:prstGeom prst="rect">
            <a:avLst/>
          </a:prstGeom>
          <a:noFill/>
          <a:ln w="19050">
            <a:noFill/>
          </a:ln>
        </p:spPr>
        <p:txBody>
          <a:bodyPr wrap="square" rtlCol="0">
            <a:spAutoFit/>
          </a:bodyPr>
          <a:lstStyle/>
          <a:p>
            <a:r>
              <a:rPr lang="en-US" sz="1200" dirty="0" smtClean="0"/>
              <a:t>To </a:t>
            </a:r>
            <a:r>
              <a:rPr lang="en-US" sz="1600" dirty="0" smtClean="0"/>
              <a:t>CARROT</a:t>
            </a:r>
            <a:endParaRPr lang="en-US" sz="1600" dirty="0"/>
          </a:p>
        </p:txBody>
      </p:sp>
      <p:grpSp>
        <p:nvGrpSpPr>
          <p:cNvPr id="17" name="Group 16"/>
          <p:cNvGrpSpPr/>
          <p:nvPr/>
        </p:nvGrpSpPr>
        <p:grpSpPr>
          <a:xfrm>
            <a:off x="1477275" y="1200151"/>
            <a:ext cx="392333" cy="1061428"/>
            <a:chOff x="1477275" y="1200151"/>
            <a:chExt cx="392333" cy="1061428"/>
          </a:xfrm>
        </p:grpSpPr>
        <p:cxnSp>
          <p:nvCxnSpPr>
            <p:cNvPr id="501" name="Straight Connector 500"/>
            <p:cNvCxnSpPr/>
            <p:nvPr/>
          </p:nvCxnSpPr>
          <p:spPr>
            <a:xfrm rot="5400000" flipV="1">
              <a:off x="1668048" y="2070806"/>
              <a:ext cx="0" cy="38154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2" name="Straight Connector 501"/>
            <p:cNvCxnSpPr/>
            <p:nvPr/>
          </p:nvCxnSpPr>
          <p:spPr>
            <a:xfrm rot="5400000" flipH="1">
              <a:off x="1328107" y="1730865"/>
              <a:ext cx="1061428"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3" name="Straight Connector 502"/>
            <p:cNvCxnSpPr/>
            <p:nvPr/>
          </p:nvCxnSpPr>
          <p:spPr>
            <a:xfrm>
              <a:off x="1729824" y="1200151"/>
              <a:ext cx="139784"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13" name="Group 512"/>
          <p:cNvGrpSpPr/>
          <p:nvPr/>
        </p:nvGrpSpPr>
        <p:grpSpPr>
          <a:xfrm>
            <a:off x="1744198" y="904235"/>
            <a:ext cx="991507" cy="1356299"/>
            <a:chOff x="1772275" y="393482"/>
            <a:chExt cx="1068086" cy="1337086"/>
          </a:xfrm>
        </p:grpSpPr>
        <p:cxnSp>
          <p:nvCxnSpPr>
            <p:cNvPr id="505" name="Straight Connector 504"/>
            <p:cNvCxnSpPr/>
            <p:nvPr/>
          </p:nvCxnSpPr>
          <p:spPr>
            <a:xfrm rot="5400000" flipV="1">
              <a:off x="2649588" y="1539795"/>
              <a:ext cx="0" cy="38154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6" name="Straight Connector 505"/>
            <p:cNvCxnSpPr/>
            <p:nvPr/>
          </p:nvCxnSpPr>
          <p:spPr>
            <a:xfrm rot="5400000" flipH="1">
              <a:off x="2171818" y="1062025"/>
              <a:ext cx="133708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7" name="Straight Connector 506"/>
            <p:cNvCxnSpPr/>
            <p:nvPr/>
          </p:nvCxnSpPr>
          <p:spPr>
            <a:xfrm>
              <a:off x="1772275" y="393483"/>
              <a:ext cx="106808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15" name="Group 514"/>
          <p:cNvGrpSpPr/>
          <p:nvPr/>
        </p:nvGrpSpPr>
        <p:grpSpPr>
          <a:xfrm>
            <a:off x="1744197" y="662328"/>
            <a:ext cx="1871839" cy="1598204"/>
            <a:chOff x="1770129" y="167640"/>
            <a:chExt cx="2053694" cy="1562926"/>
          </a:xfrm>
        </p:grpSpPr>
        <p:cxnSp>
          <p:nvCxnSpPr>
            <p:cNvPr id="509" name="Straight Connector 508"/>
            <p:cNvCxnSpPr/>
            <p:nvPr/>
          </p:nvCxnSpPr>
          <p:spPr>
            <a:xfrm rot="5400000" flipV="1">
              <a:off x="3633050" y="1539793"/>
              <a:ext cx="0" cy="38154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10" name="Straight Connector 509"/>
            <p:cNvCxnSpPr/>
            <p:nvPr/>
          </p:nvCxnSpPr>
          <p:spPr>
            <a:xfrm rot="5400000" flipH="1">
              <a:off x="3042360" y="949103"/>
              <a:ext cx="156292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11" name="Straight Connector 510"/>
            <p:cNvCxnSpPr/>
            <p:nvPr/>
          </p:nvCxnSpPr>
          <p:spPr>
            <a:xfrm>
              <a:off x="1770129" y="167640"/>
              <a:ext cx="2053693"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516" name="TextBox 515"/>
          <p:cNvSpPr txBox="1"/>
          <p:nvPr/>
        </p:nvSpPr>
        <p:spPr>
          <a:xfrm>
            <a:off x="551365" y="5229329"/>
            <a:ext cx="944880" cy="338554"/>
          </a:xfrm>
          <a:prstGeom prst="rect">
            <a:avLst/>
          </a:prstGeom>
          <a:noFill/>
          <a:ln w="19050">
            <a:noFill/>
          </a:ln>
        </p:spPr>
        <p:txBody>
          <a:bodyPr wrap="square" rtlCol="0">
            <a:spAutoFit/>
          </a:bodyPr>
          <a:lstStyle/>
          <a:p>
            <a:r>
              <a:rPr lang="en-US" sz="1200" dirty="0" smtClean="0"/>
              <a:t>To</a:t>
            </a:r>
            <a:r>
              <a:rPr lang="en-US" sz="1600" dirty="0" smtClean="0"/>
              <a:t> DILL</a:t>
            </a:r>
            <a:endParaRPr lang="en-US" sz="1600" dirty="0"/>
          </a:p>
        </p:txBody>
      </p:sp>
      <p:sp>
        <p:nvSpPr>
          <p:cNvPr id="517" name="TextBox 516"/>
          <p:cNvSpPr txBox="1"/>
          <p:nvPr/>
        </p:nvSpPr>
        <p:spPr>
          <a:xfrm>
            <a:off x="554443" y="5528074"/>
            <a:ext cx="1579829" cy="338554"/>
          </a:xfrm>
          <a:prstGeom prst="rect">
            <a:avLst/>
          </a:prstGeom>
          <a:noFill/>
          <a:ln w="19050">
            <a:noFill/>
          </a:ln>
        </p:spPr>
        <p:txBody>
          <a:bodyPr wrap="square" rtlCol="0">
            <a:spAutoFit/>
          </a:bodyPr>
          <a:lstStyle/>
          <a:p>
            <a:r>
              <a:rPr lang="en-US" sz="1200" dirty="0" smtClean="0"/>
              <a:t>To</a:t>
            </a:r>
            <a:r>
              <a:rPr lang="en-US" sz="1600" dirty="0" smtClean="0"/>
              <a:t> EGGPLANT</a:t>
            </a:r>
            <a:endParaRPr lang="en-US" sz="1600" dirty="0"/>
          </a:p>
        </p:txBody>
      </p:sp>
      <p:grpSp>
        <p:nvGrpSpPr>
          <p:cNvPr id="518" name="Group 517"/>
          <p:cNvGrpSpPr/>
          <p:nvPr/>
        </p:nvGrpSpPr>
        <p:grpSpPr>
          <a:xfrm rot="5400000">
            <a:off x="1098456" y="4654606"/>
            <a:ext cx="1011335" cy="530971"/>
            <a:chOff x="7128935" y="4758267"/>
            <a:chExt cx="2160931" cy="199815"/>
          </a:xfrm>
        </p:grpSpPr>
        <p:cxnSp>
          <p:nvCxnSpPr>
            <p:cNvPr id="519" name="Straight Connector 518"/>
            <p:cNvCxnSpPr/>
            <p:nvPr/>
          </p:nvCxnSpPr>
          <p:spPr>
            <a:xfrm rot="16200000">
              <a:off x="9189958" y="4858175"/>
              <a:ext cx="19981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0" name="Straight Connector 519"/>
            <p:cNvCxnSpPr/>
            <p:nvPr/>
          </p:nvCxnSpPr>
          <p:spPr>
            <a:xfrm flipH="1">
              <a:off x="7128935" y="4758268"/>
              <a:ext cx="21609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1" name="Straight Connector 520"/>
            <p:cNvCxnSpPr/>
            <p:nvPr/>
          </p:nvCxnSpPr>
          <p:spPr>
            <a:xfrm flipV="1">
              <a:off x="7128935"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2022673" y="4414420"/>
            <a:ext cx="701755" cy="1288649"/>
            <a:chOff x="2022673" y="4414420"/>
            <a:chExt cx="701755" cy="1288649"/>
          </a:xfrm>
        </p:grpSpPr>
        <p:cxnSp>
          <p:nvCxnSpPr>
            <p:cNvPr id="523" name="Straight Connector 522"/>
            <p:cNvCxnSpPr/>
            <p:nvPr/>
          </p:nvCxnSpPr>
          <p:spPr>
            <a:xfrm rot="16200000">
              <a:off x="2551835" y="4241827"/>
              <a:ext cx="0" cy="345186"/>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4" name="Straight Connector 523"/>
            <p:cNvCxnSpPr/>
            <p:nvPr/>
          </p:nvCxnSpPr>
          <p:spPr>
            <a:xfrm rot="16200000" flipH="1" flipV="1">
              <a:off x="2080104" y="5058745"/>
              <a:ext cx="1288648"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5" name="Straight Connector 524"/>
            <p:cNvCxnSpPr/>
            <p:nvPr/>
          </p:nvCxnSpPr>
          <p:spPr>
            <a:xfrm>
              <a:off x="2022673" y="5703068"/>
              <a:ext cx="70175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43" name="Group 542"/>
          <p:cNvGrpSpPr/>
          <p:nvPr/>
        </p:nvGrpSpPr>
        <p:grpSpPr>
          <a:xfrm>
            <a:off x="10415159" y="3435594"/>
            <a:ext cx="914400" cy="299616"/>
            <a:chOff x="6891601" y="2744858"/>
            <a:chExt cx="914400" cy="254597"/>
          </a:xfrm>
        </p:grpSpPr>
        <p:cxnSp>
          <p:nvCxnSpPr>
            <p:cNvPr id="539" name="Straight Connector 538"/>
            <p:cNvCxnSpPr/>
            <p:nvPr/>
          </p:nvCxnSpPr>
          <p:spPr>
            <a:xfrm>
              <a:off x="6891601" y="2744858"/>
              <a:ext cx="9144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41" name="Straight Connector 540"/>
            <p:cNvCxnSpPr/>
            <p:nvPr/>
          </p:nvCxnSpPr>
          <p:spPr>
            <a:xfrm>
              <a:off x="7348801" y="2744858"/>
              <a:ext cx="0" cy="254597"/>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544" name="TextBox 543"/>
          <p:cNvSpPr txBox="1"/>
          <p:nvPr/>
        </p:nvSpPr>
        <p:spPr>
          <a:xfrm>
            <a:off x="10399919" y="3081457"/>
            <a:ext cx="944880" cy="400110"/>
          </a:xfrm>
          <a:prstGeom prst="rect">
            <a:avLst/>
          </a:prstGeom>
          <a:noFill/>
          <a:ln w="19050">
            <a:noFill/>
          </a:ln>
        </p:spPr>
        <p:txBody>
          <a:bodyPr wrap="square" rtlCol="0">
            <a:spAutoFit/>
          </a:bodyPr>
          <a:lstStyle/>
          <a:p>
            <a:r>
              <a:rPr lang="en-US" sz="2000" dirty="0" smtClean="0"/>
              <a:t>230 </a:t>
            </a:r>
            <a:r>
              <a:rPr lang="en-US" sz="1400" dirty="0" smtClean="0"/>
              <a:t>kV</a:t>
            </a:r>
            <a:endParaRPr lang="en-US" sz="1400" dirty="0"/>
          </a:p>
        </p:txBody>
      </p:sp>
      <p:sp>
        <p:nvSpPr>
          <p:cNvPr id="421" name="Arc 420"/>
          <p:cNvSpPr/>
          <p:nvPr/>
        </p:nvSpPr>
        <p:spPr>
          <a:xfrm rot="2754250">
            <a:off x="1517056" y="3517059"/>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5" name="Arc 544"/>
          <p:cNvSpPr/>
          <p:nvPr/>
        </p:nvSpPr>
        <p:spPr>
          <a:xfrm rot="2754250">
            <a:off x="2422863" y="3517059"/>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6" name="Arc 545"/>
          <p:cNvSpPr/>
          <p:nvPr/>
        </p:nvSpPr>
        <p:spPr>
          <a:xfrm rot="2754250">
            <a:off x="3323566" y="3516918"/>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7" name="Arc 546"/>
          <p:cNvSpPr/>
          <p:nvPr/>
        </p:nvSpPr>
        <p:spPr>
          <a:xfrm rot="2754250">
            <a:off x="1519950" y="4589942"/>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8" name="Arc 547"/>
          <p:cNvSpPr/>
          <p:nvPr/>
        </p:nvSpPr>
        <p:spPr>
          <a:xfrm rot="2754250">
            <a:off x="2384191" y="4589942"/>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2" name="Arc 551"/>
          <p:cNvSpPr/>
          <p:nvPr/>
        </p:nvSpPr>
        <p:spPr>
          <a:xfrm rot="2754250">
            <a:off x="1512680" y="2748212"/>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3" name="Arc 552"/>
          <p:cNvSpPr/>
          <p:nvPr/>
        </p:nvSpPr>
        <p:spPr>
          <a:xfrm rot="2754250">
            <a:off x="2425413" y="2748212"/>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4" name="Arc 553"/>
          <p:cNvSpPr/>
          <p:nvPr/>
        </p:nvSpPr>
        <p:spPr>
          <a:xfrm rot="2754250">
            <a:off x="3326113" y="2748070"/>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7" name="Arc 556"/>
          <p:cNvSpPr/>
          <p:nvPr/>
        </p:nvSpPr>
        <p:spPr>
          <a:xfrm rot="2754250">
            <a:off x="1515574" y="1677808"/>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8" name="Arc 557"/>
          <p:cNvSpPr/>
          <p:nvPr/>
        </p:nvSpPr>
        <p:spPr>
          <a:xfrm rot="2754250">
            <a:off x="2400600" y="1677808"/>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9" name="Arc 558"/>
          <p:cNvSpPr/>
          <p:nvPr/>
        </p:nvSpPr>
        <p:spPr>
          <a:xfrm rot="2754250">
            <a:off x="3280516" y="1677667"/>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2" name="Rectangle 461"/>
          <p:cNvSpPr/>
          <p:nvPr/>
        </p:nvSpPr>
        <p:spPr>
          <a:xfrm>
            <a:off x="10730119" y="3730501"/>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2" name="Flowchart: Collate 161"/>
          <p:cNvSpPr/>
          <p:nvPr/>
        </p:nvSpPr>
        <p:spPr>
          <a:xfrm rot="5400000">
            <a:off x="1706410" y="3082915"/>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3" name="Flowchart: Collate 162"/>
          <p:cNvSpPr/>
          <p:nvPr/>
        </p:nvSpPr>
        <p:spPr>
          <a:xfrm rot="5400000">
            <a:off x="2611672" y="3082916"/>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4" name="Flowchart: Collate 163"/>
          <p:cNvSpPr/>
          <p:nvPr/>
        </p:nvSpPr>
        <p:spPr>
          <a:xfrm rot="5400000">
            <a:off x="3516168" y="3082916"/>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5" name="Flowchart: Collate 164"/>
          <p:cNvSpPr/>
          <p:nvPr/>
        </p:nvSpPr>
        <p:spPr>
          <a:xfrm rot="5400000">
            <a:off x="6106119" y="5181021"/>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9" name="Flowchart: Collate 168"/>
          <p:cNvSpPr/>
          <p:nvPr/>
        </p:nvSpPr>
        <p:spPr>
          <a:xfrm rot="5400000">
            <a:off x="7350040" y="5181021"/>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0" name="Flowchart: Collate 169"/>
          <p:cNvSpPr/>
          <p:nvPr/>
        </p:nvSpPr>
        <p:spPr>
          <a:xfrm rot="5400000">
            <a:off x="9137294" y="5168987"/>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1" name="Flowchart: Collate 170"/>
          <p:cNvSpPr/>
          <p:nvPr/>
        </p:nvSpPr>
        <p:spPr>
          <a:xfrm rot="5400000">
            <a:off x="10724592" y="5175297"/>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2" name="Flowchart: Collate 171"/>
          <p:cNvSpPr/>
          <p:nvPr/>
        </p:nvSpPr>
        <p:spPr>
          <a:xfrm rot="5400000">
            <a:off x="10735645" y="3944362"/>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78" name="Straight Connector 177"/>
          <p:cNvCxnSpPr/>
          <p:nvPr/>
        </p:nvCxnSpPr>
        <p:spPr>
          <a:xfrm>
            <a:off x="5833981" y="4820229"/>
            <a:ext cx="2114233" cy="12037"/>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79" name="Group 178"/>
          <p:cNvGrpSpPr/>
          <p:nvPr/>
        </p:nvGrpSpPr>
        <p:grpSpPr>
          <a:xfrm>
            <a:off x="7759598" y="4273901"/>
            <a:ext cx="1520886" cy="154553"/>
            <a:chOff x="7494695" y="4912648"/>
            <a:chExt cx="1795169" cy="132218"/>
          </a:xfrm>
        </p:grpSpPr>
        <p:cxnSp>
          <p:nvCxnSpPr>
            <p:cNvPr id="180" name="Straight Connector 179"/>
            <p:cNvCxnSpPr/>
            <p:nvPr/>
          </p:nvCxnSpPr>
          <p:spPr>
            <a:xfrm flipV="1">
              <a:off x="9289864" y="4913593"/>
              <a:ext cx="0" cy="13127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81" name="Group 180"/>
            <p:cNvGrpSpPr/>
            <p:nvPr/>
          </p:nvGrpSpPr>
          <p:grpSpPr>
            <a:xfrm>
              <a:off x="7494695" y="4912648"/>
              <a:ext cx="1795169" cy="131273"/>
              <a:chOff x="7494695" y="4912648"/>
              <a:chExt cx="1795169" cy="131273"/>
            </a:xfrm>
          </p:grpSpPr>
          <p:cxnSp>
            <p:nvCxnSpPr>
              <p:cNvPr id="182" name="Straight Connector 181"/>
              <p:cNvCxnSpPr/>
              <p:nvPr/>
            </p:nvCxnSpPr>
            <p:spPr>
              <a:xfrm flipH="1">
                <a:off x="7494695" y="4912648"/>
                <a:ext cx="179516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V="1">
                <a:off x="7494695" y="4912648"/>
                <a:ext cx="0" cy="13127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sp>
        <p:nvSpPr>
          <p:cNvPr id="189" name="Rectangle 188"/>
          <p:cNvSpPr/>
          <p:nvPr/>
        </p:nvSpPr>
        <p:spPr>
          <a:xfrm>
            <a:off x="5833981" y="4386577"/>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Rectangle 189"/>
          <p:cNvSpPr/>
          <p:nvPr/>
        </p:nvSpPr>
        <p:spPr>
          <a:xfrm>
            <a:off x="7634499" y="4386577"/>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2" name="Group 191"/>
          <p:cNvGrpSpPr/>
          <p:nvPr/>
        </p:nvGrpSpPr>
        <p:grpSpPr>
          <a:xfrm>
            <a:off x="5970659" y="4575230"/>
            <a:ext cx="1798468" cy="248564"/>
            <a:chOff x="5874104" y="5029200"/>
            <a:chExt cx="1254831" cy="1083733"/>
          </a:xfrm>
        </p:grpSpPr>
        <p:cxnSp>
          <p:nvCxnSpPr>
            <p:cNvPr id="193" name="Straight Connector 192"/>
            <p:cNvCxnSpPr/>
            <p:nvPr/>
          </p:nvCxnSpPr>
          <p:spPr>
            <a:xfrm>
              <a:off x="7128935" y="5029200"/>
              <a:ext cx="0" cy="108373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a:off x="5874104" y="5029200"/>
              <a:ext cx="0" cy="108373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455" name="Rectangle 454"/>
          <p:cNvSpPr/>
          <p:nvPr/>
        </p:nvSpPr>
        <p:spPr>
          <a:xfrm>
            <a:off x="9145084" y="4374540"/>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Arc 195"/>
          <p:cNvSpPr/>
          <p:nvPr/>
        </p:nvSpPr>
        <p:spPr>
          <a:xfrm rot="2754250">
            <a:off x="3366984" y="4577769"/>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7" name="TextBox 196"/>
          <p:cNvSpPr txBox="1"/>
          <p:nvPr/>
        </p:nvSpPr>
        <p:spPr>
          <a:xfrm>
            <a:off x="548953" y="751911"/>
            <a:ext cx="1293405" cy="338554"/>
          </a:xfrm>
          <a:prstGeom prst="rect">
            <a:avLst/>
          </a:prstGeom>
          <a:noFill/>
          <a:ln w="19050">
            <a:noFill/>
          </a:ln>
        </p:spPr>
        <p:txBody>
          <a:bodyPr wrap="square" rtlCol="0">
            <a:spAutoFit/>
          </a:bodyPr>
          <a:lstStyle/>
          <a:p>
            <a:r>
              <a:rPr lang="en-US" sz="1200" dirty="0" smtClean="0"/>
              <a:t>To </a:t>
            </a:r>
            <a:r>
              <a:rPr lang="en-US" sz="1600" dirty="0" smtClean="0"/>
              <a:t>CARROT</a:t>
            </a:r>
            <a:endParaRPr lang="en-US" sz="1600" dirty="0"/>
          </a:p>
        </p:txBody>
      </p:sp>
      <p:grpSp>
        <p:nvGrpSpPr>
          <p:cNvPr id="12" name="Group 11"/>
          <p:cNvGrpSpPr/>
          <p:nvPr/>
        </p:nvGrpSpPr>
        <p:grpSpPr>
          <a:xfrm>
            <a:off x="4136487" y="1863890"/>
            <a:ext cx="415777" cy="924637"/>
            <a:chOff x="6008763" y="1672789"/>
            <a:chExt cx="415777" cy="924637"/>
          </a:xfrm>
        </p:grpSpPr>
        <p:sp>
          <p:nvSpPr>
            <p:cNvPr id="143" name="Arc 142"/>
            <p:cNvSpPr/>
            <p:nvPr/>
          </p:nvSpPr>
          <p:spPr>
            <a:xfrm rot="19125071">
              <a:off x="6008763" y="2179222"/>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1" name="Group 10"/>
            <p:cNvGrpSpPr/>
            <p:nvPr/>
          </p:nvGrpSpPr>
          <p:grpSpPr>
            <a:xfrm>
              <a:off x="6009650" y="1672789"/>
              <a:ext cx="414002" cy="420729"/>
              <a:chOff x="6009650" y="1672789"/>
              <a:chExt cx="414002" cy="420729"/>
            </a:xfrm>
          </p:grpSpPr>
          <p:cxnSp>
            <p:nvCxnSpPr>
              <p:cNvPr id="3" name="Straight Connector 2"/>
              <p:cNvCxnSpPr/>
              <p:nvPr/>
            </p:nvCxnSpPr>
            <p:spPr>
              <a:xfrm>
                <a:off x="6009650" y="2093518"/>
                <a:ext cx="414002"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146" name="Rectangle 145"/>
              <p:cNvSpPr/>
              <p:nvPr/>
            </p:nvSpPr>
            <p:spPr>
              <a:xfrm>
                <a:off x="6071871" y="1809911"/>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p:cNvCxnSpPr>
                <a:stCxn id="146" idx="2"/>
              </p:cNvCxnSpPr>
              <p:nvPr/>
            </p:nvCxnSpPr>
            <p:spPr>
              <a:xfrm>
                <a:off x="6216651" y="1994970"/>
                <a:ext cx="0" cy="98548"/>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146" idx="0"/>
              </p:cNvCxnSpPr>
              <p:nvPr/>
            </p:nvCxnSpPr>
            <p:spPr>
              <a:xfrm flipV="1">
                <a:off x="6216651" y="1672789"/>
                <a:ext cx="0" cy="13712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sp>
        <p:nvSpPr>
          <p:cNvPr id="153" name="TextBox 152"/>
          <p:cNvSpPr txBox="1"/>
          <p:nvPr/>
        </p:nvSpPr>
        <p:spPr>
          <a:xfrm>
            <a:off x="5136967" y="2397043"/>
            <a:ext cx="1303870" cy="338554"/>
          </a:xfrm>
          <a:prstGeom prst="rect">
            <a:avLst/>
          </a:prstGeom>
          <a:noFill/>
          <a:ln w="19050">
            <a:solidFill>
              <a:srgbClr val="FF0000"/>
            </a:solidFill>
          </a:ln>
        </p:spPr>
        <p:txBody>
          <a:bodyPr wrap="square" rtlCol="0">
            <a:spAutoFit/>
          </a:bodyPr>
          <a:lstStyle/>
          <a:p>
            <a:r>
              <a:rPr lang="en-US" sz="1200" dirty="0" smtClean="0"/>
              <a:t>To</a:t>
            </a:r>
            <a:r>
              <a:rPr lang="en-US" sz="1600" dirty="0" smtClean="0"/>
              <a:t> </a:t>
            </a:r>
            <a:r>
              <a:rPr lang="en-US" sz="1200" dirty="0" smtClean="0"/>
              <a:t>Be Removed</a:t>
            </a:r>
            <a:endParaRPr lang="en-US" sz="1200" dirty="0"/>
          </a:p>
        </p:txBody>
      </p:sp>
      <p:cxnSp>
        <p:nvCxnSpPr>
          <p:cNvPr id="15" name="Straight Arrow Connector 14"/>
          <p:cNvCxnSpPr>
            <a:stCxn id="153" idx="1"/>
          </p:cNvCxnSpPr>
          <p:nvPr/>
        </p:nvCxnSpPr>
        <p:spPr>
          <a:xfrm flipH="1" flipV="1">
            <a:off x="4567407" y="2414906"/>
            <a:ext cx="569560" cy="15141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3284706" y="4239761"/>
            <a:ext cx="2703576" cy="946030"/>
            <a:chOff x="3275185" y="4239985"/>
            <a:chExt cx="2703576" cy="946030"/>
          </a:xfrm>
        </p:grpSpPr>
        <p:cxnSp>
          <p:nvCxnSpPr>
            <p:cNvPr id="185" name="Straight Connector 184"/>
            <p:cNvCxnSpPr/>
            <p:nvPr/>
          </p:nvCxnSpPr>
          <p:spPr>
            <a:xfrm flipH="1" flipV="1">
              <a:off x="5763514" y="4239985"/>
              <a:ext cx="2040" cy="93033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flipH="1">
              <a:off x="3698519" y="5170318"/>
              <a:ext cx="2064995" cy="15697"/>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flipH="1" flipV="1">
              <a:off x="3697426" y="4422673"/>
              <a:ext cx="7957" cy="76334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5400000" flipV="1">
              <a:off x="3486305" y="4211552"/>
              <a:ext cx="0" cy="42224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H="1" flipV="1">
              <a:off x="5765176" y="4246519"/>
              <a:ext cx="213585" cy="7174"/>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flipH="1" flipV="1">
              <a:off x="5974631" y="4253693"/>
              <a:ext cx="2040" cy="128296"/>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757393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3" name="Straight Connector 202"/>
          <p:cNvCxnSpPr/>
          <p:nvPr/>
        </p:nvCxnSpPr>
        <p:spPr>
          <a:xfrm>
            <a:off x="7499059" y="4608342"/>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a:xfrm>
            <a:off x="6244228" y="4651374"/>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99" name="Group 198"/>
          <p:cNvGrpSpPr/>
          <p:nvPr/>
        </p:nvGrpSpPr>
        <p:grpSpPr>
          <a:xfrm>
            <a:off x="6237338" y="1892502"/>
            <a:ext cx="1254831" cy="2939764"/>
            <a:chOff x="5874104" y="5029200"/>
            <a:chExt cx="1254831" cy="1083733"/>
          </a:xfrm>
        </p:grpSpPr>
        <p:cxnSp>
          <p:nvCxnSpPr>
            <p:cNvPr id="200" name="Straight Connector 199"/>
            <p:cNvCxnSpPr/>
            <p:nvPr/>
          </p:nvCxnSpPr>
          <p:spPr>
            <a:xfrm>
              <a:off x="7128935" y="5029200"/>
              <a:ext cx="0" cy="1083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a:off x="5874104" y="5029200"/>
              <a:ext cx="0" cy="1083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 name="Rectangle 5"/>
          <p:cNvSpPr/>
          <p:nvPr/>
        </p:nvSpPr>
        <p:spPr>
          <a:xfrm>
            <a:off x="0" y="0"/>
            <a:ext cx="3783239" cy="136669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52" name="Straight Connector 151"/>
          <p:cNvCxnSpPr/>
          <p:nvPr/>
        </p:nvCxnSpPr>
        <p:spPr>
          <a:xfrm>
            <a:off x="6244228" y="1889578"/>
            <a:ext cx="12548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6244228" y="2332462"/>
            <a:ext cx="12548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4150826" y="1881247"/>
            <a:ext cx="0" cy="1066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65" name="Rectangle 364"/>
          <p:cNvSpPr/>
          <p:nvPr/>
        </p:nvSpPr>
        <p:spPr>
          <a:xfrm>
            <a:off x="636269" y="1404456"/>
            <a:ext cx="4276203" cy="3649449"/>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6" name="Rectangle 365"/>
          <p:cNvSpPr/>
          <p:nvPr/>
        </p:nvSpPr>
        <p:spPr>
          <a:xfrm>
            <a:off x="5496655" y="1388122"/>
            <a:ext cx="2584909" cy="4632445"/>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Rectangle 366"/>
          <p:cNvSpPr/>
          <p:nvPr/>
        </p:nvSpPr>
        <p:spPr>
          <a:xfrm>
            <a:off x="8700163" y="3015171"/>
            <a:ext cx="2729289" cy="2993361"/>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9" name="Straight Connector 368"/>
          <p:cNvCxnSpPr/>
          <p:nvPr/>
        </p:nvCxnSpPr>
        <p:spPr>
          <a:xfrm>
            <a:off x="883920" y="1881247"/>
            <a:ext cx="366630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p:cNvCxnSpPr/>
          <p:nvPr/>
        </p:nvCxnSpPr>
        <p:spPr>
          <a:xfrm>
            <a:off x="883920" y="2948047"/>
            <a:ext cx="366630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75" name="Group 374"/>
          <p:cNvGrpSpPr/>
          <p:nvPr/>
        </p:nvGrpSpPr>
        <p:grpSpPr>
          <a:xfrm>
            <a:off x="883920" y="3710047"/>
            <a:ext cx="3266906" cy="1066800"/>
            <a:chOff x="883920" y="3002280"/>
            <a:chExt cx="3444240" cy="1066800"/>
          </a:xfrm>
        </p:grpSpPr>
        <p:cxnSp>
          <p:nvCxnSpPr>
            <p:cNvPr id="371" name="Straight Connector 370"/>
            <p:cNvCxnSpPr/>
            <p:nvPr/>
          </p:nvCxnSpPr>
          <p:spPr>
            <a:xfrm>
              <a:off x="883920" y="3002280"/>
              <a:ext cx="3444240"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p:cNvCxnSpPr/>
            <p:nvPr/>
          </p:nvCxnSpPr>
          <p:spPr>
            <a:xfrm>
              <a:off x="883920" y="4069080"/>
              <a:ext cx="3444240"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cxnSp>
        <p:nvCxnSpPr>
          <p:cNvPr id="383" name="Straight Connector 382"/>
          <p:cNvCxnSpPr/>
          <p:nvPr/>
        </p:nvCxnSpPr>
        <p:spPr>
          <a:xfrm>
            <a:off x="1478280" y="18812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p:cNvCxnSpPr/>
          <p:nvPr/>
        </p:nvCxnSpPr>
        <p:spPr>
          <a:xfrm>
            <a:off x="2377443" y="18812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p:cNvCxnSpPr/>
          <p:nvPr/>
        </p:nvCxnSpPr>
        <p:spPr>
          <a:xfrm>
            <a:off x="3277990" y="18812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p:cNvCxnSpPr/>
          <p:nvPr/>
        </p:nvCxnSpPr>
        <p:spPr>
          <a:xfrm>
            <a:off x="1478280" y="37100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p:cNvCxnSpPr/>
          <p:nvPr/>
        </p:nvCxnSpPr>
        <p:spPr>
          <a:xfrm>
            <a:off x="2377443" y="37100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p:cNvCxnSpPr/>
          <p:nvPr/>
        </p:nvCxnSpPr>
        <p:spPr>
          <a:xfrm>
            <a:off x="3277990" y="37100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93" name="Group 392"/>
          <p:cNvGrpSpPr/>
          <p:nvPr/>
        </p:nvGrpSpPr>
        <p:grpSpPr>
          <a:xfrm>
            <a:off x="1338641" y="2000989"/>
            <a:ext cx="289560" cy="851143"/>
            <a:chOff x="1338641" y="1293222"/>
            <a:chExt cx="289560" cy="851143"/>
          </a:xfrm>
        </p:grpSpPr>
        <p:sp>
          <p:nvSpPr>
            <p:cNvPr id="389" name="Rectangle 388"/>
            <p:cNvSpPr/>
            <p:nvPr/>
          </p:nvSpPr>
          <p:spPr>
            <a:xfrm>
              <a:off x="1338641" y="129322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1" name="Rectangle 390"/>
            <p:cNvSpPr/>
            <p:nvPr/>
          </p:nvSpPr>
          <p:spPr>
            <a:xfrm>
              <a:off x="1338641" y="162626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2" name="Rectangle 391"/>
            <p:cNvSpPr/>
            <p:nvPr/>
          </p:nvSpPr>
          <p:spPr>
            <a:xfrm>
              <a:off x="1338641" y="1959306"/>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4" name="Group 393"/>
          <p:cNvGrpSpPr/>
          <p:nvPr/>
        </p:nvGrpSpPr>
        <p:grpSpPr>
          <a:xfrm>
            <a:off x="2230427" y="2000989"/>
            <a:ext cx="289560" cy="851143"/>
            <a:chOff x="1338641" y="1293222"/>
            <a:chExt cx="289560" cy="851143"/>
          </a:xfrm>
          <a:solidFill>
            <a:schemeClr val="bg1"/>
          </a:solidFill>
        </p:grpSpPr>
        <p:sp>
          <p:nvSpPr>
            <p:cNvPr id="395" name="Rectangle 394"/>
            <p:cNvSpPr/>
            <p:nvPr/>
          </p:nvSpPr>
          <p:spPr>
            <a:xfrm>
              <a:off x="1338641" y="1293222"/>
              <a:ext cx="289560" cy="185059"/>
            </a:xfrm>
            <a:prstGeom prst="rect">
              <a:avLst/>
            </a:prstGeom>
            <a:grp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Rectangle 395"/>
            <p:cNvSpPr/>
            <p:nvPr/>
          </p:nvSpPr>
          <p:spPr>
            <a:xfrm>
              <a:off x="1338641" y="1626264"/>
              <a:ext cx="289560" cy="185059"/>
            </a:xfrm>
            <a:prstGeom prst="rect">
              <a:avLst/>
            </a:prstGeom>
            <a:grp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Rectangle 396"/>
            <p:cNvSpPr/>
            <p:nvPr/>
          </p:nvSpPr>
          <p:spPr>
            <a:xfrm>
              <a:off x="1338641" y="1959306"/>
              <a:ext cx="289560" cy="185059"/>
            </a:xfrm>
            <a:prstGeom prst="rect">
              <a:avLst/>
            </a:prstGeom>
            <a:grp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8" name="Group 397"/>
          <p:cNvGrpSpPr/>
          <p:nvPr/>
        </p:nvGrpSpPr>
        <p:grpSpPr>
          <a:xfrm>
            <a:off x="3122213" y="2000989"/>
            <a:ext cx="289560" cy="851143"/>
            <a:chOff x="1338641" y="1293222"/>
            <a:chExt cx="289560" cy="851143"/>
          </a:xfrm>
        </p:grpSpPr>
        <p:sp>
          <p:nvSpPr>
            <p:cNvPr id="399" name="Rectangle 398"/>
            <p:cNvSpPr/>
            <p:nvPr/>
          </p:nvSpPr>
          <p:spPr>
            <a:xfrm>
              <a:off x="1338641" y="129322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0" name="Rectangle 399"/>
            <p:cNvSpPr/>
            <p:nvPr/>
          </p:nvSpPr>
          <p:spPr>
            <a:xfrm>
              <a:off x="1338641" y="162626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1" name="Rectangle 400"/>
            <p:cNvSpPr/>
            <p:nvPr/>
          </p:nvSpPr>
          <p:spPr>
            <a:xfrm>
              <a:off x="1338641" y="1959306"/>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2" name="Group 401"/>
          <p:cNvGrpSpPr/>
          <p:nvPr/>
        </p:nvGrpSpPr>
        <p:grpSpPr>
          <a:xfrm>
            <a:off x="1338641" y="3817876"/>
            <a:ext cx="289560" cy="851143"/>
            <a:chOff x="1338641" y="1293222"/>
            <a:chExt cx="289560" cy="851143"/>
          </a:xfrm>
        </p:grpSpPr>
        <p:sp>
          <p:nvSpPr>
            <p:cNvPr id="403" name="Rectangle 402"/>
            <p:cNvSpPr/>
            <p:nvPr/>
          </p:nvSpPr>
          <p:spPr>
            <a:xfrm>
              <a:off x="1338641" y="129322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4" name="Rectangle 403"/>
            <p:cNvSpPr/>
            <p:nvPr/>
          </p:nvSpPr>
          <p:spPr>
            <a:xfrm>
              <a:off x="1338641" y="162626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5" name="Rectangle 404"/>
            <p:cNvSpPr/>
            <p:nvPr/>
          </p:nvSpPr>
          <p:spPr>
            <a:xfrm>
              <a:off x="1338641" y="1959306"/>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6" name="Group 405"/>
          <p:cNvGrpSpPr/>
          <p:nvPr/>
        </p:nvGrpSpPr>
        <p:grpSpPr>
          <a:xfrm>
            <a:off x="2232663" y="3817875"/>
            <a:ext cx="289560" cy="851143"/>
            <a:chOff x="1338641" y="1293222"/>
            <a:chExt cx="289560" cy="851143"/>
          </a:xfrm>
        </p:grpSpPr>
        <p:sp>
          <p:nvSpPr>
            <p:cNvPr id="407" name="Rectangle 406"/>
            <p:cNvSpPr/>
            <p:nvPr/>
          </p:nvSpPr>
          <p:spPr>
            <a:xfrm>
              <a:off x="1338641" y="129322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8" name="Rectangle 407"/>
            <p:cNvSpPr/>
            <p:nvPr/>
          </p:nvSpPr>
          <p:spPr>
            <a:xfrm>
              <a:off x="1338641" y="162626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 name="Rectangle 408"/>
            <p:cNvSpPr/>
            <p:nvPr/>
          </p:nvSpPr>
          <p:spPr>
            <a:xfrm>
              <a:off x="1338641" y="1959306"/>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0" name="Group 409"/>
          <p:cNvGrpSpPr/>
          <p:nvPr/>
        </p:nvGrpSpPr>
        <p:grpSpPr>
          <a:xfrm>
            <a:off x="3119896" y="3817874"/>
            <a:ext cx="289560" cy="851143"/>
            <a:chOff x="1338641" y="1293222"/>
            <a:chExt cx="289560" cy="851143"/>
          </a:xfrm>
        </p:grpSpPr>
        <p:sp>
          <p:nvSpPr>
            <p:cNvPr id="411" name="Rectangle 410"/>
            <p:cNvSpPr/>
            <p:nvPr/>
          </p:nvSpPr>
          <p:spPr>
            <a:xfrm>
              <a:off x="1338641" y="129322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2" name="Rectangle 411"/>
            <p:cNvSpPr/>
            <p:nvPr/>
          </p:nvSpPr>
          <p:spPr>
            <a:xfrm>
              <a:off x="1338641" y="162626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Rectangle 412"/>
            <p:cNvSpPr/>
            <p:nvPr/>
          </p:nvSpPr>
          <p:spPr>
            <a:xfrm>
              <a:off x="1338641" y="1959306"/>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8" name="TextBox 427"/>
          <p:cNvSpPr txBox="1"/>
          <p:nvPr/>
        </p:nvSpPr>
        <p:spPr>
          <a:xfrm>
            <a:off x="799317" y="1519980"/>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rPr>
              <a:t>230 </a:t>
            </a:r>
            <a:r>
              <a:rPr lang="en-US" sz="1400" dirty="0" smtClean="0">
                <a:solidFill>
                  <a:schemeClr val="accent5">
                    <a:lumMod val="60000"/>
                    <a:lumOff val="40000"/>
                  </a:schemeClr>
                </a:solidFill>
              </a:rPr>
              <a:t>kV</a:t>
            </a:r>
            <a:endParaRPr lang="en-US" sz="1400" dirty="0">
              <a:solidFill>
                <a:schemeClr val="accent5">
                  <a:lumMod val="60000"/>
                  <a:lumOff val="40000"/>
                </a:schemeClr>
              </a:solidFill>
            </a:endParaRPr>
          </a:p>
        </p:txBody>
      </p:sp>
      <p:sp>
        <p:nvSpPr>
          <p:cNvPr id="429" name="TextBox 428"/>
          <p:cNvSpPr txBox="1"/>
          <p:nvPr/>
        </p:nvSpPr>
        <p:spPr>
          <a:xfrm>
            <a:off x="800121" y="3363851"/>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rPr>
              <a:t>115 </a:t>
            </a:r>
            <a:r>
              <a:rPr lang="en-US" sz="1400" dirty="0" smtClean="0">
                <a:solidFill>
                  <a:schemeClr val="accent5">
                    <a:lumMod val="60000"/>
                    <a:lumOff val="40000"/>
                  </a:schemeClr>
                </a:solidFill>
              </a:rPr>
              <a:t>kV</a:t>
            </a:r>
            <a:endParaRPr lang="en-US" sz="1400" dirty="0">
              <a:solidFill>
                <a:schemeClr val="accent5">
                  <a:lumMod val="60000"/>
                  <a:lumOff val="40000"/>
                </a:schemeClr>
              </a:solidFill>
            </a:endParaRPr>
          </a:p>
        </p:txBody>
      </p:sp>
      <p:sp>
        <p:nvSpPr>
          <p:cNvPr id="436" name="Rectangle 435"/>
          <p:cNvSpPr/>
          <p:nvPr/>
        </p:nvSpPr>
        <p:spPr>
          <a:xfrm>
            <a:off x="7354279" y="4965150"/>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 name="Rectangle 439"/>
          <p:cNvSpPr/>
          <p:nvPr/>
        </p:nvSpPr>
        <p:spPr>
          <a:xfrm>
            <a:off x="6099448" y="4965150"/>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7" name="Isosceles Triangle 446"/>
          <p:cNvSpPr/>
          <p:nvPr/>
        </p:nvSpPr>
        <p:spPr>
          <a:xfrm flipV="1">
            <a:off x="6107915" y="5606126"/>
            <a:ext cx="294640" cy="254000"/>
          </a:xfrm>
          <a:prstGeom prst="triangle">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8" name="Isosceles Triangle 447"/>
          <p:cNvSpPr/>
          <p:nvPr/>
        </p:nvSpPr>
        <p:spPr>
          <a:xfrm flipV="1">
            <a:off x="7349199" y="5606126"/>
            <a:ext cx="294640" cy="254000"/>
          </a:xfrm>
          <a:prstGeom prst="triangle">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0" name="Straight Connector 449"/>
          <p:cNvCxnSpPr/>
          <p:nvPr/>
        </p:nvCxnSpPr>
        <p:spPr>
          <a:xfrm>
            <a:off x="9008535" y="4838528"/>
            <a:ext cx="2154227"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51" name="Straight Connector 450"/>
          <p:cNvCxnSpPr>
            <a:stCxn id="462" idx="0"/>
          </p:cNvCxnSpPr>
          <p:nvPr/>
        </p:nvCxnSpPr>
        <p:spPr>
          <a:xfrm>
            <a:off x="10874899" y="3730501"/>
            <a:ext cx="0" cy="1855119"/>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52" name="Rectangle 451"/>
          <p:cNvSpPr/>
          <p:nvPr/>
        </p:nvSpPr>
        <p:spPr>
          <a:xfrm>
            <a:off x="10730119" y="4374540"/>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3" name="Rectangle 452"/>
          <p:cNvSpPr/>
          <p:nvPr/>
        </p:nvSpPr>
        <p:spPr>
          <a:xfrm>
            <a:off x="10730119" y="4953113"/>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4" name="Straight Connector 453"/>
          <p:cNvCxnSpPr/>
          <p:nvPr/>
        </p:nvCxnSpPr>
        <p:spPr>
          <a:xfrm>
            <a:off x="9289864" y="4501887"/>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56" name="Rectangle 455"/>
          <p:cNvSpPr/>
          <p:nvPr/>
        </p:nvSpPr>
        <p:spPr>
          <a:xfrm>
            <a:off x="9145084" y="4953113"/>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7" name="Isosceles Triangle 456"/>
          <p:cNvSpPr/>
          <p:nvPr/>
        </p:nvSpPr>
        <p:spPr>
          <a:xfrm flipV="1">
            <a:off x="9153551" y="5594089"/>
            <a:ext cx="294640" cy="254000"/>
          </a:xfrm>
          <a:prstGeom prst="triangle">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Isosceles Triangle 457"/>
          <p:cNvSpPr/>
          <p:nvPr/>
        </p:nvSpPr>
        <p:spPr>
          <a:xfrm flipV="1">
            <a:off x="10725039" y="5594089"/>
            <a:ext cx="294640" cy="254000"/>
          </a:xfrm>
          <a:prstGeom prst="triangle">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TextBox 458"/>
          <p:cNvSpPr txBox="1"/>
          <p:nvPr/>
        </p:nvSpPr>
        <p:spPr>
          <a:xfrm>
            <a:off x="9656599" y="4476901"/>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rPr>
              <a:t>115 </a:t>
            </a:r>
            <a:r>
              <a:rPr lang="en-US" sz="1400" dirty="0" smtClean="0">
                <a:solidFill>
                  <a:schemeClr val="accent5">
                    <a:lumMod val="60000"/>
                    <a:lumOff val="40000"/>
                  </a:schemeClr>
                </a:solidFill>
              </a:rPr>
              <a:t>kV</a:t>
            </a:r>
            <a:endParaRPr lang="en-US" sz="1400" dirty="0">
              <a:solidFill>
                <a:schemeClr val="accent5">
                  <a:lumMod val="60000"/>
                  <a:lumOff val="40000"/>
                </a:schemeClr>
              </a:solidFill>
            </a:endParaRPr>
          </a:p>
        </p:txBody>
      </p:sp>
      <p:sp>
        <p:nvSpPr>
          <p:cNvPr id="464" name="TextBox 463"/>
          <p:cNvSpPr txBox="1"/>
          <p:nvPr/>
        </p:nvSpPr>
        <p:spPr>
          <a:xfrm>
            <a:off x="10588718" y="2555023"/>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latin typeface="Arial" panose="020B0604020202020204" pitchFamily="34" charset="0"/>
                <a:cs typeface="Arial" panose="020B0604020202020204" pitchFamily="34" charset="0"/>
              </a:rPr>
              <a:t>Grape</a:t>
            </a:r>
            <a:endParaRPr lang="en-US" sz="2000" dirty="0">
              <a:solidFill>
                <a:schemeClr val="accent5">
                  <a:lumMod val="60000"/>
                  <a:lumOff val="40000"/>
                </a:schemeClr>
              </a:solidFill>
              <a:latin typeface="Arial" panose="020B0604020202020204" pitchFamily="34" charset="0"/>
              <a:cs typeface="Arial" panose="020B0604020202020204" pitchFamily="34" charset="0"/>
            </a:endParaRPr>
          </a:p>
        </p:txBody>
      </p:sp>
      <p:sp>
        <p:nvSpPr>
          <p:cNvPr id="465" name="TextBox 464"/>
          <p:cNvSpPr txBox="1"/>
          <p:nvPr/>
        </p:nvSpPr>
        <p:spPr>
          <a:xfrm>
            <a:off x="7250443" y="990675"/>
            <a:ext cx="1057672"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latin typeface="Arial" panose="020B0604020202020204" pitchFamily="34" charset="0"/>
                <a:cs typeface="Arial" panose="020B0604020202020204" pitchFamily="34" charset="0"/>
              </a:rPr>
              <a:t>Filbert</a:t>
            </a:r>
            <a:endParaRPr lang="en-US" sz="2000" dirty="0">
              <a:solidFill>
                <a:schemeClr val="accent5">
                  <a:lumMod val="60000"/>
                  <a:lumOff val="40000"/>
                </a:schemeClr>
              </a:solidFill>
              <a:latin typeface="Arial" panose="020B0604020202020204" pitchFamily="34" charset="0"/>
              <a:cs typeface="Arial" panose="020B0604020202020204" pitchFamily="34" charset="0"/>
            </a:endParaRPr>
          </a:p>
        </p:txBody>
      </p:sp>
      <p:sp>
        <p:nvSpPr>
          <p:cNvPr id="466" name="TextBox 465"/>
          <p:cNvSpPr txBox="1"/>
          <p:nvPr/>
        </p:nvSpPr>
        <p:spPr>
          <a:xfrm>
            <a:off x="4174030" y="982038"/>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latin typeface="Arial" panose="020B0604020202020204" pitchFamily="34" charset="0"/>
                <a:cs typeface="Arial" panose="020B0604020202020204" pitchFamily="34" charset="0"/>
              </a:rPr>
              <a:t>Apple</a:t>
            </a:r>
            <a:endParaRPr lang="en-US" sz="2000" dirty="0">
              <a:solidFill>
                <a:schemeClr val="accent5">
                  <a:lumMod val="60000"/>
                  <a:lumOff val="40000"/>
                </a:schemeClr>
              </a:solidFill>
              <a:latin typeface="Arial" panose="020B0604020202020204" pitchFamily="34" charset="0"/>
              <a:cs typeface="Arial" panose="020B0604020202020204" pitchFamily="34" charset="0"/>
            </a:endParaRPr>
          </a:p>
        </p:txBody>
      </p:sp>
      <p:sp>
        <p:nvSpPr>
          <p:cNvPr id="467" name="Rectangle 466"/>
          <p:cNvSpPr/>
          <p:nvPr/>
        </p:nvSpPr>
        <p:spPr>
          <a:xfrm>
            <a:off x="5676900" y="124454"/>
            <a:ext cx="6511991" cy="595089"/>
          </a:xfrm>
          <a:prstGeom prst="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smtClean="0">
                <a:latin typeface="Arial" panose="020B0604020202020204" pitchFamily="34" charset="0"/>
                <a:cs typeface="Arial" panose="020B0604020202020204" pitchFamily="34" charset="0"/>
              </a:rPr>
              <a:t>Phase 1		</a:t>
            </a:r>
            <a:endParaRPr lang="en-US" sz="2800" dirty="0">
              <a:latin typeface="Arial" panose="020B0604020202020204" pitchFamily="34" charset="0"/>
              <a:cs typeface="Arial" panose="020B0604020202020204" pitchFamily="34" charset="0"/>
            </a:endParaRPr>
          </a:p>
        </p:txBody>
      </p:sp>
      <p:grpSp>
        <p:nvGrpSpPr>
          <p:cNvPr id="485" name="Group 484"/>
          <p:cNvGrpSpPr/>
          <p:nvPr/>
        </p:nvGrpSpPr>
        <p:grpSpPr>
          <a:xfrm rot="5400000">
            <a:off x="2731498" y="3147164"/>
            <a:ext cx="1485900" cy="381545"/>
            <a:chOff x="7128935" y="4758268"/>
            <a:chExt cx="2160929" cy="143583"/>
          </a:xfrm>
        </p:grpSpPr>
        <p:cxnSp>
          <p:nvCxnSpPr>
            <p:cNvPr id="486" name="Straight Connector 485"/>
            <p:cNvCxnSpPr/>
            <p:nvPr/>
          </p:nvCxnSpPr>
          <p:spPr>
            <a:xfrm flipV="1">
              <a:off x="9289864"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7" name="Straight Connector 486"/>
            <p:cNvCxnSpPr/>
            <p:nvPr/>
          </p:nvCxnSpPr>
          <p:spPr>
            <a:xfrm flipH="1">
              <a:off x="7128935" y="4758268"/>
              <a:ext cx="216092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8" name="Straight Connector 487"/>
            <p:cNvCxnSpPr/>
            <p:nvPr/>
          </p:nvCxnSpPr>
          <p:spPr>
            <a:xfrm flipV="1">
              <a:off x="7128935"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89" name="Group 488"/>
          <p:cNvGrpSpPr/>
          <p:nvPr/>
        </p:nvGrpSpPr>
        <p:grpSpPr>
          <a:xfrm rot="5400000">
            <a:off x="1831646" y="3147164"/>
            <a:ext cx="1485900" cy="381545"/>
            <a:chOff x="7128935" y="4758268"/>
            <a:chExt cx="2160929" cy="143583"/>
          </a:xfrm>
        </p:grpSpPr>
        <p:cxnSp>
          <p:nvCxnSpPr>
            <p:cNvPr id="490" name="Straight Connector 489"/>
            <p:cNvCxnSpPr/>
            <p:nvPr/>
          </p:nvCxnSpPr>
          <p:spPr>
            <a:xfrm flipV="1">
              <a:off x="9289864"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1" name="Straight Connector 490"/>
            <p:cNvCxnSpPr/>
            <p:nvPr/>
          </p:nvCxnSpPr>
          <p:spPr>
            <a:xfrm flipH="1">
              <a:off x="7128935" y="4758268"/>
              <a:ext cx="216092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2" name="Straight Connector 491"/>
            <p:cNvCxnSpPr/>
            <p:nvPr/>
          </p:nvCxnSpPr>
          <p:spPr>
            <a:xfrm flipV="1">
              <a:off x="7128935"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93" name="Group 492"/>
          <p:cNvGrpSpPr/>
          <p:nvPr/>
        </p:nvGrpSpPr>
        <p:grpSpPr>
          <a:xfrm rot="5400000">
            <a:off x="925100" y="3138749"/>
            <a:ext cx="1485900" cy="381545"/>
            <a:chOff x="7128935" y="4758268"/>
            <a:chExt cx="2160929" cy="143583"/>
          </a:xfrm>
        </p:grpSpPr>
        <p:cxnSp>
          <p:nvCxnSpPr>
            <p:cNvPr id="494" name="Straight Connector 493"/>
            <p:cNvCxnSpPr/>
            <p:nvPr/>
          </p:nvCxnSpPr>
          <p:spPr>
            <a:xfrm flipV="1">
              <a:off x="9289864"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5" name="Straight Connector 494"/>
            <p:cNvCxnSpPr/>
            <p:nvPr/>
          </p:nvCxnSpPr>
          <p:spPr>
            <a:xfrm flipH="1">
              <a:off x="7128935" y="4758268"/>
              <a:ext cx="216092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6" name="Straight Connector 495"/>
            <p:cNvCxnSpPr/>
            <p:nvPr/>
          </p:nvCxnSpPr>
          <p:spPr>
            <a:xfrm flipV="1">
              <a:off x="7128935"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497" name="TextBox 496"/>
          <p:cNvSpPr txBox="1"/>
          <p:nvPr/>
        </p:nvSpPr>
        <p:spPr>
          <a:xfrm>
            <a:off x="558915" y="498200"/>
            <a:ext cx="1455049" cy="338554"/>
          </a:xfrm>
          <a:prstGeom prst="rect">
            <a:avLst/>
          </a:prstGeom>
          <a:noFill/>
          <a:ln w="19050">
            <a:noFill/>
          </a:ln>
        </p:spPr>
        <p:txBody>
          <a:bodyPr wrap="square" rtlCol="0">
            <a:spAutoFit/>
          </a:bodyPr>
          <a:lstStyle/>
          <a:p>
            <a:r>
              <a:rPr lang="en-US" sz="1200" dirty="0" smtClean="0">
                <a:solidFill>
                  <a:schemeClr val="accent5">
                    <a:lumMod val="60000"/>
                    <a:lumOff val="40000"/>
                  </a:schemeClr>
                </a:solidFill>
              </a:rPr>
              <a:t>To </a:t>
            </a:r>
            <a:r>
              <a:rPr lang="en-US" sz="1600" dirty="0" smtClean="0">
                <a:solidFill>
                  <a:schemeClr val="accent5">
                    <a:lumMod val="60000"/>
                    <a:lumOff val="40000"/>
                  </a:schemeClr>
                </a:solidFill>
              </a:rPr>
              <a:t>BANANA</a:t>
            </a:r>
            <a:endParaRPr lang="en-US" sz="1600" dirty="0">
              <a:solidFill>
                <a:schemeClr val="accent5">
                  <a:lumMod val="60000"/>
                  <a:lumOff val="40000"/>
                </a:schemeClr>
              </a:solidFill>
            </a:endParaRPr>
          </a:p>
        </p:txBody>
      </p:sp>
      <p:sp>
        <p:nvSpPr>
          <p:cNvPr id="498" name="TextBox 497"/>
          <p:cNvSpPr txBox="1"/>
          <p:nvPr/>
        </p:nvSpPr>
        <p:spPr>
          <a:xfrm>
            <a:off x="544651" y="1028136"/>
            <a:ext cx="1293405" cy="338554"/>
          </a:xfrm>
          <a:prstGeom prst="rect">
            <a:avLst/>
          </a:prstGeom>
          <a:noFill/>
          <a:ln w="19050">
            <a:noFill/>
          </a:ln>
        </p:spPr>
        <p:txBody>
          <a:bodyPr wrap="square" rtlCol="0">
            <a:spAutoFit/>
          </a:bodyPr>
          <a:lstStyle/>
          <a:p>
            <a:r>
              <a:rPr lang="en-US" sz="1200" dirty="0" smtClean="0">
                <a:solidFill>
                  <a:schemeClr val="accent5">
                    <a:lumMod val="60000"/>
                    <a:lumOff val="40000"/>
                  </a:schemeClr>
                </a:solidFill>
              </a:rPr>
              <a:t>To </a:t>
            </a:r>
            <a:r>
              <a:rPr lang="en-US" sz="1600" dirty="0" smtClean="0">
                <a:solidFill>
                  <a:schemeClr val="accent5">
                    <a:lumMod val="60000"/>
                    <a:lumOff val="40000"/>
                  </a:schemeClr>
                </a:solidFill>
              </a:rPr>
              <a:t>CARROT</a:t>
            </a:r>
            <a:endParaRPr lang="en-US" sz="1600" dirty="0">
              <a:solidFill>
                <a:schemeClr val="accent5">
                  <a:lumMod val="60000"/>
                  <a:lumOff val="40000"/>
                </a:schemeClr>
              </a:solidFill>
            </a:endParaRPr>
          </a:p>
        </p:txBody>
      </p:sp>
      <p:grpSp>
        <p:nvGrpSpPr>
          <p:cNvPr id="17" name="Group 16"/>
          <p:cNvGrpSpPr/>
          <p:nvPr/>
        </p:nvGrpSpPr>
        <p:grpSpPr>
          <a:xfrm>
            <a:off x="1477275" y="1200151"/>
            <a:ext cx="392333" cy="1061428"/>
            <a:chOff x="1477275" y="1200151"/>
            <a:chExt cx="392333" cy="1061428"/>
          </a:xfrm>
        </p:grpSpPr>
        <p:cxnSp>
          <p:nvCxnSpPr>
            <p:cNvPr id="501" name="Straight Connector 500"/>
            <p:cNvCxnSpPr/>
            <p:nvPr/>
          </p:nvCxnSpPr>
          <p:spPr>
            <a:xfrm rot="5400000" flipV="1">
              <a:off x="1668048" y="2070806"/>
              <a:ext cx="0" cy="381545"/>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2" name="Straight Connector 501"/>
            <p:cNvCxnSpPr/>
            <p:nvPr/>
          </p:nvCxnSpPr>
          <p:spPr>
            <a:xfrm rot="5400000" flipH="1">
              <a:off x="1328107" y="1730865"/>
              <a:ext cx="1061428"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3" name="Straight Connector 502"/>
            <p:cNvCxnSpPr/>
            <p:nvPr/>
          </p:nvCxnSpPr>
          <p:spPr>
            <a:xfrm>
              <a:off x="1729824" y="1200151"/>
              <a:ext cx="139784"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13" name="Group 512"/>
          <p:cNvGrpSpPr/>
          <p:nvPr/>
        </p:nvGrpSpPr>
        <p:grpSpPr>
          <a:xfrm>
            <a:off x="1744198" y="904235"/>
            <a:ext cx="991507" cy="1356299"/>
            <a:chOff x="1772275" y="393482"/>
            <a:chExt cx="1068086" cy="1337086"/>
          </a:xfrm>
        </p:grpSpPr>
        <p:cxnSp>
          <p:nvCxnSpPr>
            <p:cNvPr id="505" name="Straight Connector 504"/>
            <p:cNvCxnSpPr/>
            <p:nvPr/>
          </p:nvCxnSpPr>
          <p:spPr>
            <a:xfrm rot="5400000" flipV="1">
              <a:off x="2649588" y="1539795"/>
              <a:ext cx="0" cy="381545"/>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6" name="Straight Connector 505"/>
            <p:cNvCxnSpPr/>
            <p:nvPr/>
          </p:nvCxnSpPr>
          <p:spPr>
            <a:xfrm rot="5400000" flipH="1">
              <a:off x="2171818" y="1062025"/>
              <a:ext cx="1337085"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7" name="Straight Connector 506"/>
            <p:cNvCxnSpPr/>
            <p:nvPr/>
          </p:nvCxnSpPr>
          <p:spPr>
            <a:xfrm>
              <a:off x="1772275" y="393483"/>
              <a:ext cx="1068085"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15" name="Group 514"/>
          <p:cNvGrpSpPr/>
          <p:nvPr/>
        </p:nvGrpSpPr>
        <p:grpSpPr>
          <a:xfrm>
            <a:off x="1744197" y="662328"/>
            <a:ext cx="1871839" cy="1598204"/>
            <a:chOff x="1770129" y="167640"/>
            <a:chExt cx="2053694" cy="1562926"/>
          </a:xfrm>
        </p:grpSpPr>
        <p:cxnSp>
          <p:nvCxnSpPr>
            <p:cNvPr id="509" name="Straight Connector 508"/>
            <p:cNvCxnSpPr/>
            <p:nvPr/>
          </p:nvCxnSpPr>
          <p:spPr>
            <a:xfrm rot="5400000" flipV="1">
              <a:off x="3633050" y="1539793"/>
              <a:ext cx="0" cy="381545"/>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10" name="Straight Connector 509"/>
            <p:cNvCxnSpPr/>
            <p:nvPr/>
          </p:nvCxnSpPr>
          <p:spPr>
            <a:xfrm rot="5400000" flipH="1">
              <a:off x="3042360" y="949103"/>
              <a:ext cx="1562925"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11" name="Straight Connector 510"/>
            <p:cNvCxnSpPr/>
            <p:nvPr/>
          </p:nvCxnSpPr>
          <p:spPr>
            <a:xfrm>
              <a:off x="1770129" y="167640"/>
              <a:ext cx="2053693"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516" name="TextBox 515"/>
          <p:cNvSpPr txBox="1"/>
          <p:nvPr/>
        </p:nvSpPr>
        <p:spPr>
          <a:xfrm>
            <a:off x="551365" y="5229329"/>
            <a:ext cx="944880" cy="338554"/>
          </a:xfrm>
          <a:prstGeom prst="rect">
            <a:avLst/>
          </a:prstGeom>
          <a:noFill/>
          <a:ln w="19050">
            <a:noFill/>
          </a:ln>
        </p:spPr>
        <p:txBody>
          <a:bodyPr wrap="square" rtlCol="0">
            <a:spAutoFit/>
          </a:bodyPr>
          <a:lstStyle/>
          <a:p>
            <a:r>
              <a:rPr lang="en-US" sz="1200" dirty="0" smtClean="0">
                <a:solidFill>
                  <a:schemeClr val="accent5">
                    <a:lumMod val="60000"/>
                    <a:lumOff val="40000"/>
                  </a:schemeClr>
                </a:solidFill>
              </a:rPr>
              <a:t>To</a:t>
            </a:r>
            <a:r>
              <a:rPr lang="en-US" sz="1600" dirty="0" smtClean="0">
                <a:solidFill>
                  <a:schemeClr val="accent5">
                    <a:lumMod val="60000"/>
                    <a:lumOff val="40000"/>
                  </a:schemeClr>
                </a:solidFill>
              </a:rPr>
              <a:t> DILL</a:t>
            </a:r>
            <a:endParaRPr lang="en-US" sz="1600" dirty="0">
              <a:solidFill>
                <a:schemeClr val="accent5">
                  <a:lumMod val="60000"/>
                  <a:lumOff val="40000"/>
                </a:schemeClr>
              </a:solidFill>
            </a:endParaRPr>
          </a:p>
        </p:txBody>
      </p:sp>
      <p:sp>
        <p:nvSpPr>
          <p:cNvPr id="517" name="TextBox 516"/>
          <p:cNvSpPr txBox="1"/>
          <p:nvPr/>
        </p:nvSpPr>
        <p:spPr>
          <a:xfrm>
            <a:off x="554443" y="5528074"/>
            <a:ext cx="1579829" cy="338554"/>
          </a:xfrm>
          <a:prstGeom prst="rect">
            <a:avLst/>
          </a:prstGeom>
          <a:noFill/>
          <a:ln w="19050">
            <a:noFill/>
          </a:ln>
        </p:spPr>
        <p:txBody>
          <a:bodyPr wrap="square" rtlCol="0">
            <a:spAutoFit/>
          </a:bodyPr>
          <a:lstStyle/>
          <a:p>
            <a:r>
              <a:rPr lang="en-US" sz="1200" dirty="0" smtClean="0">
                <a:solidFill>
                  <a:schemeClr val="accent5">
                    <a:lumMod val="60000"/>
                    <a:lumOff val="40000"/>
                  </a:schemeClr>
                </a:solidFill>
              </a:rPr>
              <a:t>To</a:t>
            </a:r>
            <a:r>
              <a:rPr lang="en-US" sz="1600" dirty="0" smtClean="0">
                <a:solidFill>
                  <a:schemeClr val="accent5">
                    <a:lumMod val="60000"/>
                    <a:lumOff val="40000"/>
                  </a:schemeClr>
                </a:solidFill>
              </a:rPr>
              <a:t> EGGPLANT</a:t>
            </a:r>
            <a:endParaRPr lang="en-US" sz="1600" dirty="0">
              <a:solidFill>
                <a:schemeClr val="accent5">
                  <a:lumMod val="60000"/>
                  <a:lumOff val="40000"/>
                </a:schemeClr>
              </a:solidFill>
            </a:endParaRPr>
          </a:p>
        </p:txBody>
      </p:sp>
      <p:grpSp>
        <p:nvGrpSpPr>
          <p:cNvPr id="518" name="Group 517"/>
          <p:cNvGrpSpPr/>
          <p:nvPr/>
        </p:nvGrpSpPr>
        <p:grpSpPr>
          <a:xfrm rot="5400000">
            <a:off x="1098456" y="4654606"/>
            <a:ext cx="1011335" cy="530971"/>
            <a:chOff x="7128935" y="4758267"/>
            <a:chExt cx="2160931" cy="199815"/>
          </a:xfrm>
        </p:grpSpPr>
        <p:cxnSp>
          <p:nvCxnSpPr>
            <p:cNvPr id="519" name="Straight Connector 518"/>
            <p:cNvCxnSpPr/>
            <p:nvPr/>
          </p:nvCxnSpPr>
          <p:spPr>
            <a:xfrm rot="16200000">
              <a:off x="9189958" y="4858175"/>
              <a:ext cx="199815"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0" name="Straight Connector 519"/>
            <p:cNvCxnSpPr/>
            <p:nvPr/>
          </p:nvCxnSpPr>
          <p:spPr>
            <a:xfrm flipH="1">
              <a:off x="7128935" y="4758268"/>
              <a:ext cx="216092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1" name="Straight Connector 520"/>
            <p:cNvCxnSpPr/>
            <p:nvPr/>
          </p:nvCxnSpPr>
          <p:spPr>
            <a:xfrm flipV="1">
              <a:off x="7128935"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2022673" y="4414420"/>
            <a:ext cx="701755" cy="1288649"/>
            <a:chOff x="2022673" y="4414420"/>
            <a:chExt cx="701755" cy="1288649"/>
          </a:xfrm>
        </p:grpSpPr>
        <p:cxnSp>
          <p:nvCxnSpPr>
            <p:cNvPr id="523" name="Straight Connector 522"/>
            <p:cNvCxnSpPr/>
            <p:nvPr/>
          </p:nvCxnSpPr>
          <p:spPr>
            <a:xfrm rot="16200000">
              <a:off x="2551835" y="4241827"/>
              <a:ext cx="0" cy="345186"/>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4" name="Straight Connector 523"/>
            <p:cNvCxnSpPr/>
            <p:nvPr/>
          </p:nvCxnSpPr>
          <p:spPr>
            <a:xfrm rot="16200000" flipH="1" flipV="1">
              <a:off x="2080104" y="5058745"/>
              <a:ext cx="1288648"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5" name="Straight Connector 524"/>
            <p:cNvCxnSpPr/>
            <p:nvPr/>
          </p:nvCxnSpPr>
          <p:spPr>
            <a:xfrm>
              <a:off x="2022673" y="5703068"/>
              <a:ext cx="701755"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43" name="Group 542"/>
          <p:cNvGrpSpPr/>
          <p:nvPr/>
        </p:nvGrpSpPr>
        <p:grpSpPr>
          <a:xfrm>
            <a:off x="10415159" y="3435594"/>
            <a:ext cx="914400" cy="299616"/>
            <a:chOff x="6891601" y="2744858"/>
            <a:chExt cx="914400" cy="254597"/>
          </a:xfrm>
        </p:grpSpPr>
        <p:cxnSp>
          <p:nvCxnSpPr>
            <p:cNvPr id="539" name="Straight Connector 538"/>
            <p:cNvCxnSpPr/>
            <p:nvPr/>
          </p:nvCxnSpPr>
          <p:spPr>
            <a:xfrm>
              <a:off x="6891601" y="2744858"/>
              <a:ext cx="914400"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41" name="Straight Connector 540"/>
            <p:cNvCxnSpPr/>
            <p:nvPr/>
          </p:nvCxnSpPr>
          <p:spPr>
            <a:xfrm>
              <a:off x="7348801" y="2744858"/>
              <a:ext cx="0" cy="254597"/>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544" name="TextBox 543"/>
          <p:cNvSpPr txBox="1"/>
          <p:nvPr/>
        </p:nvSpPr>
        <p:spPr>
          <a:xfrm>
            <a:off x="10399919" y="3081457"/>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rPr>
              <a:t>230 </a:t>
            </a:r>
            <a:r>
              <a:rPr lang="en-US" sz="1400" dirty="0" smtClean="0">
                <a:solidFill>
                  <a:schemeClr val="accent5">
                    <a:lumMod val="60000"/>
                    <a:lumOff val="40000"/>
                  </a:schemeClr>
                </a:solidFill>
              </a:rPr>
              <a:t>kV</a:t>
            </a:r>
            <a:endParaRPr lang="en-US" sz="1400" dirty="0">
              <a:solidFill>
                <a:schemeClr val="accent5">
                  <a:lumMod val="60000"/>
                  <a:lumOff val="40000"/>
                </a:schemeClr>
              </a:solidFill>
            </a:endParaRPr>
          </a:p>
        </p:txBody>
      </p:sp>
      <p:sp>
        <p:nvSpPr>
          <p:cNvPr id="421" name="Arc 420"/>
          <p:cNvSpPr/>
          <p:nvPr/>
        </p:nvSpPr>
        <p:spPr>
          <a:xfrm rot="2754250">
            <a:off x="1517056" y="3517059"/>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5" name="Arc 544"/>
          <p:cNvSpPr/>
          <p:nvPr/>
        </p:nvSpPr>
        <p:spPr>
          <a:xfrm rot="2754250">
            <a:off x="2422863" y="3517059"/>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6" name="Arc 545"/>
          <p:cNvSpPr/>
          <p:nvPr/>
        </p:nvSpPr>
        <p:spPr>
          <a:xfrm rot="2754250">
            <a:off x="3323566" y="3516918"/>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7" name="Arc 546"/>
          <p:cNvSpPr/>
          <p:nvPr/>
        </p:nvSpPr>
        <p:spPr>
          <a:xfrm rot="2754250">
            <a:off x="1519950" y="4589942"/>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8" name="Arc 547"/>
          <p:cNvSpPr/>
          <p:nvPr/>
        </p:nvSpPr>
        <p:spPr>
          <a:xfrm rot="2754250">
            <a:off x="2384191" y="4589942"/>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2" name="Arc 551"/>
          <p:cNvSpPr/>
          <p:nvPr/>
        </p:nvSpPr>
        <p:spPr>
          <a:xfrm rot="2754250">
            <a:off x="1512680" y="2748212"/>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3" name="Arc 552"/>
          <p:cNvSpPr/>
          <p:nvPr/>
        </p:nvSpPr>
        <p:spPr>
          <a:xfrm rot="2754250">
            <a:off x="2425413" y="2748212"/>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4" name="Arc 553"/>
          <p:cNvSpPr/>
          <p:nvPr/>
        </p:nvSpPr>
        <p:spPr>
          <a:xfrm rot="2754250">
            <a:off x="3326114" y="2748071"/>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7" name="Arc 556"/>
          <p:cNvSpPr/>
          <p:nvPr/>
        </p:nvSpPr>
        <p:spPr>
          <a:xfrm rot="2754250">
            <a:off x="1515574" y="1677808"/>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8" name="Arc 557"/>
          <p:cNvSpPr/>
          <p:nvPr/>
        </p:nvSpPr>
        <p:spPr>
          <a:xfrm rot="2754250">
            <a:off x="2400600" y="1677808"/>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9" name="Arc 558"/>
          <p:cNvSpPr/>
          <p:nvPr/>
        </p:nvSpPr>
        <p:spPr>
          <a:xfrm rot="2754250">
            <a:off x="3280516" y="1677667"/>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34" name="Group 133"/>
          <p:cNvGrpSpPr/>
          <p:nvPr/>
        </p:nvGrpSpPr>
        <p:grpSpPr>
          <a:xfrm>
            <a:off x="4014000" y="2000989"/>
            <a:ext cx="289560" cy="851143"/>
            <a:chOff x="1338641" y="1293222"/>
            <a:chExt cx="289560" cy="851143"/>
          </a:xfrm>
        </p:grpSpPr>
        <p:sp>
          <p:nvSpPr>
            <p:cNvPr id="135" name="Rectangle 134"/>
            <p:cNvSpPr/>
            <p:nvPr/>
          </p:nvSpPr>
          <p:spPr>
            <a:xfrm>
              <a:off x="1338641" y="1293222"/>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p:cNvSpPr/>
            <p:nvPr/>
          </p:nvSpPr>
          <p:spPr>
            <a:xfrm>
              <a:off x="1338641" y="1626264"/>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p:cNvSpPr/>
            <p:nvPr/>
          </p:nvSpPr>
          <p:spPr>
            <a:xfrm>
              <a:off x="1338641" y="1959306"/>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3" name="Rectangle 142"/>
          <p:cNvSpPr/>
          <p:nvPr/>
        </p:nvSpPr>
        <p:spPr>
          <a:xfrm>
            <a:off x="7363937" y="3228052"/>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p:cNvSpPr/>
          <p:nvPr/>
        </p:nvSpPr>
        <p:spPr>
          <a:xfrm>
            <a:off x="6109106" y="3228052"/>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p:cNvSpPr/>
          <p:nvPr/>
        </p:nvSpPr>
        <p:spPr>
          <a:xfrm>
            <a:off x="7105419" y="2242174"/>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Rectangle 145"/>
          <p:cNvSpPr/>
          <p:nvPr/>
        </p:nvSpPr>
        <p:spPr>
          <a:xfrm>
            <a:off x="6349352" y="2242174"/>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Rectangle 146"/>
          <p:cNvSpPr/>
          <p:nvPr/>
        </p:nvSpPr>
        <p:spPr>
          <a:xfrm>
            <a:off x="7103303" y="1786655"/>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p:cNvSpPr/>
          <p:nvPr/>
        </p:nvSpPr>
        <p:spPr>
          <a:xfrm>
            <a:off x="6347236" y="1786655"/>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TextBox 156"/>
          <p:cNvSpPr txBox="1"/>
          <p:nvPr/>
        </p:nvSpPr>
        <p:spPr>
          <a:xfrm>
            <a:off x="6442120" y="1909013"/>
            <a:ext cx="944880" cy="400110"/>
          </a:xfrm>
          <a:prstGeom prst="rect">
            <a:avLst/>
          </a:prstGeom>
          <a:noFill/>
          <a:ln w="19050">
            <a:noFill/>
          </a:ln>
        </p:spPr>
        <p:txBody>
          <a:bodyPr wrap="square" rtlCol="0">
            <a:spAutoFit/>
          </a:bodyPr>
          <a:lstStyle/>
          <a:p>
            <a:r>
              <a:rPr lang="en-US" sz="2000" dirty="0" smtClean="0"/>
              <a:t>230 </a:t>
            </a:r>
            <a:r>
              <a:rPr lang="en-US" sz="1400" dirty="0" smtClean="0"/>
              <a:t>kV</a:t>
            </a:r>
            <a:endParaRPr lang="en-US" sz="1400" dirty="0"/>
          </a:p>
        </p:txBody>
      </p:sp>
      <p:grpSp>
        <p:nvGrpSpPr>
          <p:cNvPr id="11" name="Group 10"/>
          <p:cNvGrpSpPr/>
          <p:nvPr/>
        </p:nvGrpSpPr>
        <p:grpSpPr>
          <a:xfrm>
            <a:off x="4147574" y="1614137"/>
            <a:ext cx="2766278" cy="3136981"/>
            <a:chOff x="4147574" y="1614137"/>
            <a:chExt cx="2766278" cy="3136981"/>
          </a:xfrm>
        </p:grpSpPr>
        <p:cxnSp>
          <p:nvCxnSpPr>
            <p:cNvPr id="154" name="Straight Connector 153"/>
            <p:cNvCxnSpPr/>
            <p:nvPr/>
          </p:nvCxnSpPr>
          <p:spPr>
            <a:xfrm flipV="1">
              <a:off x="6913849" y="1614137"/>
              <a:ext cx="0" cy="26868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H="1">
              <a:off x="5561560" y="1614137"/>
              <a:ext cx="1352292" cy="3168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flipV="1">
              <a:off x="5561560" y="1645818"/>
              <a:ext cx="0" cy="3105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a:off x="4813280" y="4719437"/>
              <a:ext cx="7482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rot="5400000" flipH="1">
              <a:off x="3587960" y="3494118"/>
              <a:ext cx="24506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rot="5400000" flipV="1">
              <a:off x="4480427" y="1935945"/>
              <a:ext cx="0" cy="6657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 name="Group 6"/>
          <p:cNvGrpSpPr/>
          <p:nvPr/>
        </p:nvGrpSpPr>
        <p:grpSpPr>
          <a:xfrm>
            <a:off x="4149874" y="2314820"/>
            <a:ext cx="2760276" cy="2675732"/>
            <a:chOff x="4149874" y="2314820"/>
            <a:chExt cx="2760276" cy="2675732"/>
          </a:xfrm>
        </p:grpSpPr>
        <p:cxnSp>
          <p:nvCxnSpPr>
            <p:cNvPr id="159" name="Straight Connector 158"/>
            <p:cNvCxnSpPr/>
            <p:nvPr/>
          </p:nvCxnSpPr>
          <p:spPr>
            <a:xfrm>
              <a:off x="6906937" y="2314820"/>
              <a:ext cx="3212" cy="3208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a:xfrm flipH="1">
              <a:off x="5676900" y="2635674"/>
              <a:ext cx="1233250" cy="847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a:xfrm>
              <a:off x="5676900" y="2645195"/>
              <a:ext cx="0" cy="234535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a:xfrm flipV="1">
              <a:off x="4708222" y="4965150"/>
              <a:ext cx="968678" cy="112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p:cNvCxnSpPr/>
            <p:nvPr/>
          </p:nvCxnSpPr>
          <p:spPr>
            <a:xfrm flipV="1">
              <a:off x="4708222" y="2592918"/>
              <a:ext cx="0" cy="2383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5400000" flipV="1">
              <a:off x="4429048" y="2313744"/>
              <a:ext cx="0" cy="5583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2" name="Rectangle 461"/>
          <p:cNvSpPr/>
          <p:nvPr/>
        </p:nvSpPr>
        <p:spPr>
          <a:xfrm>
            <a:off x="10730119" y="3730501"/>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1" name="Arc 190"/>
          <p:cNvSpPr/>
          <p:nvPr/>
        </p:nvSpPr>
        <p:spPr>
          <a:xfrm rot="2754250">
            <a:off x="5892697" y="2452265"/>
            <a:ext cx="415777" cy="418204"/>
          </a:xfrm>
          <a:prstGeom prst="arc">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2" name="Flowchart: Collate 161"/>
          <p:cNvSpPr/>
          <p:nvPr/>
        </p:nvSpPr>
        <p:spPr>
          <a:xfrm rot="5400000">
            <a:off x="1706410" y="3082915"/>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3" name="Flowchart: Collate 162"/>
          <p:cNvSpPr/>
          <p:nvPr/>
        </p:nvSpPr>
        <p:spPr>
          <a:xfrm rot="5400000">
            <a:off x="2611672" y="3082916"/>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4" name="Flowchart: Collate 163"/>
          <p:cNvSpPr/>
          <p:nvPr/>
        </p:nvSpPr>
        <p:spPr>
          <a:xfrm rot="5400000">
            <a:off x="3516168" y="3082916"/>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5" name="Flowchart: Collate 164"/>
          <p:cNvSpPr/>
          <p:nvPr/>
        </p:nvSpPr>
        <p:spPr>
          <a:xfrm rot="5400000">
            <a:off x="6106119" y="5181021"/>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9" name="Flowchart: Collate 168"/>
          <p:cNvSpPr/>
          <p:nvPr/>
        </p:nvSpPr>
        <p:spPr>
          <a:xfrm rot="5400000">
            <a:off x="7350040" y="5181021"/>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0" name="Flowchart: Collate 169"/>
          <p:cNvSpPr/>
          <p:nvPr/>
        </p:nvSpPr>
        <p:spPr>
          <a:xfrm rot="5400000">
            <a:off x="9137294" y="5168987"/>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1" name="Flowchart: Collate 170"/>
          <p:cNvSpPr/>
          <p:nvPr/>
        </p:nvSpPr>
        <p:spPr>
          <a:xfrm rot="5400000">
            <a:off x="10724592" y="5175297"/>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2" name="Flowchart: Collate 171"/>
          <p:cNvSpPr/>
          <p:nvPr/>
        </p:nvSpPr>
        <p:spPr>
          <a:xfrm rot="5400000">
            <a:off x="10735645" y="3944362"/>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3" name="Flowchart: Collate 172"/>
          <p:cNvSpPr/>
          <p:nvPr/>
        </p:nvSpPr>
        <p:spPr>
          <a:xfrm rot="5400000">
            <a:off x="6106839" y="2752132"/>
            <a:ext cx="295533" cy="413072"/>
          </a:xfrm>
          <a:prstGeom prst="flowChartCollat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4" name="Flowchart: Collate 173"/>
          <p:cNvSpPr/>
          <p:nvPr/>
        </p:nvSpPr>
        <p:spPr>
          <a:xfrm rot="5400000">
            <a:off x="7350760" y="2752132"/>
            <a:ext cx="295533" cy="413072"/>
          </a:xfrm>
          <a:prstGeom prst="flowChartCollat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78" name="Straight Connector 177"/>
          <p:cNvCxnSpPr/>
          <p:nvPr/>
        </p:nvCxnSpPr>
        <p:spPr>
          <a:xfrm>
            <a:off x="5828160" y="4832266"/>
            <a:ext cx="2120054"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79" name="Group 178"/>
          <p:cNvGrpSpPr/>
          <p:nvPr/>
        </p:nvGrpSpPr>
        <p:grpSpPr>
          <a:xfrm>
            <a:off x="7759598" y="4273901"/>
            <a:ext cx="1520886" cy="154553"/>
            <a:chOff x="7494695" y="4912648"/>
            <a:chExt cx="1795169" cy="132218"/>
          </a:xfrm>
        </p:grpSpPr>
        <p:cxnSp>
          <p:nvCxnSpPr>
            <p:cNvPr id="180" name="Straight Connector 179"/>
            <p:cNvCxnSpPr/>
            <p:nvPr/>
          </p:nvCxnSpPr>
          <p:spPr>
            <a:xfrm flipV="1">
              <a:off x="9289864" y="4913593"/>
              <a:ext cx="0" cy="13127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81" name="Group 180"/>
            <p:cNvGrpSpPr/>
            <p:nvPr/>
          </p:nvGrpSpPr>
          <p:grpSpPr>
            <a:xfrm>
              <a:off x="7494695" y="4912648"/>
              <a:ext cx="1795169" cy="131273"/>
              <a:chOff x="7494695" y="4912648"/>
              <a:chExt cx="1795169" cy="131273"/>
            </a:xfrm>
          </p:grpSpPr>
          <p:cxnSp>
            <p:nvCxnSpPr>
              <p:cNvPr id="182" name="Straight Connector 181"/>
              <p:cNvCxnSpPr/>
              <p:nvPr/>
            </p:nvCxnSpPr>
            <p:spPr>
              <a:xfrm flipH="1">
                <a:off x="7494695" y="4912648"/>
                <a:ext cx="179516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V="1">
                <a:off x="7494695" y="4912648"/>
                <a:ext cx="0" cy="13127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92" name="Group 191"/>
          <p:cNvGrpSpPr/>
          <p:nvPr/>
        </p:nvGrpSpPr>
        <p:grpSpPr>
          <a:xfrm>
            <a:off x="5970659" y="4575230"/>
            <a:ext cx="1798468" cy="248564"/>
            <a:chOff x="5874104" y="5029200"/>
            <a:chExt cx="1254831" cy="1083733"/>
          </a:xfrm>
        </p:grpSpPr>
        <p:cxnSp>
          <p:nvCxnSpPr>
            <p:cNvPr id="193" name="Straight Connector 192"/>
            <p:cNvCxnSpPr/>
            <p:nvPr/>
          </p:nvCxnSpPr>
          <p:spPr>
            <a:xfrm>
              <a:off x="7128935" y="5029200"/>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a:off x="5874104" y="5029200"/>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455" name="Rectangle 454"/>
          <p:cNvSpPr/>
          <p:nvPr/>
        </p:nvSpPr>
        <p:spPr>
          <a:xfrm>
            <a:off x="9145084" y="4374540"/>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Arc 195"/>
          <p:cNvSpPr/>
          <p:nvPr/>
        </p:nvSpPr>
        <p:spPr>
          <a:xfrm rot="2754250">
            <a:off x="3366984" y="4577769"/>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7" name="TextBox 196"/>
          <p:cNvSpPr txBox="1"/>
          <p:nvPr/>
        </p:nvSpPr>
        <p:spPr>
          <a:xfrm>
            <a:off x="548953" y="751911"/>
            <a:ext cx="1293405" cy="338554"/>
          </a:xfrm>
          <a:prstGeom prst="rect">
            <a:avLst/>
          </a:prstGeom>
          <a:noFill/>
          <a:ln w="19050">
            <a:noFill/>
          </a:ln>
        </p:spPr>
        <p:txBody>
          <a:bodyPr wrap="square" rtlCol="0">
            <a:spAutoFit/>
          </a:bodyPr>
          <a:lstStyle/>
          <a:p>
            <a:r>
              <a:rPr lang="en-US" sz="1200" dirty="0" smtClean="0">
                <a:solidFill>
                  <a:schemeClr val="accent5">
                    <a:lumMod val="60000"/>
                    <a:lumOff val="40000"/>
                  </a:schemeClr>
                </a:solidFill>
              </a:rPr>
              <a:t>To </a:t>
            </a:r>
            <a:r>
              <a:rPr lang="en-US" sz="1600" dirty="0" smtClean="0">
                <a:solidFill>
                  <a:schemeClr val="accent5">
                    <a:lumMod val="60000"/>
                    <a:lumOff val="40000"/>
                  </a:schemeClr>
                </a:solidFill>
              </a:rPr>
              <a:t>CARROT</a:t>
            </a:r>
            <a:endParaRPr lang="en-US" sz="1600" dirty="0">
              <a:solidFill>
                <a:schemeClr val="accent5">
                  <a:lumMod val="60000"/>
                  <a:lumOff val="40000"/>
                </a:schemeClr>
              </a:solidFill>
            </a:endParaRPr>
          </a:p>
        </p:txBody>
      </p:sp>
      <p:sp>
        <p:nvSpPr>
          <p:cNvPr id="184" name="TextBox 183"/>
          <p:cNvSpPr txBox="1"/>
          <p:nvPr/>
        </p:nvSpPr>
        <p:spPr>
          <a:xfrm>
            <a:off x="4032157" y="5289150"/>
            <a:ext cx="1271007" cy="523220"/>
          </a:xfrm>
          <a:prstGeom prst="rect">
            <a:avLst/>
          </a:prstGeom>
          <a:noFill/>
          <a:ln w="19050">
            <a:noFill/>
          </a:ln>
        </p:spPr>
        <p:txBody>
          <a:bodyPr wrap="square" rtlCol="0">
            <a:spAutoFit/>
          </a:bodyPr>
          <a:lstStyle/>
          <a:p>
            <a:r>
              <a:rPr lang="en-US" sz="1400" dirty="0" smtClean="0"/>
              <a:t>Common Tower</a:t>
            </a:r>
            <a:endParaRPr lang="en-US" dirty="0"/>
          </a:p>
        </p:txBody>
      </p:sp>
      <p:cxnSp>
        <p:nvCxnSpPr>
          <p:cNvPr id="3" name="Straight Arrow Connector 2"/>
          <p:cNvCxnSpPr/>
          <p:nvPr/>
        </p:nvCxnSpPr>
        <p:spPr>
          <a:xfrm flipV="1">
            <a:off x="4838411" y="5486644"/>
            <a:ext cx="206438" cy="1803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Oval 25"/>
          <p:cNvSpPr/>
          <p:nvPr/>
        </p:nvSpPr>
        <p:spPr>
          <a:xfrm>
            <a:off x="4979442" y="4368050"/>
            <a:ext cx="374973" cy="1167274"/>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Rectangle 201"/>
          <p:cNvSpPr/>
          <p:nvPr/>
        </p:nvSpPr>
        <p:spPr>
          <a:xfrm>
            <a:off x="6068658" y="3429276"/>
            <a:ext cx="1624801" cy="1394518"/>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89" name="Rectangle 188"/>
          <p:cNvSpPr/>
          <p:nvPr/>
        </p:nvSpPr>
        <p:spPr>
          <a:xfrm>
            <a:off x="5833981" y="4386577"/>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Rectangle 189"/>
          <p:cNvSpPr/>
          <p:nvPr/>
        </p:nvSpPr>
        <p:spPr>
          <a:xfrm>
            <a:off x="7634499" y="4386577"/>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TextBox 448"/>
          <p:cNvSpPr txBox="1"/>
          <p:nvPr/>
        </p:nvSpPr>
        <p:spPr>
          <a:xfrm>
            <a:off x="6450099" y="4483046"/>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rPr>
              <a:t>115 </a:t>
            </a:r>
            <a:r>
              <a:rPr lang="en-US" sz="1400" dirty="0" smtClean="0">
                <a:solidFill>
                  <a:schemeClr val="accent5">
                    <a:lumMod val="60000"/>
                    <a:lumOff val="40000"/>
                  </a:schemeClr>
                </a:solidFill>
              </a:rPr>
              <a:t>kV</a:t>
            </a:r>
            <a:endParaRPr lang="en-US" sz="1400" dirty="0">
              <a:solidFill>
                <a:schemeClr val="accent5">
                  <a:lumMod val="60000"/>
                  <a:lumOff val="40000"/>
                </a:schemeClr>
              </a:solidFill>
            </a:endParaRPr>
          </a:p>
        </p:txBody>
      </p:sp>
      <p:cxnSp>
        <p:nvCxnSpPr>
          <p:cNvPr id="198" name="Straight Connector 197"/>
          <p:cNvCxnSpPr/>
          <p:nvPr/>
        </p:nvCxnSpPr>
        <p:spPr>
          <a:xfrm flipH="1" flipV="1">
            <a:off x="5759794" y="4233512"/>
            <a:ext cx="2040" cy="9303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a:xfrm flipH="1">
            <a:off x="3694799" y="5163845"/>
            <a:ext cx="2064995" cy="1569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a:xfrm flipH="1" flipV="1">
            <a:off x="3693706" y="4416200"/>
            <a:ext cx="7957" cy="763342"/>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rot="5400000" flipV="1">
            <a:off x="3482585" y="4205079"/>
            <a:ext cx="0" cy="42224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flipH="1" flipV="1">
            <a:off x="5761456" y="4240046"/>
            <a:ext cx="213585" cy="7174"/>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flipH="1" flipV="1">
            <a:off x="5970911" y="4247220"/>
            <a:ext cx="2040" cy="128296"/>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25415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9" name="Group 198"/>
          <p:cNvGrpSpPr/>
          <p:nvPr/>
        </p:nvGrpSpPr>
        <p:grpSpPr>
          <a:xfrm>
            <a:off x="6237338" y="1892502"/>
            <a:ext cx="1254831" cy="3810566"/>
            <a:chOff x="5874104" y="5029200"/>
            <a:chExt cx="1254831" cy="1083733"/>
          </a:xfrm>
        </p:grpSpPr>
        <p:cxnSp>
          <p:nvCxnSpPr>
            <p:cNvPr id="200" name="Straight Connector 199"/>
            <p:cNvCxnSpPr/>
            <p:nvPr/>
          </p:nvCxnSpPr>
          <p:spPr>
            <a:xfrm>
              <a:off x="7128935" y="5029200"/>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a:off x="5874104" y="5029200"/>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6" name="Rectangle 5"/>
          <p:cNvSpPr/>
          <p:nvPr/>
        </p:nvSpPr>
        <p:spPr>
          <a:xfrm>
            <a:off x="0" y="0"/>
            <a:ext cx="3783239" cy="136669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52" name="Straight Connector 151"/>
          <p:cNvCxnSpPr/>
          <p:nvPr/>
        </p:nvCxnSpPr>
        <p:spPr>
          <a:xfrm>
            <a:off x="6244228" y="1889578"/>
            <a:ext cx="1254831"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6244228" y="2332462"/>
            <a:ext cx="1254831"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6234396" y="3303185"/>
            <a:ext cx="1254831" cy="1529081"/>
            <a:chOff x="5874104" y="5029200"/>
            <a:chExt cx="1254831" cy="1083733"/>
          </a:xfrm>
        </p:grpSpPr>
        <p:cxnSp>
          <p:nvCxnSpPr>
            <p:cNvPr id="433" name="Straight Connector 432"/>
            <p:cNvCxnSpPr/>
            <p:nvPr/>
          </p:nvCxnSpPr>
          <p:spPr>
            <a:xfrm>
              <a:off x="7128935" y="5029200"/>
              <a:ext cx="0" cy="1083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8" name="Straight Connector 437"/>
            <p:cNvCxnSpPr/>
            <p:nvPr/>
          </p:nvCxnSpPr>
          <p:spPr>
            <a:xfrm>
              <a:off x="5874104" y="5029200"/>
              <a:ext cx="0" cy="10837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41" name="Straight Connector 140"/>
          <p:cNvCxnSpPr/>
          <p:nvPr/>
        </p:nvCxnSpPr>
        <p:spPr>
          <a:xfrm>
            <a:off x="4150826" y="18812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65" name="Rectangle 364"/>
          <p:cNvSpPr/>
          <p:nvPr/>
        </p:nvSpPr>
        <p:spPr>
          <a:xfrm>
            <a:off x="636269" y="1404456"/>
            <a:ext cx="4276203" cy="3649449"/>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6" name="Rectangle 365"/>
          <p:cNvSpPr/>
          <p:nvPr/>
        </p:nvSpPr>
        <p:spPr>
          <a:xfrm>
            <a:off x="5411323" y="1388122"/>
            <a:ext cx="2670241" cy="4632445"/>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Rectangle 366"/>
          <p:cNvSpPr/>
          <p:nvPr/>
        </p:nvSpPr>
        <p:spPr>
          <a:xfrm>
            <a:off x="8700163" y="3015171"/>
            <a:ext cx="2729289" cy="2993361"/>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9" name="Straight Connector 368"/>
          <p:cNvCxnSpPr/>
          <p:nvPr/>
        </p:nvCxnSpPr>
        <p:spPr>
          <a:xfrm>
            <a:off x="883920" y="1881247"/>
            <a:ext cx="366630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p:cNvCxnSpPr/>
          <p:nvPr/>
        </p:nvCxnSpPr>
        <p:spPr>
          <a:xfrm>
            <a:off x="883920" y="2948047"/>
            <a:ext cx="366630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75" name="Group 374"/>
          <p:cNvGrpSpPr/>
          <p:nvPr/>
        </p:nvGrpSpPr>
        <p:grpSpPr>
          <a:xfrm>
            <a:off x="883920" y="3710047"/>
            <a:ext cx="3266906" cy="1066800"/>
            <a:chOff x="883920" y="3002280"/>
            <a:chExt cx="3444240" cy="1066800"/>
          </a:xfrm>
        </p:grpSpPr>
        <p:cxnSp>
          <p:nvCxnSpPr>
            <p:cNvPr id="371" name="Straight Connector 370"/>
            <p:cNvCxnSpPr/>
            <p:nvPr/>
          </p:nvCxnSpPr>
          <p:spPr>
            <a:xfrm>
              <a:off x="883920" y="3002280"/>
              <a:ext cx="3444240"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p:cNvCxnSpPr/>
            <p:nvPr/>
          </p:nvCxnSpPr>
          <p:spPr>
            <a:xfrm>
              <a:off x="883920" y="4069080"/>
              <a:ext cx="3444240"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cxnSp>
        <p:nvCxnSpPr>
          <p:cNvPr id="383" name="Straight Connector 382"/>
          <p:cNvCxnSpPr/>
          <p:nvPr/>
        </p:nvCxnSpPr>
        <p:spPr>
          <a:xfrm>
            <a:off x="1478280" y="18812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p:cNvCxnSpPr/>
          <p:nvPr/>
        </p:nvCxnSpPr>
        <p:spPr>
          <a:xfrm>
            <a:off x="2377443" y="18812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p:cNvCxnSpPr/>
          <p:nvPr/>
        </p:nvCxnSpPr>
        <p:spPr>
          <a:xfrm>
            <a:off x="3277990" y="18812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p:cNvCxnSpPr/>
          <p:nvPr/>
        </p:nvCxnSpPr>
        <p:spPr>
          <a:xfrm>
            <a:off x="1478280" y="37100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p:cNvCxnSpPr/>
          <p:nvPr/>
        </p:nvCxnSpPr>
        <p:spPr>
          <a:xfrm>
            <a:off x="2377443" y="37100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p:cNvCxnSpPr/>
          <p:nvPr/>
        </p:nvCxnSpPr>
        <p:spPr>
          <a:xfrm>
            <a:off x="3277990" y="3710047"/>
            <a:ext cx="0" cy="10668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393" name="Group 392"/>
          <p:cNvGrpSpPr/>
          <p:nvPr/>
        </p:nvGrpSpPr>
        <p:grpSpPr>
          <a:xfrm>
            <a:off x="1338641" y="2000989"/>
            <a:ext cx="289560" cy="851143"/>
            <a:chOff x="1338641" y="1293222"/>
            <a:chExt cx="289560" cy="851143"/>
          </a:xfrm>
        </p:grpSpPr>
        <p:sp>
          <p:nvSpPr>
            <p:cNvPr id="389" name="Rectangle 388"/>
            <p:cNvSpPr/>
            <p:nvPr/>
          </p:nvSpPr>
          <p:spPr>
            <a:xfrm>
              <a:off x="1338641" y="129322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1" name="Rectangle 390"/>
            <p:cNvSpPr/>
            <p:nvPr/>
          </p:nvSpPr>
          <p:spPr>
            <a:xfrm>
              <a:off x="1338641" y="162626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2" name="Rectangle 391"/>
            <p:cNvSpPr/>
            <p:nvPr/>
          </p:nvSpPr>
          <p:spPr>
            <a:xfrm>
              <a:off x="1338641" y="1959306"/>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4" name="Group 393"/>
          <p:cNvGrpSpPr/>
          <p:nvPr/>
        </p:nvGrpSpPr>
        <p:grpSpPr>
          <a:xfrm>
            <a:off x="2230427" y="2000989"/>
            <a:ext cx="289560" cy="851143"/>
            <a:chOff x="1338641" y="1293222"/>
            <a:chExt cx="289560" cy="851143"/>
          </a:xfrm>
          <a:solidFill>
            <a:schemeClr val="bg1"/>
          </a:solidFill>
        </p:grpSpPr>
        <p:sp>
          <p:nvSpPr>
            <p:cNvPr id="395" name="Rectangle 394"/>
            <p:cNvSpPr/>
            <p:nvPr/>
          </p:nvSpPr>
          <p:spPr>
            <a:xfrm>
              <a:off x="1338641" y="1293222"/>
              <a:ext cx="289560" cy="185059"/>
            </a:xfrm>
            <a:prstGeom prst="rect">
              <a:avLst/>
            </a:prstGeom>
            <a:grp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Rectangle 395"/>
            <p:cNvSpPr/>
            <p:nvPr/>
          </p:nvSpPr>
          <p:spPr>
            <a:xfrm>
              <a:off x="1338641" y="1626264"/>
              <a:ext cx="289560" cy="185059"/>
            </a:xfrm>
            <a:prstGeom prst="rect">
              <a:avLst/>
            </a:prstGeom>
            <a:grp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Rectangle 396"/>
            <p:cNvSpPr/>
            <p:nvPr/>
          </p:nvSpPr>
          <p:spPr>
            <a:xfrm>
              <a:off x="1338641" y="1959306"/>
              <a:ext cx="289560" cy="185059"/>
            </a:xfrm>
            <a:prstGeom prst="rect">
              <a:avLst/>
            </a:prstGeom>
            <a:grp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8" name="Group 397"/>
          <p:cNvGrpSpPr/>
          <p:nvPr/>
        </p:nvGrpSpPr>
        <p:grpSpPr>
          <a:xfrm>
            <a:off x="3122213" y="2000989"/>
            <a:ext cx="289560" cy="851143"/>
            <a:chOff x="1338641" y="1293222"/>
            <a:chExt cx="289560" cy="851143"/>
          </a:xfrm>
        </p:grpSpPr>
        <p:sp>
          <p:nvSpPr>
            <p:cNvPr id="399" name="Rectangle 398"/>
            <p:cNvSpPr/>
            <p:nvPr/>
          </p:nvSpPr>
          <p:spPr>
            <a:xfrm>
              <a:off x="1338641" y="129322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0" name="Rectangle 399"/>
            <p:cNvSpPr/>
            <p:nvPr/>
          </p:nvSpPr>
          <p:spPr>
            <a:xfrm>
              <a:off x="1338641" y="162626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1" name="Rectangle 400"/>
            <p:cNvSpPr/>
            <p:nvPr/>
          </p:nvSpPr>
          <p:spPr>
            <a:xfrm>
              <a:off x="1338641" y="1959306"/>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2" name="Group 401"/>
          <p:cNvGrpSpPr/>
          <p:nvPr/>
        </p:nvGrpSpPr>
        <p:grpSpPr>
          <a:xfrm>
            <a:off x="1338641" y="3817876"/>
            <a:ext cx="289560" cy="851143"/>
            <a:chOff x="1338641" y="1293222"/>
            <a:chExt cx="289560" cy="851143"/>
          </a:xfrm>
        </p:grpSpPr>
        <p:sp>
          <p:nvSpPr>
            <p:cNvPr id="403" name="Rectangle 402"/>
            <p:cNvSpPr/>
            <p:nvPr/>
          </p:nvSpPr>
          <p:spPr>
            <a:xfrm>
              <a:off x="1338641" y="129322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4" name="Rectangle 403"/>
            <p:cNvSpPr/>
            <p:nvPr/>
          </p:nvSpPr>
          <p:spPr>
            <a:xfrm>
              <a:off x="1338641" y="162626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5" name="Rectangle 404"/>
            <p:cNvSpPr/>
            <p:nvPr/>
          </p:nvSpPr>
          <p:spPr>
            <a:xfrm>
              <a:off x="1338641" y="1959306"/>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6" name="Group 405"/>
          <p:cNvGrpSpPr/>
          <p:nvPr/>
        </p:nvGrpSpPr>
        <p:grpSpPr>
          <a:xfrm>
            <a:off x="2232663" y="3817875"/>
            <a:ext cx="289560" cy="851143"/>
            <a:chOff x="1338641" y="1293222"/>
            <a:chExt cx="289560" cy="851143"/>
          </a:xfrm>
        </p:grpSpPr>
        <p:sp>
          <p:nvSpPr>
            <p:cNvPr id="407" name="Rectangle 406"/>
            <p:cNvSpPr/>
            <p:nvPr/>
          </p:nvSpPr>
          <p:spPr>
            <a:xfrm>
              <a:off x="1338641" y="129322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8" name="Rectangle 407"/>
            <p:cNvSpPr/>
            <p:nvPr/>
          </p:nvSpPr>
          <p:spPr>
            <a:xfrm>
              <a:off x="1338641" y="162626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 name="Rectangle 408"/>
            <p:cNvSpPr/>
            <p:nvPr/>
          </p:nvSpPr>
          <p:spPr>
            <a:xfrm>
              <a:off x="1338641" y="1959306"/>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0" name="Group 409"/>
          <p:cNvGrpSpPr/>
          <p:nvPr/>
        </p:nvGrpSpPr>
        <p:grpSpPr>
          <a:xfrm>
            <a:off x="3119896" y="3817874"/>
            <a:ext cx="289560" cy="851143"/>
            <a:chOff x="1338641" y="1293222"/>
            <a:chExt cx="289560" cy="851143"/>
          </a:xfrm>
        </p:grpSpPr>
        <p:sp>
          <p:nvSpPr>
            <p:cNvPr id="411" name="Rectangle 410"/>
            <p:cNvSpPr/>
            <p:nvPr/>
          </p:nvSpPr>
          <p:spPr>
            <a:xfrm>
              <a:off x="1338641" y="129322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2" name="Rectangle 411"/>
            <p:cNvSpPr/>
            <p:nvPr/>
          </p:nvSpPr>
          <p:spPr>
            <a:xfrm>
              <a:off x="1338641" y="162626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Rectangle 412"/>
            <p:cNvSpPr/>
            <p:nvPr/>
          </p:nvSpPr>
          <p:spPr>
            <a:xfrm>
              <a:off x="1338641" y="1959306"/>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8" name="TextBox 427"/>
          <p:cNvSpPr txBox="1"/>
          <p:nvPr/>
        </p:nvSpPr>
        <p:spPr>
          <a:xfrm>
            <a:off x="799317" y="1519980"/>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rPr>
              <a:t>230 </a:t>
            </a:r>
            <a:r>
              <a:rPr lang="en-US" sz="1400" dirty="0" smtClean="0">
                <a:solidFill>
                  <a:schemeClr val="accent5">
                    <a:lumMod val="60000"/>
                    <a:lumOff val="40000"/>
                  </a:schemeClr>
                </a:solidFill>
              </a:rPr>
              <a:t>kV</a:t>
            </a:r>
            <a:endParaRPr lang="en-US" sz="1400" dirty="0">
              <a:solidFill>
                <a:schemeClr val="accent5">
                  <a:lumMod val="60000"/>
                  <a:lumOff val="40000"/>
                </a:schemeClr>
              </a:solidFill>
            </a:endParaRPr>
          </a:p>
        </p:txBody>
      </p:sp>
      <p:sp>
        <p:nvSpPr>
          <p:cNvPr id="429" name="TextBox 428"/>
          <p:cNvSpPr txBox="1"/>
          <p:nvPr/>
        </p:nvSpPr>
        <p:spPr>
          <a:xfrm>
            <a:off x="800121" y="3363851"/>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rPr>
              <a:t>115 </a:t>
            </a:r>
            <a:r>
              <a:rPr lang="en-US" sz="1400" dirty="0" smtClean="0">
                <a:solidFill>
                  <a:schemeClr val="accent5">
                    <a:lumMod val="60000"/>
                    <a:lumOff val="40000"/>
                  </a:schemeClr>
                </a:solidFill>
              </a:rPr>
              <a:t>kV</a:t>
            </a:r>
            <a:endParaRPr lang="en-US" sz="1400" dirty="0">
              <a:solidFill>
                <a:schemeClr val="accent5">
                  <a:lumMod val="60000"/>
                  <a:lumOff val="40000"/>
                </a:schemeClr>
              </a:solidFill>
            </a:endParaRPr>
          </a:p>
        </p:txBody>
      </p:sp>
      <p:sp>
        <p:nvSpPr>
          <p:cNvPr id="436" name="Rectangle 435"/>
          <p:cNvSpPr/>
          <p:nvPr/>
        </p:nvSpPr>
        <p:spPr>
          <a:xfrm>
            <a:off x="7354279" y="4965150"/>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 name="Rectangle 439"/>
          <p:cNvSpPr/>
          <p:nvPr/>
        </p:nvSpPr>
        <p:spPr>
          <a:xfrm>
            <a:off x="6099448" y="4965150"/>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7" name="Isosceles Triangle 446"/>
          <p:cNvSpPr/>
          <p:nvPr/>
        </p:nvSpPr>
        <p:spPr>
          <a:xfrm flipV="1">
            <a:off x="6107915" y="5606126"/>
            <a:ext cx="294640" cy="254000"/>
          </a:xfrm>
          <a:prstGeom prst="triangle">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8" name="Isosceles Triangle 447"/>
          <p:cNvSpPr/>
          <p:nvPr/>
        </p:nvSpPr>
        <p:spPr>
          <a:xfrm flipV="1">
            <a:off x="7349199" y="5606126"/>
            <a:ext cx="294640" cy="254000"/>
          </a:xfrm>
          <a:prstGeom prst="triangle">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TextBox 448"/>
          <p:cNvSpPr txBox="1"/>
          <p:nvPr/>
        </p:nvSpPr>
        <p:spPr>
          <a:xfrm>
            <a:off x="6450099" y="4872511"/>
            <a:ext cx="944880" cy="400110"/>
          </a:xfrm>
          <a:prstGeom prst="rect">
            <a:avLst/>
          </a:prstGeom>
          <a:noFill/>
          <a:ln w="19050">
            <a:noFill/>
          </a:ln>
        </p:spPr>
        <p:txBody>
          <a:bodyPr wrap="square" rtlCol="0">
            <a:spAutoFit/>
          </a:bodyPr>
          <a:lstStyle/>
          <a:p>
            <a:r>
              <a:rPr lang="en-US" sz="2000" dirty="0" smtClean="0"/>
              <a:t>115 </a:t>
            </a:r>
            <a:r>
              <a:rPr lang="en-US" sz="1400" dirty="0" smtClean="0"/>
              <a:t>kV</a:t>
            </a:r>
            <a:endParaRPr lang="en-US" sz="1400" dirty="0"/>
          </a:p>
        </p:txBody>
      </p:sp>
      <p:cxnSp>
        <p:nvCxnSpPr>
          <p:cNvPr id="450" name="Straight Connector 449"/>
          <p:cNvCxnSpPr/>
          <p:nvPr/>
        </p:nvCxnSpPr>
        <p:spPr>
          <a:xfrm>
            <a:off x="9008535" y="4838528"/>
            <a:ext cx="2154227"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51" name="Straight Connector 450"/>
          <p:cNvCxnSpPr>
            <a:stCxn id="462" idx="0"/>
          </p:cNvCxnSpPr>
          <p:nvPr/>
        </p:nvCxnSpPr>
        <p:spPr>
          <a:xfrm>
            <a:off x="10874899" y="3730501"/>
            <a:ext cx="0" cy="1855119"/>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52" name="Rectangle 451"/>
          <p:cNvSpPr/>
          <p:nvPr/>
        </p:nvSpPr>
        <p:spPr>
          <a:xfrm>
            <a:off x="10730119" y="4374540"/>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3" name="Rectangle 452"/>
          <p:cNvSpPr/>
          <p:nvPr/>
        </p:nvSpPr>
        <p:spPr>
          <a:xfrm>
            <a:off x="10730119" y="4953113"/>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4" name="Straight Connector 453"/>
          <p:cNvCxnSpPr/>
          <p:nvPr/>
        </p:nvCxnSpPr>
        <p:spPr>
          <a:xfrm>
            <a:off x="9289864" y="4501887"/>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56" name="Rectangle 455"/>
          <p:cNvSpPr/>
          <p:nvPr/>
        </p:nvSpPr>
        <p:spPr>
          <a:xfrm>
            <a:off x="9145084" y="4953113"/>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7" name="Isosceles Triangle 456"/>
          <p:cNvSpPr/>
          <p:nvPr/>
        </p:nvSpPr>
        <p:spPr>
          <a:xfrm flipV="1">
            <a:off x="9153551" y="5594089"/>
            <a:ext cx="294640" cy="254000"/>
          </a:xfrm>
          <a:prstGeom prst="triangle">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Isosceles Triangle 457"/>
          <p:cNvSpPr/>
          <p:nvPr/>
        </p:nvSpPr>
        <p:spPr>
          <a:xfrm flipV="1">
            <a:off x="10725039" y="5594089"/>
            <a:ext cx="294640" cy="254000"/>
          </a:xfrm>
          <a:prstGeom prst="triangle">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TextBox 458"/>
          <p:cNvSpPr txBox="1"/>
          <p:nvPr/>
        </p:nvSpPr>
        <p:spPr>
          <a:xfrm>
            <a:off x="9656599" y="4476901"/>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rPr>
              <a:t>115 </a:t>
            </a:r>
            <a:r>
              <a:rPr lang="en-US" sz="1400" dirty="0" smtClean="0">
                <a:solidFill>
                  <a:schemeClr val="accent5">
                    <a:lumMod val="60000"/>
                    <a:lumOff val="40000"/>
                  </a:schemeClr>
                </a:solidFill>
              </a:rPr>
              <a:t>kV</a:t>
            </a:r>
            <a:endParaRPr lang="en-US" sz="1400" dirty="0">
              <a:solidFill>
                <a:schemeClr val="accent5">
                  <a:lumMod val="60000"/>
                  <a:lumOff val="40000"/>
                </a:schemeClr>
              </a:solidFill>
            </a:endParaRPr>
          </a:p>
        </p:txBody>
      </p:sp>
      <p:sp>
        <p:nvSpPr>
          <p:cNvPr id="464" name="TextBox 463"/>
          <p:cNvSpPr txBox="1"/>
          <p:nvPr/>
        </p:nvSpPr>
        <p:spPr>
          <a:xfrm>
            <a:off x="10588718" y="2555023"/>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latin typeface="Arial" panose="020B0604020202020204" pitchFamily="34" charset="0"/>
                <a:cs typeface="Arial" panose="020B0604020202020204" pitchFamily="34" charset="0"/>
              </a:rPr>
              <a:t>Grape</a:t>
            </a:r>
            <a:endParaRPr lang="en-US" sz="2000" dirty="0">
              <a:solidFill>
                <a:schemeClr val="accent5">
                  <a:lumMod val="60000"/>
                  <a:lumOff val="40000"/>
                </a:schemeClr>
              </a:solidFill>
              <a:latin typeface="Arial" panose="020B0604020202020204" pitchFamily="34" charset="0"/>
              <a:cs typeface="Arial" panose="020B0604020202020204" pitchFamily="34" charset="0"/>
            </a:endParaRPr>
          </a:p>
        </p:txBody>
      </p:sp>
      <p:sp>
        <p:nvSpPr>
          <p:cNvPr id="465" name="TextBox 464"/>
          <p:cNvSpPr txBox="1"/>
          <p:nvPr/>
        </p:nvSpPr>
        <p:spPr>
          <a:xfrm>
            <a:off x="7250443" y="990675"/>
            <a:ext cx="1057672"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latin typeface="Arial" panose="020B0604020202020204" pitchFamily="34" charset="0"/>
                <a:cs typeface="Arial" panose="020B0604020202020204" pitchFamily="34" charset="0"/>
              </a:rPr>
              <a:t>Filbert</a:t>
            </a:r>
            <a:endParaRPr lang="en-US" sz="2000" dirty="0">
              <a:solidFill>
                <a:schemeClr val="accent5">
                  <a:lumMod val="60000"/>
                  <a:lumOff val="40000"/>
                </a:schemeClr>
              </a:solidFill>
              <a:latin typeface="Arial" panose="020B0604020202020204" pitchFamily="34" charset="0"/>
              <a:cs typeface="Arial" panose="020B0604020202020204" pitchFamily="34" charset="0"/>
            </a:endParaRPr>
          </a:p>
        </p:txBody>
      </p:sp>
      <p:sp>
        <p:nvSpPr>
          <p:cNvPr id="466" name="TextBox 465"/>
          <p:cNvSpPr txBox="1"/>
          <p:nvPr/>
        </p:nvSpPr>
        <p:spPr>
          <a:xfrm>
            <a:off x="4174030" y="982038"/>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latin typeface="Arial" panose="020B0604020202020204" pitchFamily="34" charset="0"/>
                <a:cs typeface="Arial" panose="020B0604020202020204" pitchFamily="34" charset="0"/>
              </a:rPr>
              <a:t>Apple</a:t>
            </a:r>
            <a:endParaRPr lang="en-US" sz="2000" dirty="0">
              <a:solidFill>
                <a:schemeClr val="accent5">
                  <a:lumMod val="60000"/>
                  <a:lumOff val="40000"/>
                </a:schemeClr>
              </a:solidFill>
              <a:latin typeface="Arial" panose="020B0604020202020204" pitchFamily="34" charset="0"/>
              <a:cs typeface="Arial" panose="020B0604020202020204" pitchFamily="34" charset="0"/>
            </a:endParaRPr>
          </a:p>
        </p:txBody>
      </p:sp>
      <p:sp>
        <p:nvSpPr>
          <p:cNvPr id="467" name="Rectangle 466"/>
          <p:cNvSpPr/>
          <p:nvPr/>
        </p:nvSpPr>
        <p:spPr>
          <a:xfrm>
            <a:off x="5676900" y="124454"/>
            <a:ext cx="6511991" cy="595089"/>
          </a:xfrm>
          <a:prstGeom prst="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smtClean="0">
                <a:latin typeface="Arial" panose="020B0604020202020204" pitchFamily="34" charset="0"/>
                <a:cs typeface="Arial" panose="020B0604020202020204" pitchFamily="34" charset="0"/>
              </a:rPr>
              <a:t>Phase 2		</a:t>
            </a:r>
            <a:endParaRPr lang="en-US" sz="2800" dirty="0">
              <a:latin typeface="Arial" panose="020B0604020202020204" pitchFamily="34" charset="0"/>
              <a:cs typeface="Arial" panose="020B0604020202020204" pitchFamily="34" charset="0"/>
            </a:endParaRPr>
          </a:p>
        </p:txBody>
      </p:sp>
      <p:grpSp>
        <p:nvGrpSpPr>
          <p:cNvPr id="485" name="Group 484"/>
          <p:cNvGrpSpPr/>
          <p:nvPr/>
        </p:nvGrpSpPr>
        <p:grpSpPr>
          <a:xfrm rot="5400000">
            <a:off x="2731498" y="3147164"/>
            <a:ext cx="1485900" cy="381545"/>
            <a:chOff x="7128935" y="4758268"/>
            <a:chExt cx="2160929" cy="143583"/>
          </a:xfrm>
        </p:grpSpPr>
        <p:cxnSp>
          <p:nvCxnSpPr>
            <p:cNvPr id="486" name="Straight Connector 485"/>
            <p:cNvCxnSpPr/>
            <p:nvPr/>
          </p:nvCxnSpPr>
          <p:spPr>
            <a:xfrm flipV="1">
              <a:off x="9289864"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7" name="Straight Connector 486"/>
            <p:cNvCxnSpPr/>
            <p:nvPr/>
          </p:nvCxnSpPr>
          <p:spPr>
            <a:xfrm flipH="1">
              <a:off x="7128935" y="4758268"/>
              <a:ext cx="216092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8" name="Straight Connector 487"/>
            <p:cNvCxnSpPr/>
            <p:nvPr/>
          </p:nvCxnSpPr>
          <p:spPr>
            <a:xfrm flipV="1">
              <a:off x="7128935"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89" name="Group 488"/>
          <p:cNvGrpSpPr/>
          <p:nvPr/>
        </p:nvGrpSpPr>
        <p:grpSpPr>
          <a:xfrm rot="5400000">
            <a:off x="1831646" y="3147164"/>
            <a:ext cx="1485900" cy="381545"/>
            <a:chOff x="7128935" y="4758268"/>
            <a:chExt cx="2160929" cy="143583"/>
          </a:xfrm>
        </p:grpSpPr>
        <p:cxnSp>
          <p:nvCxnSpPr>
            <p:cNvPr id="490" name="Straight Connector 489"/>
            <p:cNvCxnSpPr/>
            <p:nvPr/>
          </p:nvCxnSpPr>
          <p:spPr>
            <a:xfrm flipV="1">
              <a:off x="9289864"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1" name="Straight Connector 490"/>
            <p:cNvCxnSpPr/>
            <p:nvPr/>
          </p:nvCxnSpPr>
          <p:spPr>
            <a:xfrm flipH="1">
              <a:off x="7128935" y="4758268"/>
              <a:ext cx="216092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2" name="Straight Connector 491"/>
            <p:cNvCxnSpPr/>
            <p:nvPr/>
          </p:nvCxnSpPr>
          <p:spPr>
            <a:xfrm flipV="1">
              <a:off x="7128935"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93" name="Group 492"/>
          <p:cNvGrpSpPr/>
          <p:nvPr/>
        </p:nvGrpSpPr>
        <p:grpSpPr>
          <a:xfrm rot="5400000">
            <a:off x="925100" y="3138749"/>
            <a:ext cx="1485900" cy="381545"/>
            <a:chOff x="7128935" y="4758268"/>
            <a:chExt cx="2160929" cy="143583"/>
          </a:xfrm>
        </p:grpSpPr>
        <p:cxnSp>
          <p:nvCxnSpPr>
            <p:cNvPr id="494" name="Straight Connector 493"/>
            <p:cNvCxnSpPr/>
            <p:nvPr/>
          </p:nvCxnSpPr>
          <p:spPr>
            <a:xfrm flipV="1">
              <a:off x="9289864"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5" name="Straight Connector 494"/>
            <p:cNvCxnSpPr/>
            <p:nvPr/>
          </p:nvCxnSpPr>
          <p:spPr>
            <a:xfrm flipH="1">
              <a:off x="7128935" y="4758268"/>
              <a:ext cx="216092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6" name="Straight Connector 495"/>
            <p:cNvCxnSpPr/>
            <p:nvPr/>
          </p:nvCxnSpPr>
          <p:spPr>
            <a:xfrm flipV="1">
              <a:off x="7128935"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497" name="TextBox 496"/>
          <p:cNvSpPr txBox="1"/>
          <p:nvPr/>
        </p:nvSpPr>
        <p:spPr>
          <a:xfrm>
            <a:off x="558915" y="498200"/>
            <a:ext cx="1455049" cy="338554"/>
          </a:xfrm>
          <a:prstGeom prst="rect">
            <a:avLst/>
          </a:prstGeom>
          <a:noFill/>
          <a:ln w="19050">
            <a:noFill/>
          </a:ln>
        </p:spPr>
        <p:txBody>
          <a:bodyPr wrap="square" rtlCol="0">
            <a:spAutoFit/>
          </a:bodyPr>
          <a:lstStyle/>
          <a:p>
            <a:r>
              <a:rPr lang="en-US" sz="1200" dirty="0" smtClean="0">
                <a:solidFill>
                  <a:schemeClr val="accent5">
                    <a:lumMod val="60000"/>
                    <a:lumOff val="40000"/>
                  </a:schemeClr>
                </a:solidFill>
              </a:rPr>
              <a:t>To </a:t>
            </a:r>
            <a:r>
              <a:rPr lang="en-US" sz="1600" dirty="0" smtClean="0">
                <a:solidFill>
                  <a:schemeClr val="accent5">
                    <a:lumMod val="60000"/>
                    <a:lumOff val="40000"/>
                  </a:schemeClr>
                </a:solidFill>
              </a:rPr>
              <a:t>BANANA</a:t>
            </a:r>
            <a:endParaRPr lang="en-US" sz="1600" dirty="0">
              <a:solidFill>
                <a:schemeClr val="accent5">
                  <a:lumMod val="60000"/>
                  <a:lumOff val="40000"/>
                </a:schemeClr>
              </a:solidFill>
            </a:endParaRPr>
          </a:p>
        </p:txBody>
      </p:sp>
      <p:sp>
        <p:nvSpPr>
          <p:cNvPr id="498" name="TextBox 497"/>
          <p:cNvSpPr txBox="1"/>
          <p:nvPr/>
        </p:nvSpPr>
        <p:spPr>
          <a:xfrm>
            <a:off x="544651" y="1028136"/>
            <a:ext cx="1293405" cy="338554"/>
          </a:xfrm>
          <a:prstGeom prst="rect">
            <a:avLst/>
          </a:prstGeom>
          <a:noFill/>
          <a:ln w="19050">
            <a:noFill/>
          </a:ln>
        </p:spPr>
        <p:txBody>
          <a:bodyPr wrap="square" rtlCol="0">
            <a:spAutoFit/>
          </a:bodyPr>
          <a:lstStyle/>
          <a:p>
            <a:r>
              <a:rPr lang="en-US" sz="1200" dirty="0" smtClean="0">
                <a:solidFill>
                  <a:schemeClr val="accent5">
                    <a:lumMod val="60000"/>
                    <a:lumOff val="40000"/>
                  </a:schemeClr>
                </a:solidFill>
              </a:rPr>
              <a:t>To </a:t>
            </a:r>
            <a:r>
              <a:rPr lang="en-US" sz="1600" dirty="0" smtClean="0">
                <a:solidFill>
                  <a:schemeClr val="accent5">
                    <a:lumMod val="60000"/>
                    <a:lumOff val="40000"/>
                  </a:schemeClr>
                </a:solidFill>
              </a:rPr>
              <a:t>CARROT</a:t>
            </a:r>
            <a:endParaRPr lang="en-US" sz="1600" dirty="0">
              <a:solidFill>
                <a:schemeClr val="accent5">
                  <a:lumMod val="60000"/>
                  <a:lumOff val="40000"/>
                </a:schemeClr>
              </a:solidFill>
            </a:endParaRPr>
          </a:p>
        </p:txBody>
      </p:sp>
      <p:grpSp>
        <p:nvGrpSpPr>
          <p:cNvPr id="17" name="Group 16"/>
          <p:cNvGrpSpPr/>
          <p:nvPr/>
        </p:nvGrpSpPr>
        <p:grpSpPr>
          <a:xfrm>
            <a:off x="1477275" y="1200151"/>
            <a:ext cx="392333" cy="1061428"/>
            <a:chOff x="1477275" y="1200151"/>
            <a:chExt cx="392333" cy="1061428"/>
          </a:xfrm>
        </p:grpSpPr>
        <p:cxnSp>
          <p:nvCxnSpPr>
            <p:cNvPr id="501" name="Straight Connector 500"/>
            <p:cNvCxnSpPr/>
            <p:nvPr/>
          </p:nvCxnSpPr>
          <p:spPr>
            <a:xfrm rot="5400000" flipV="1">
              <a:off x="1668048" y="2070806"/>
              <a:ext cx="0" cy="381545"/>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2" name="Straight Connector 501"/>
            <p:cNvCxnSpPr/>
            <p:nvPr/>
          </p:nvCxnSpPr>
          <p:spPr>
            <a:xfrm rot="5400000" flipH="1">
              <a:off x="1328107" y="1730865"/>
              <a:ext cx="1061428"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3" name="Straight Connector 502"/>
            <p:cNvCxnSpPr/>
            <p:nvPr/>
          </p:nvCxnSpPr>
          <p:spPr>
            <a:xfrm>
              <a:off x="1729824" y="1200151"/>
              <a:ext cx="139784"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13" name="Group 512"/>
          <p:cNvGrpSpPr/>
          <p:nvPr/>
        </p:nvGrpSpPr>
        <p:grpSpPr>
          <a:xfrm>
            <a:off x="1744198" y="904235"/>
            <a:ext cx="991507" cy="1356299"/>
            <a:chOff x="1772275" y="393482"/>
            <a:chExt cx="1068086" cy="1337086"/>
          </a:xfrm>
        </p:grpSpPr>
        <p:cxnSp>
          <p:nvCxnSpPr>
            <p:cNvPr id="505" name="Straight Connector 504"/>
            <p:cNvCxnSpPr/>
            <p:nvPr/>
          </p:nvCxnSpPr>
          <p:spPr>
            <a:xfrm rot="5400000" flipV="1">
              <a:off x="2649588" y="1539795"/>
              <a:ext cx="0" cy="381545"/>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6" name="Straight Connector 505"/>
            <p:cNvCxnSpPr/>
            <p:nvPr/>
          </p:nvCxnSpPr>
          <p:spPr>
            <a:xfrm rot="5400000" flipH="1">
              <a:off x="2171818" y="1062025"/>
              <a:ext cx="1337085"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7" name="Straight Connector 506"/>
            <p:cNvCxnSpPr/>
            <p:nvPr/>
          </p:nvCxnSpPr>
          <p:spPr>
            <a:xfrm>
              <a:off x="1772275" y="393483"/>
              <a:ext cx="1068085"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15" name="Group 514"/>
          <p:cNvGrpSpPr/>
          <p:nvPr/>
        </p:nvGrpSpPr>
        <p:grpSpPr>
          <a:xfrm>
            <a:off x="1744197" y="662328"/>
            <a:ext cx="1871839" cy="1598204"/>
            <a:chOff x="1770129" y="167640"/>
            <a:chExt cx="2053694" cy="1562926"/>
          </a:xfrm>
        </p:grpSpPr>
        <p:cxnSp>
          <p:nvCxnSpPr>
            <p:cNvPr id="509" name="Straight Connector 508"/>
            <p:cNvCxnSpPr/>
            <p:nvPr/>
          </p:nvCxnSpPr>
          <p:spPr>
            <a:xfrm rot="5400000" flipV="1">
              <a:off x="3633050" y="1539793"/>
              <a:ext cx="0" cy="381545"/>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10" name="Straight Connector 509"/>
            <p:cNvCxnSpPr/>
            <p:nvPr/>
          </p:nvCxnSpPr>
          <p:spPr>
            <a:xfrm rot="5400000" flipH="1">
              <a:off x="3042360" y="949103"/>
              <a:ext cx="1562925"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11" name="Straight Connector 510"/>
            <p:cNvCxnSpPr/>
            <p:nvPr/>
          </p:nvCxnSpPr>
          <p:spPr>
            <a:xfrm>
              <a:off x="1770129" y="167640"/>
              <a:ext cx="2053693"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516" name="TextBox 515"/>
          <p:cNvSpPr txBox="1"/>
          <p:nvPr/>
        </p:nvSpPr>
        <p:spPr>
          <a:xfrm>
            <a:off x="551365" y="5229329"/>
            <a:ext cx="944880" cy="338554"/>
          </a:xfrm>
          <a:prstGeom prst="rect">
            <a:avLst/>
          </a:prstGeom>
          <a:noFill/>
          <a:ln w="19050">
            <a:noFill/>
          </a:ln>
        </p:spPr>
        <p:txBody>
          <a:bodyPr wrap="square" rtlCol="0">
            <a:spAutoFit/>
          </a:bodyPr>
          <a:lstStyle/>
          <a:p>
            <a:r>
              <a:rPr lang="en-US" sz="1200" dirty="0" smtClean="0">
                <a:solidFill>
                  <a:schemeClr val="accent5">
                    <a:lumMod val="60000"/>
                    <a:lumOff val="40000"/>
                  </a:schemeClr>
                </a:solidFill>
              </a:rPr>
              <a:t>To</a:t>
            </a:r>
            <a:r>
              <a:rPr lang="en-US" sz="1600" dirty="0" smtClean="0">
                <a:solidFill>
                  <a:schemeClr val="accent5">
                    <a:lumMod val="60000"/>
                    <a:lumOff val="40000"/>
                  </a:schemeClr>
                </a:solidFill>
              </a:rPr>
              <a:t> DILL</a:t>
            </a:r>
            <a:endParaRPr lang="en-US" sz="1600" dirty="0">
              <a:solidFill>
                <a:schemeClr val="accent5">
                  <a:lumMod val="60000"/>
                  <a:lumOff val="40000"/>
                </a:schemeClr>
              </a:solidFill>
            </a:endParaRPr>
          </a:p>
        </p:txBody>
      </p:sp>
      <p:sp>
        <p:nvSpPr>
          <p:cNvPr id="517" name="TextBox 516"/>
          <p:cNvSpPr txBox="1"/>
          <p:nvPr/>
        </p:nvSpPr>
        <p:spPr>
          <a:xfrm>
            <a:off x="554443" y="5528074"/>
            <a:ext cx="1579829" cy="338554"/>
          </a:xfrm>
          <a:prstGeom prst="rect">
            <a:avLst/>
          </a:prstGeom>
          <a:noFill/>
          <a:ln w="19050">
            <a:noFill/>
          </a:ln>
        </p:spPr>
        <p:txBody>
          <a:bodyPr wrap="square" rtlCol="0">
            <a:spAutoFit/>
          </a:bodyPr>
          <a:lstStyle/>
          <a:p>
            <a:r>
              <a:rPr lang="en-US" sz="1200" dirty="0" smtClean="0">
                <a:solidFill>
                  <a:schemeClr val="accent5">
                    <a:lumMod val="60000"/>
                    <a:lumOff val="40000"/>
                  </a:schemeClr>
                </a:solidFill>
              </a:rPr>
              <a:t>To</a:t>
            </a:r>
            <a:r>
              <a:rPr lang="en-US" sz="1600" dirty="0" smtClean="0">
                <a:solidFill>
                  <a:schemeClr val="accent5">
                    <a:lumMod val="60000"/>
                    <a:lumOff val="40000"/>
                  </a:schemeClr>
                </a:solidFill>
              </a:rPr>
              <a:t> EGGPLANT</a:t>
            </a:r>
            <a:endParaRPr lang="en-US" sz="1600" dirty="0">
              <a:solidFill>
                <a:schemeClr val="accent5">
                  <a:lumMod val="60000"/>
                  <a:lumOff val="40000"/>
                </a:schemeClr>
              </a:solidFill>
            </a:endParaRPr>
          </a:p>
        </p:txBody>
      </p:sp>
      <p:grpSp>
        <p:nvGrpSpPr>
          <p:cNvPr id="518" name="Group 517"/>
          <p:cNvGrpSpPr/>
          <p:nvPr/>
        </p:nvGrpSpPr>
        <p:grpSpPr>
          <a:xfrm rot="5400000">
            <a:off x="1098456" y="4654606"/>
            <a:ext cx="1011335" cy="530971"/>
            <a:chOff x="7128935" y="4758267"/>
            <a:chExt cx="2160931" cy="199815"/>
          </a:xfrm>
        </p:grpSpPr>
        <p:cxnSp>
          <p:nvCxnSpPr>
            <p:cNvPr id="519" name="Straight Connector 518"/>
            <p:cNvCxnSpPr/>
            <p:nvPr/>
          </p:nvCxnSpPr>
          <p:spPr>
            <a:xfrm rot="16200000">
              <a:off x="9189958" y="4858175"/>
              <a:ext cx="199815"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0" name="Straight Connector 519"/>
            <p:cNvCxnSpPr/>
            <p:nvPr/>
          </p:nvCxnSpPr>
          <p:spPr>
            <a:xfrm flipH="1">
              <a:off x="7128935" y="4758268"/>
              <a:ext cx="216092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1" name="Straight Connector 520"/>
            <p:cNvCxnSpPr/>
            <p:nvPr/>
          </p:nvCxnSpPr>
          <p:spPr>
            <a:xfrm flipV="1">
              <a:off x="7128935" y="4758268"/>
              <a:ext cx="0" cy="1435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2022673" y="4414420"/>
            <a:ext cx="701755" cy="1288649"/>
            <a:chOff x="2022673" y="4414420"/>
            <a:chExt cx="701755" cy="1288649"/>
          </a:xfrm>
        </p:grpSpPr>
        <p:cxnSp>
          <p:nvCxnSpPr>
            <p:cNvPr id="523" name="Straight Connector 522"/>
            <p:cNvCxnSpPr/>
            <p:nvPr/>
          </p:nvCxnSpPr>
          <p:spPr>
            <a:xfrm rot="16200000">
              <a:off x="2551835" y="4241827"/>
              <a:ext cx="0" cy="345186"/>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4" name="Straight Connector 523"/>
            <p:cNvCxnSpPr/>
            <p:nvPr/>
          </p:nvCxnSpPr>
          <p:spPr>
            <a:xfrm rot="16200000" flipH="1" flipV="1">
              <a:off x="2080104" y="5058745"/>
              <a:ext cx="1288648"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25" name="Straight Connector 524"/>
            <p:cNvCxnSpPr/>
            <p:nvPr/>
          </p:nvCxnSpPr>
          <p:spPr>
            <a:xfrm>
              <a:off x="2022673" y="5703068"/>
              <a:ext cx="701755"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43" name="Group 542"/>
          <p:cNvGrpSpPr/>
          <p:nvPr/>
        </p:nvGrpSpPr>
        <p:grpSpPr>
          <a:xfrm>
            <a:off x="10415159" y="3435594"/>
            <a:ext cx="914400" cy="299616"/>
            <a:chOff x="6891601" y="2744858"/>
            <a:chExt cx="914400" cy="254597"/>
          </a:xfrm>
        </p:grpSpPr>
        <p:cxnSp>
          <p:nvCxnSpPr>
            <p:cNvPr id="539" name="Straight Connector 538"/>
            <p:cNvCxnSpPr/>
            <p:nvPr/>
          </p:nvCxnSpPr>
          <p:spPr>
            <a:xfrm>
              <a:off x="6891601" y="2744858"/>
              <a:ext cx="914400"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41" name="Straight Connector 540"/>
            <p:cNvCxnSpPr/>
            <p:nvPr/>
          </p:nvCxnSpPr>
          <p:spPr>
            <a:xfrm>
              <a:off x="7348801" y="2744858"/>
              <a:ext cx="0" cy="254597"/>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544" name="TextBox 543"/>
          <p:cNvSpPr txBox="1"/>
          <p:nvPr/>
        </p:nvSpPr>
        <p:spPr>
          <a:xfrm>
            <a:off x="10399919" y="3081457"/>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rPr>
              <a:t>230 </a:t>
            </a:r>
            <a:r>
              <a:rPr lang="en-US" sz="1400" dirty="0" smtClean="0">
                <a:solidFill>
                  <a:schemeClr val="accent5">
                    <a:lumMod val="60000"/>
                    <a:lumOff val="40000"/>
                  </a:schemeClr>
                </a:solidFill>
              </a:rPr>
              <a:t>kV</a:t>
            </a:r>
            <a:endParaRPr lang="en-US" sz="1400" dirty="0">
              <a:solidFill>
                <a:schemeClr val="accent5">
                  <a:lumMod val="60000"/>
                  <a:lumOff val="40000"/>
                </a:schemeClr>
              </a:solidFill>
            </a:endParaRPr>
          </a:p>
        </p:txBody>
      </p:sp>
      <p:sp>
        <p:nvSpPr>
          <p:cNvPr id="421" name="Arc 420"/>
          <p:cNvSpPr/>
          <p:nvPr/>
        </p:nvSpPr>
        <p:spPr>
          <a:xfrm rot="2754250">
            <a:off x="1517056" y="3517059"/>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5" name="Arc 544"/>
          <p:cNvSpPr/>
          <p:nvPr/>
        </p:nvSpPr>
        <p:spPr>
          <a:xfrm rot="2754250">
            <a:off x="2422863" y="3517059"/>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6" name="Arc 545"/>
          <p:cNvSpPr/>
          <p:nvPr/>
        </p:nvSpPr>
        <p:spPr>
          <a:xfrm rot="2754250">
            <a:off x="3323566" y="3516918"/>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7" name="Arc 546"/>
          <p:cNvSpPr/>
          <p:nvPr/>
        </p:nvSpPr>
        <p:spPr>
          <a:xfrm rot="2754250">
            <a:off x="1519950" y="4589942"/>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8" name="Arc 547"/>
          <p:cNvSpPr/>
          <p:nvPr/>
        </p:nvSpPr>
        <p:spPr>
          <a:xfrm rot="2754250">
            <a:off x="2384191" y="4589942"/>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2" name="Arc 551"/>
          <p:cNvSpPr/>
          <p:nvPr/>
        </p:nvSpPr>
        <p:spPr>
          <a:xfrm rot="2754250">
            <a:off x="1512680" y="2748212"/>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3" name="Arc 552"/>
          <p:cNvSpPr/>
          <p:nvPr/>
        </p:nvSpPr>
        <p:spPr>
          <a:xfrm rot="2754250">
            <a:off x="2425413" y="2748212"/>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4" name="Arc 553"/>
          <p:cNvSpPr/>
          <p:nvPr/>
        </p:nvSpPr>
        <p:spPr>
          <a:xfrm rot="2754250">
            <a:off x="3326114" y="2748071"/>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7" name="Arc 556"/>
          <p:cNvSpPr/>
          <p:nvPr/>
        </p:nvSpPr>
        <p:spPr>
          <a:xfrm rot="2754250">
            <a:off x="1515574" y="1677808"/>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8" name="Arc 557"/>
          <p:cNvSpPr/>
          <p:nvPr/>
        </p:nvSpPr>
        <p:spPr>
          <a:xfrm rot="2754250">
            <a:off x="2400600" y="1677808"/>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9" name="Arc 558"/>
          <p:cNvSpPr/>
          <p:nvPr/>
        </p:nvSpPr>
        <p:spPr>
          <a:xfrm rot="2754250">
            <a:off x="3280516" y="1677667"/>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34" name="Group 133"/>
          <p:cNvGrpSpPr/>
          <p:nvPr/>
        </p:nvGrpSpPr>
        <p:grpSpPr>
          <a:xfrm>
            <a:off x="4014000" y="2000989"/>
            <a:ext cx="289560" cy="851143"/>
            <a:chOff x="1338641" y="1293222"/>
            <a:chExt cx="289560" cy="851143"/>
          </a:xfrm>
        </p:grpSpPr>
        <p:sp>
          <p:nvSpPr>
            <p:cNvPr id="135" name="Rectangle 134"/>
            <p:cNvSpPr/>
            <p:nvPr/>
          </p:nvSpPr>
          <p:spPr>
            <a:xfrm>
              <a:off x="1338641" y="129322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p:cNvSpPr/>
            <p:nvPr/>
          </p:nvSpPr>
          <p:spPr>
            <a:xfrm>
              <a:off x="1338641" y="162626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p:cNvSpPr/>
            <p:nvPr/>
          </p:nvSpPr>
          <p:spPr>
            <a:xfrm>
              <a:off x="1338641" y="1959306"/>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3" name="Rectangle 142"/>
          <p:cNvSpPr/>
          <p:nvPr/>
        </p:nvSpPr>
        <p:spPr>
          <a:xfrm>
            <a:off x="7363937" y="322805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p:cNvSpPr/>
          <p:nvPr/>
        </p:nvSpPr>
        <p:spPr>
          <a:xfrm>
            <a:off x="6109106" y="3228052"/>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p:cNvSpPr/>
          <p:nvPr/>
        </p:nvSpPr>
        <p:spPr>
          <a:xfrm>
            <a:off x="7105419" y="224217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Rectangle 145"/>
          <p:cNvSpPr/>
          <p:nvPr/>
        </p:nvSpPr>
        <p:spPr>
          <a:xfrm>
            <a:off x="6349352" y="2242174"/>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Rectangle 146"/>
          <p:cNvSpPr/>
          <p:nvPr/>
        </p:nvSpPr>
        <p:spPr>
          <a:xfrm>
            <a:off x="7103303" y="1786655"/>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p:cNvSpPr/>
          <p:nvPr/>
        </p:nvSpPr>
        <p:spPr>
          <a:xfrm>
            <a:off x="6347236" y="1786655"/>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TextBox 156"/>
          <p:cNvSpPr txBox="1"/>
          <p:nvPr/>
        </p:nvSpPr>
        <p:spPr>
          <a:xfrm>
            <a:off x="6442120" y="1909013"/>
            <a:ext cx="944880" cy="400110"/>
          </a:xfrm>
          <a:prstGeom prst="rect">
            <a:avLst/>
          </a:prstGeom>
          <a:noFill/>
          <a:ln w="19050">
            <a:noFill/>
          </a:ln>
        </p:spPr>
        <p:txBody>
          <a:bodyPr wrap="square" rtlCol="0">
            <a:spAutoFit/>
          </a:bodyPr>
          <a:lstStyle/>
          <a:p>
            <a:r>
              <a:rPr lang="en-US" sz="2000" dirty="0" smtClean="0">
                <a:solidFill>
                  <a:schemeClr val="accent5">
                    <a:lumMod val="60000"/>
                    <a:lumOff val="40000"/>
                  </a:schemeClr>
                </a:solidFill>
              </a:rPr>
              <a:t>230 </a:t>
            </a:r>
            <a:r>
              <a:rPr lang="en-US" sz="1400" dirty="0" smtClean="0">
                <a:solidFill>
                  <a:schemeClr val="accent5">
                    <a:lumMod val="60000"/>
                    <a:lumOff val="40000"/>
                  </a:schemeClr>
                </a:solidFill>
              </a:rPr>
              <a:t>kV</a:t>
            </a:r>
            <a:endParaRPr lang="en-US" sz="1400" dirty="0">
              <a:solidFill>
                <a:schemeClr val="accent5">
                  <a:lumMod val="60000"/>
                  <a:lumOff val="40000"/>
                </a:schemeClr>
              </a:solidFill>
            </a:endParaRPr>
          </a:p>
        </p:txBody>
      </p:sp>
      <p:sp>
        <p:nvSpPr>
          <p:cNvPr id="462" name="Rectangle 461"/>
          <p:cNvSpPr/>
          <p:nvPr/>
        </p:nvSpPr>
        <p:spPr>
          <a:xfrm>
            <a:off x="10730119" y="3730501"/>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1" name="Arc 190"/>
          <p:cNvSpPr/>
          <p:nvPr/>
        </p:nvSpPr>
        <p:spPr>
          <a:xfrm rot="2754250">
            <a:off x="5892697" y="2452265"/>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2" name="Flowchart: Collate 161"/>
          <p:cNvSpPr/>
          <p:nvPr/>
        </p:nvSpPr>
        <p:spPr>
          <a:xfrm rot="5400000">
            <a:off x="1706410" y="3082915"/>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3" name="Flowchart: Collate 162"/>
          <p:cNvSpPr/>
          <p:nvPr/>
        </p:nvSpPr>
        <p:spPr>
          <a:xfrm rot="5400000">
            <a:off x="2611672" y="3082916"/>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4" name="Flowchart: Collate 163"/>
          <p:cNvSpPr/>
          <p:nvPr/>
        </p:nvSpPr>
        <p:spPr>
          <a:xfrm rot="5400000">
            <a:off x="3516168" y="3082916"/>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5" name="Flowchart: Collate 164"/>
          <p:cNvSpPr/>
          <p:nvPr/>
        </p:nvSpPr>
        <p:spPr>
          <a:xfrm rot="5400000">
            <a:off x="6106119" y="5181021"/>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9" name="Flowchart: Collate 168"/>
          <p:cNvSpPr/>
          <p:nvPr/>
        </p:nvSpPr>
        <p:spPr>
          <a:xfrm rot="5400000">
            <a:off x="7350040" y="5181021"/>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0" name="Flowchart: Collate 169"/>
          <p:cNvSpPr/>
          <p:nvPr/>
        </p:nvSpPr>
        <p:spPr>
          <a:xfrm rot="5400000">
            <a:off x="9137294" y="5168987"/>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1" name="Flowchart: Collate 170"/>
          <p:cNvSpPr/>
          <p:nvPr/>
        </p:nvSpPr>
        <p:spPr>
          <a:xfrm rot="5400000">
            <a:off x="10724592" y="5175297"/>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2" name="Flowchart: Collate 171"/>
          <p:cNvSpPr/>
          <p:nvPr/>
        </p:nvSpPr>
        <p:spPr>
          <a:xfrm rot="5400000">
            <a:off x="10735645" y="3944362"/>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3" name="Flowchart: Collate 172"/>
          <p:cNvSpPr/>
          <p:nvPr/>
        </p:nvSpPr>
        <p:spPr>
          <a:xfrm rot="5400000">
            <a:off x="6106839" y="2752132"/>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4" name="Flowchart: Collate 173"/>
          <p:cNvSpPr/>
          <p:nvPr/>
        </p:nvSpPr>
        <p:spPr>
          <a:xfrm rot="5400000">
            <a:off x="7350760" y="2752132"/>
            <a:ext cx="295533" cy="413072"/>
          </a:xfrm>
          <a:prstGeom prst="flowChartCollate">
            <a:avLst/>
          </a:prstGeom>
          <a:solidFill>
            <a:schemeClr val="accent5">
              <a:lumMod val="60000"/>
              <a:lumOff val="4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78" name="Straight Connector 177"/>
          <p:cNvCxnSpPr/>
          <p:nvPr/>
        </p:nvCxnSpPr>
        <p:spPr>
          <a:xfrm>
            <a:off x="5828160" y="4832266"/>
            <a:ext cx="212005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9" name="Group 178"/>
          <p:cNvGrpSpPr/>
          <p:nvPr/>
        </p:nvGrpSpPr>
        <p:grpSpPr>
          <a:xfrm>
            <a:off x="7759598" y="4273901"/>
            <a:ext cx="1520886" cy="154553"/>
            <a:chOff x="7494695" y="4912648"/>
            <a:chExt cx="1795169" cy="132218"/>
          </a:xfrm>
        </p:grpSpPr>
        <p:cxnSp>
          <p:nvCxnSpPr>
            <p:cNvPr id="180" name="Straight Connector 179"/>
            <p:cNvCxnSpPr/>
            <p:nvPr/>
          </p:nvCxnSpPr>
          <p:spPr>
            <a:xfrm flipV="1">
              <a:off x="9289864" y="4913593"/>
              <a:ext cx="0" cy="13127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81" name="Group 180"/>
            <p:cNvGrpSpPr/>
            <p:nvPr/>
          </p:nvGrpSpPr>
          <p:grpSpPr>
            <a:xfrm>
              <a:off x="7494695" y="4912648"/>
              <a:ext cx="1795169" cy="131273"/>
              <a:chOff x="7494695" y="4912648"/>
              <a:chExt cx="1795169" cy="131273"/>
            </a:xfrm>
          </p:grpSpPr>
          <p:cxnSp>
            <p:nvCxnSpPr>
              <p:cNvPr id="182" name="Straight Connector 181"/>
              <p:cNvCxnSpPr/>
              <p:nvPr/>
            </p:nvCxnSpPr>
            <p:spPr>
              <a:xfrm flipH="1">
                <a:off x="7494695" y="4912648"/>
                <a:ext cx="179516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V="1">
                <a:off x="7494695" y="4912648"/>
                <a:ext cx="0" cy="13127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sp>
        <p:nvSpPr>
          <p:cNvPr id="189" name="Rectangle 188"/>
          <p:cNvSpPr/>
          <p:nvPr/>
        </p:nvSpPr>
        <p:spPr>
          <a:xfrm>
            <a:off x="5833981" y="4386577"/>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Rectangle 189"/>
          <p:cNvSpPr/>
          <p:nvPr/>
        </p:nvSpPr>
        <p:spPr>
          <a:xfrm>
            <a:off x="7634499" y="4386577"/>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2" name="Group 191"/>
          <p:cNvGrpSpPr/>
          <p:nvPr/>
        </p:nvGrpSpPr>
        <p:grpSpPr>
          <a:xfrm>
            <a:off x="5970659" y="4575230"/>
            <a:ext cx="1798468" cy="248564"/>
            <a:chOff x="5874104" y="5029200"/>
            <a:chExt cx="1254831" cy="1083733"/>
          </a:xfrm>
        </p:grpSpPr>
        <p:cxnSp>
          <p:nvCxnSpPr>
            <p:cNvPr id="193" name="Straight Connector 192"/>
            <p:cNvCxnSpPr/>
            <p:nvPr/>
          </p:nvCxnSpPr>
          <p:spPr>
            <a:xfrm>
              <a:off x="7128935" y="5029200"/>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a:off x="5874104" y="5029200"/>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26" name="Oval 25"/>
          <p:cNvSpPr/>
          <p:nvPr/>
        </p:nvSpPr>
        <p:spPr>
          <a:xfrm>
            <a:off x="4989948" y="4336454"/>
            <a:ext cx="374973" cy="1167274"/>
          </a:xfrm>
          <a:prstGeom prst="ellipse">
            <a:avLst/>
          </a:prstGeom>
          <a:no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5" name="Rectangle 454"/>
          <p:cNvSpPr/>
          <p:nvPr/>
        </p:nvSpPr>
        <p:spPr>
          <a:xfrm>
            <a:off x="9145084" y="4374540"/>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TextBox 193"/>
          <p:cNvSpPr txBox="1"/>
          <p:nvPr/>
        </p:nvSpPr>
        <p:spPr>
          <a:xfrm>
            <a:off x="6531922" y="4581766"/>
            <a:ext cx="664268" cy="338554"/>
          </a:xfrm>
          <a:prstGeom prst="rect">
            <a:avLst/>
          </a:prstGeom>
          <a:solidFill>
            <a:schemeClr val="bg1"/>
          </a:solidFill>
          <a:ln w="28575">
            <a:solidFill>
              <a:schemeClr val="tx1"/>
            </a:solidFill>
          </a:ln>
        </p:spPr>
        <p:txBody>
          <a:bodyPr wrap="square" rtlCol="0">
            <a:spAutoFit/>
          </a:bodyPr>
          <a:lstStyle/>
          <a:p>
            <a:pPr algn="ctr"/>
            <a:r>
              <a:rPr lang="en-US" sz="1600" dirty="0" smtClean="0"/>
              <a:t>NO*</a:t>
            </a:r>
            <a:endParaRPr lang="en-US" sz="1600" dirty="0"/>
          </a:p>
        </p:txBody>
      </p:sp>
      <p:sp>
        <p:nvSpPr>
          <p:cNvPr id="196" name="Arc 195"/>
          <p:cNvSpPr/>
          <p:nvPr/>
        </p:nvSpPr>
        <p:spPr>
          <a:xfrm rot="2754250">
            <a:off x="3366984" y="4577769"/>
            <a:ext cx="415777" cy="418204"/>
          </a:xfrm>
          <a:prstGeom prst="arc">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7" name="TextBox 196"/>
          <p:cNvSpPr txBox="1"/>
          <p:nvPr/>
        </p:nvSpPr>
        <p:spPr>
          <a:xfrm>
            <a:off x="548953" y="751911"/>
            <a:ext cx="1293405" cy="338554"/>
          </a:xfrm>
          <a:prstGeom prst="rect">
            <a:avLst/>
          </a:prstGeom>
          <a:noFill/>
          <a:ln w="19050">
            <a:noFill/>
          </a:ln>
        </p:spPr>
        <p:txBody>
          <a:bodyPr wrap="square" rtlCol="0">
            <a:spAutoFit/>
          </a:bodyPr>
          <a:lstStyle/>
          <a:p>
            <a:r>
              <a:rPr lang="en-US" sz="1200" dirty="0" smtClean="0">
                <a:solidFill>
                  <a:schemeClr val="accent5">
                    <a:lumMod val="60000"/>
                    <a:lumOff val="40000"/>
                  </a:schemeClr>
                </a:solidFill>
              </a:rPr>
              <a:t>To </a:t>
            </a:r>
            <a:r>
              <a:rPr lang="en-US" sz="1600" dirty="0" smtClean="0">
                <a:solidFill>
                  <a:schemeClr val="accent5">
                    <a:lumMod val="60000"/>
                    <a:lumOff val="40000"/>
                  </a:schemeClr>
                </a:solidFill>
              </a:rPr>
              <a:t>CARROT</a:t>
            </a:r>
            <a:endParaRPr lang="en-US" sz="1600" dirty="0">
              <a:solidFill>
                <a:schemeClr val="accent5">
                  <a:lumMod val="60000"/>
                  <a:lumOff val="40000"/>
                </a:schemeClr>
              </a:solidFill>
            </a:endParaRPr>
          </a:p>
        </p:txBody>
      </p:sp>
      <p:sp>
        <p:nvSpPr>
          <p:cNvPr id="184" name="TextBox 183"/>
          <p:cNvSpPr txBox="1"/>
          <p:nvPr/>
        </p:nvSpPr>
        <p:spPr>
          <a:xfrm>
            <a:off x="4032157" y="5289150"/>
            <a:ext cx="1271007" cy="523220"/>
          </a:xfrm>
          <a:prstGeom prst="rect">
            <a:avLst/>
          </a:prstGeom>
          <a:noFill/>
          <a:ln w="19050">
            <a:noFill/>
          </a:ln>
        </p:spPr>
        <p:txBody>
          <a:bodyPr wrap="square" rtlCol="0">
            <a:spAutoFit/>
          </a:bodyPr>
          <a:lstStyle/>
          <a:p>
            <a:r>
              <a:rPr lang="en-US" sz="1400" dirty="0" smtClean="0">
                <a:solidFill>
                  <a:schemeClr val="accent5">
                    <a:lumMod val="60000"/>
                    <a:lumOff val="40000"/>
                  </a:schemeClr>
                </a:solidFill>
              </a:rPr>
              <a:t>Common Tower</a:t>
            </a:r>
            <a:endParaRPr lang="en-US" dirty="0">
              <a:solidFill>
                <a:schemeClr val="accent5">
                  <a:lumMod val="60000"/>
                  <a:lumOff val="40000"/>
                </a:schemeClr>
              </a:solidFill>
            </a:endParaRPr>
          </a:p>
        </p:txBody>
      </p:sp>
      <p:cxnSp>
        <p:nvCxnSpPr>
          <p:cNvPr id="3" name="Straight Arrow Connector 2"/>
          <p:cNvCxnSpPr/>
          <p:nvPr/>
        </p:nvCxnSpPr>
        <p:spPr>
          <a:xfrm flipV="1">
            <a:off x="4912472" y="5425758"/>
            <a:ext cx="206438" cy="180368"/>
          </a:xfrm>
          <a:prstGeom prst="straightConnector1">
            <a:avLst/>
          </a:prstGeom>
          <a:ln w="28575">
            <a:solidFill>
              <a:schemeClr val="accent5">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8" name="TextBox 197"/>
          <p:cNvSpPr txBox="1"/>
          <p:nvPr/>
        </p:nvSpPr>
        <p:spPr>
          <a:xfrm>
            <a:off x="8643186" y="1806606"/>
            <a:ext cx="1646218" cy="307777"/>
          </a:xfrm>
          <a:prstGeom prst="rect">
            <a:avLst/>
          </a:prstGeom>
          <a:noFill/>
          <a:ln w="19050">
            <a:noFill/>
          </a:ln>
        </p:spPr>
        <p:txBody>
          <a:bodyPr wrap="square" rtlCol="0">
            <a:spAutoFit/>
          </a:bodyPr>
          <a:lstStyle/>
          <a:p>
            <a:r>
              <a:rPr lang="en-US" sz="1400" dirty="0" smtClean="0"/>
              <a:t>*Normally Open</a:t>
            </a:r>
            <a:endParaRPr lang="en-US" dirty="0"/>
          </a:p>
        </p:txBody>
      </p:sp>
      <p:grpSp>
        <p:nvGrpSpPr>
          <p:cNvPr id="202" name="Group 201"/>
          <p:cNvGrpSpPr/>
          <p:nvPr/>
        </p:nvGrpSpPr>
        <p:grpSpPr>
          <a:xfrm>
            <a:off x="3271465" y="4233512"/>
            <a:ext cx="2703576" cy="946030"/>
            <a:chOff x="3275185" y="4239985"/>
            <a:chExt cx="2703576" cy="946030"/>
          </a:xfrm>
        </p:grpSpPr>
        <p:cxnSp>
          <p:nvCxnSpPr>
            <p:cNvPr id="203" name="Straight Connector 202"/>
            <p:cNvCxnSpPr/>
            <p:nvPr/>
          </p:nvCxnSpPr>
          <p:spPr>
            <a:xfrm flipH="1" flipV="1">
              <a:off x="5763514" y="4239985"/>
              <a:ext cx="2040" cy="9303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a:xfrm flipH="1">
              <a:off x="3698519" y="5170318"/>
              <a:ext cx="2064995" cy="15697"/>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a:xfrm flipH="1" flipV="1">
              <a:off x="3697426" y="4422673"/>
              <a:ext cx="7957" cy="763342"/>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a:xfrm rot="5400000" flipV="1">
              <a:off x="3486305" y="4211552"/>
              <a:ext cx="0" cy="42224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flipH="1" flipV="1">
              <a:off x="5765176" y="4246519"/>
              <a:ext cx="213585" cy="7174"/>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flipH="1" flipV="1">
              <a:off x="5974631" y="4253693"/>
              <a:ext cx="2040" cy="128296"/>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09" name="Group 208"/>
          <p:cNvGrpSpPr/>
          <p:nvPr/>
        </p:nvGrpSpPr>
        <p:grpSpPr>
          <a:xfrm>
            <a:off x="4149874" y="2314820"/>
            <a:ext cx="2760276" cy="2675732"/>
            <a:chOff x="4149874" y="2314820"/>
            <a:chExt cx="2760276" cy="2675732"/>
          </a:xfrm>
        </p:grpSpPr>
        <p:cxnSp>
          <p:nvCxnSpPr>
            <p:cNvPr id="210" name="Straight Connector 209"/>
            <p:cNvCxnSpPr/>
            <p:nvPr/>
          </p:nvCxnSpPr>
          <p:spPr>
            <a:xfrm>
              <a:off x="6906937" y="2314820"/>
              <a:ext cx="3212" cy="32085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flipH="1">
              <a:off x="5676900" y="2635674"/>
              <a:ext cx="1233250" cy="8471"/>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a:off x="5676900" y="2645195"/>
              <a:ext cx="0" cy="2345357"/>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flipV="1">
              <a:off x="4708222" y="4965150"/>
              <a:ext cx="968678" cy="1128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flipV="1">
              <a:off x="4708222" y="2592918"/>
              <a:ext cx="0" cy="2383516"/>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flipV="1">
              <a:off x="4429048" y="2313744"/>
              <a:ext cx="0" cy="558348"/>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16" name="Group 215"/>
          <p:cNvGrpSpPr/>
          <p:nvPr/>
        </p:nvGrpSpPr>
        <p:grpSpPr>
          <a:xfrm>
            <a:off x="4147574" y="1614137"/>
            <a:ext cx="2766278" cy="3136981"/>
            <a:chOff x="4147574" y="1614137"/>
            <a:chExt cx="2766278" cy="3136981"/>
          </a:xfrm>
        </p:grpSpPr>
        <p:cxnSp>
          <p:nvCxnSpPr>
            <p:cNvPr id="217" name="Straight Connector 216"/>
            <p:cNvCxnSpPr/>
            <p:nvPr/>
          </p:nvCxnSpPr>
          <p:spPr>
            <a:xfrm flipV="1">
              <a:off x="6913849" y="1614137"/>
              <a:ext cx="0" cy="268685"/>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flipH="1">
              <a:off x="5561560" y="1614137"/>
              <a:ext cx="1352292" cy="31681"/>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flipV="1">
              <a:off x="5561560" y="1645818"/>
              <a:ext cx="0" cy="310530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a:off x="4813280" y="4719437"/>
              <a:ext cx="748280"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5400000" flipH="1">
              <a:off x="3587960" y="3494118"/>
              <a:ext cx="2450639" cy="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flipV="1">
              <a:off x="4480427" y="1935945"/>
              <a:ext cx="0" cy="665706"/>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9964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3783239" cy="1366690"/>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cxnSp>
        <p:nvCxnSpPr>
          <p:cNvPr id="152" name="Straight Connector 151"/>
          <p:cNvCxnSpPr/>
          <p:nvPr/>
        </p:nvCxnSpPr>
        <p:spPr>
          <a:xfrm>
            <a:off x="6244228" y="1889578"/>
            <a:ext cx="12548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a:off x="6244228" y="2332462"/>
            <a:ext cx="12548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6244590" y="1880496"/>
            <a:ext cx="1254831" cy="3700010"/>
            <a:chOff x="5874104" y="5029200"/>
            <a:chExt cx="1254831" cy="1083733"/>
          </a:xfrm>
        </p:grpSpPr>
        <p:cxnSp>
          <p:nvCxnSpPr>
            <p:cNvPr id="433" name="Straight Connector 432"/>
            <p:cNvCxnSpPr/>
            <p:nvPr/>
          </p:nvCxnSpPr>
          <p:spPr>
            <a:xfrm>
              <a:off x="7128935" y="5029200"/>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38" name="Straight Connector 437"/>
            <p:cNvCxnSpPr/>
            <p:nvPr/>
          </p:nvCxnSpPr>
          <p:spPr>
            <a:xfrm>
              <a:off x="5874104" y="5029200"/>
              <a:ext cx="0" cy="10837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grpSp>
      <p:cxnSp>
        <p:nvCxnSpPr>
          <p:cNvPr id="141" name="Straight Connector 140"/>
          <p:cNvCxnSpPr/>
          <p:nvPr/>
        </p:nvCxnSpPr>
        <p:spPr>
          <a:xfrm>
            <a:off x="4150826" y="1881247"/>
            <a:ext cx="0" cy="10668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65" name="Rectangle 364"/>
          <p:cNvSpPr/>
          <p:nvPr/>
        </p:nvSpPr>
        <p:spPr>
          <a:xfrm>
            <a:off x="636269" y="1404456"/>
            <a:ext cx="4276203" cy="3649449"/>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6" name="Rectangle 365"/>
          <p:cNvSpPr/>
          <p:nvPr/>
        </p:nvSpPr>
        <p:spPr>
          <a:xfrm>
            <a:off x="5437427" y="1388122"/>
            <a:ext cx="2644137" cy="4632445"/>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7" name="Rectangle 366"/>
          <p:cNvSpPr/>
          <p:nvPr/>
        </p:nvSpPr>
        <p:spPr>
          <a:xfrm>
            <a:off x="8700163" y="3015171"/>
            <a:ext cx="2729289" cy="2993361"/>
          </a:xfrm>
          <a:prstGeom prst="rect">
            <a:avLst/>
          </a:prstGeom>
          <a:noFill/>
          <a:ln w="19050">
            <a:solidFill>
              <a:schemeClr val="accent5"/>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9" name="Straight Connector 368"/>
          <p:cNvCxnSpPr/>
          <p:nvPr/>
        </p:nvCxnSpPr>
        <p:spPr>
          <a:xfrm>
            <a:off x="883920" y="1881247"/>
            <a:ext cx="366630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p:cNvCxnSpPr/>
          <p:nvPr/>
        </p:nvCxnSpPr>
        <p:spPr>
          <a:xfrm>
            <a:off x="883920" y="2948047"/>
            <a:ext cx="366630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375" name="Group 374"/>
          <p:cNvGrpSpPr/>
          <p:nvPr/>
        </p:nvGrpSpPr>
        <p:grpSpPr>
          <a:xfrm>
            <a:off x="883920" y="3710047"/>
            <a:ext cx="3266906" cy="1066800"/>
            <a:chOff x="883920" y="3002280"/>
            <a:chExt cx="3444240" cy="1066800"/>
          </a:xfrm>
        </p:grpSpPr>
        <p:cxnSp>
          <p:nvCxnSpPr>
            <p:cNvPr id="371" name="Straight Connector 370"/>
            <p:cNvCxnSpPr/>
            <p:nvPr/>
          </p:nvCxnSpPr>
          <p:spPr>
            <a:xfrm>
              <a:off x="883920" y="3002280"/>
              <a:ext cx="344424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p:cNvCxnSpPr/>
            <p:nvPr/>
          </p:nvCxnSpPr>
          <p:spPr>
            <a:xfrm>
              <a:off x="883920" y="4069080"/>
              <a:ext cx="344424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cxnSp>
        <p:nvCxnSpPr>
          <p:cNvPr id="383" name="Straight Connector 382"/>
          <p:cNvCxnSpPr/>
          <p:nvPr/>
        </p:nvCxnSpPr>
        <p:spPr>
          <a:xfrm>
            <a:off x="1478280" y="18812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p:cNvCxnSpPr/>
          <p:nvPr/>
        </p:nvCxnSpPr>
        <p:spPr>
          <a:xfrm>
            <a:off x="2377443" y="18812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p:cNvCxnSpPr/>
          <p:nvPr/>
        </p:nvCxnSpPr>
        <p:spPr>
          <a:xfrm>
            <a:off x="3277990" y="18812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6" name="Straight Connector 385"/>
          <p:cNvCxnSpPr/>
          <p:nvPr/>
        </p:nvCxnSpPr>
        <p:spPr>
          <a:xfrm>
            <a:off x="1478280" y="37100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7" name="Straight Connector 386"/>
          <p:cNvCxnSpPr/>
          <p:nvPr/>
        </p:nvCxnSpPr>
        <p:spPr>
          <a:xfrm>
            <a:off x="2377443" y="37100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88" name="Straight Connector 387"/>
          <p:cNvCxnSpPr/>
          <p:nvPr/>
        </p:nvCxnSpPr>
        <p:spPr>
          <a:xfrm>
            <a:off x="3277990" y="3710047"/>
            <a:ext cx="0" cy="10668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393" name="Group 392"/>
          <p:cNvGrpSpPr/>
          <p:nvPr/>
        </p:nvGrpSpPr>
        <p:grpSpPr>
          <a:xfrm>
            <a:off x="1338641" y="2000989"/>
            <a:ext cx="289560" cy="851143"/>
            <a:chOff x="1338641" y="1293222"/>
            <a:chExt cx="289560" cy="851143"/>
          </a:xfrm>
        </p:grpSpPr>
        <p:sp>
          <p:nvSpPr>
            <p:cNvPr id="389" name="Rectangle 388"/>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1" name="Rectangle 390"/>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2" name="Rectangle 391"/>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4" name="Group 393"/>
          <p:cNvGrpSpPr/>
          <p:nvPr/>
        </p:nvGrpSpPr>
        <p:grpSpPr>
          <a:xfrm>
            <a:off x="2230427" y="2000989"/>
            <a:ext cx="289560" cy="851143"/>
            <a:chOff x="1338641" y="1293222"/>
            <a:chExt cx="289560" cy="851143"/>
          </a:xfrm>
        </p:grpSpPr>
        <p:sp>
          <p:nvSpPr>
            <p:cNvPr id="395" name="Rectangle 394"/>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6" name="Rectangle 395"/>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7" name="Rectangle 396"/>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98" name="Group 397"/>
          <p:cNvGrpSpPr/>
          <p:nvPr/>
        </p:nvGrpSpPr>
        <p:grpSpPr>
          <a:xfrm>
            <a:off x="3122213" y="2000989"/>
            <a:ext cx="289560" cy="851143"/>
            <a:chOff x="1338641" y="1293222"/>
            <a:chExt cx="289560" cy="851143"/>
          </a:xfrm>
        </p:grpSpPr>
        <p:sp>
          <p:nvSpPr>
            <p:cNvPr id="399" name="Rectangle 398"/>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0" name="Rectangle 399"/>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1" name="Rectangle 400"/>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2" name="Group 401"/>
          <p:cNvGrpSpPr/>
          <p:nvPr/>
        </p:nvGrpSpPr>
        <p:grpSpPr>
          <a:xfrm>
            <a:off x="1338641" y="3817876"/>
            <a:ext cx="289560" cy="851143"/>
            <a:chOff x="1338641" y="1293222"/>
            <a:chExt cx="289560" cy="851143"/>
          </a:xfrm>
        </p:grpSpPr>
        <p:sp>
          <p:nvSpPr>
            <p:cNvPr id="403" name="Rectangle 402"/>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4" name="Rectangle 403"/>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5" name="Rectangle 404"/>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6" name="Group 405"/>
          <p:cNvGrpSpPr/>
          <p:nvPr/>
        </p:nvGrpSpPr>
        <p:grpSpPr>
          <a:xfrm>
            <a:off x="2232663" y="3817875"/>
            <a:ext cx="289560" cy="851143"/>
            <a:chOff x="1338641" y="1293222"/>
            <a:chExt cx="289560" cy="851143"/>
          </a:xfrm>
        </p:grpSpPr>
        <p:sp>
          <p:nvSpPr>
            <p:cNvPr id="407" name="Rectangle 406"/>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8" name="Rectangle 407"/>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 name="Rectangle 408"/>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0" name="Group 409"/>
          <p:cNvGrpSpPr/>
          <p:nvPr/>
        </p:nvGrpSpPr>
        <p:grpSpPr>
          <a:xfrm>
            <a:off x="3119896" y="3817874"/>
            <a:ext cx="289560" cy="851143"/>
            <a:chOff x="1338641" y="1293222"/>
            <a:chExt cx="289560" cy="851143"/>
          </a:xfrm>
        </p:grpSpPr>
        <p:sp>
          <p:nvSpPr>
            <p:cNvPr id="411" name="Rectangle 410"/>
            <p:cNvSpPr/>
            <p:nvPr/>
          </p:nvSpPr>
          <p:spPr>
            <a:xfrm>
              <a:off x="1338641" y="1293222"/>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2" name="Rectangle 411"/>
            <p:cNvSpPr/>
            <p:nvPr/>
          </p:nvSpPr>
          <p:spPr>
            <a:xfrm>
              <a:off x="1338641" y="1626264"/>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3" name="Rectangle 412"/>
            <p:cNvSpPr/>
            <p:nvPr/>
          </p:nvSpPr>
          <p:spPr>
            <a:xfrm>
              <a:off x="1338641" y="1959306"/>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8" name="TextBox 427"/>
          <p:cNvSpPr txBox="1"/>
          <p:nvPr/>
        </p:nvSpPr>
        <p:spPr>
          <a:xfrm>
            <a:off x="799317" y="1519980"/>
            <a:ext cx="944880" cy="400110"/>
          </a:xfrm>
          <a:prstGeom prst="rect">
            <a:avLst/>
          </a:prstGeom>
          <a:noFill/>
          <a:ln w="19050">
            <a:noFill/>
          </a:ln>
        </p:spPr>
        <p:txBody>
          <a:bodyPr wrap="square" rtlCol="0">
            <a:spAutoFit/>
          </a:bodyPr>
          <a:lstStyle/>
          <a:p>
            <a:r>
              <a:rPr lang="en-US" sz="2000" dirty="0" smtClean="0"/>
              <a:t>230 </a:t>
            </a:r>
            <a:r>
              <a:rPr lang="en-US" sz="1400" dirty="0" smtClean="0"/>
              <a:t>kV</a:t>
            </a:r>
            <a:endParaRPr lang="en-US" sz="1400" dirty="0"/>
          </a:p>
        </p:txBody>
      </p:sp>
      <p:sp>
        <p:nvSpPr>
          <p:cNvPr id="429" name="TextBox 428"/>
          <p:cNvSpPr txBox="1"/>
          <p:nvPr/>
        </p:nvSpPr>
        <p:spPr>
          <a:xfrm>
            <a:off x="800121" y="3363851"/>
            <a:ext cx="944880" cy="400110"/>
          </a:xfrm>
          <a:prstGeom prst="rect">
            <a:avLst/>
          </a:prstGeom>
          <a:noFill/>
          <a:ln w="19050">
            <a:noFill/>
          </a:ln>
        </p:spPr>
        <p:txBody>
          <a:bodyPr wrap="square" rtlCol="0">
            <a:spAutoFit/>
          </a:bodyPr>
          <a:lstStyle/>
          <a:p>
            <a:r>
              <a:rPr lang="en-US" sz="2000" dirty="0" smtClean="0"/>
              <a:t>115 </a:t>
            </a:r>
            <a:r>
              <a:rPr lang="en-US" sz="1400" dirty="0" smtClean="0"/>
              <a:t>kV</a:t>
            </a:r>
            <a:endParaRPr lang="en-US" sz="1400" dirty="0"/>
          </a:p>
        </p:txBody>
      </p:sp>
      <p:sp>
        <p:nvSpPr>
          <p:cNvPr id="436" name="Rectangle 435"/>
          <p:cNvSpPr/>
          <p:nvPr/>
        </p:nvSpPr>
        <p:spPr>
          <a:xfrm>
            <a:off x="7354279" y="4965150"/>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0" name="Rectangle 439"/>
          <p:cNvSpPr/>
          <p:nvPr/>
        </p:nvSpPr>
        <p:spPr>
          <a:xfrm>
            <a:off x="6099448" y="4965150"/>
            <a:ext cx="289560" cy="185059"/>
          </a:xfrm>
          <a:prstGeom prst="rect">
            <a:avLst/>
          </a:prstGeom>
          <a:solidFill>
            <a:schemeClr val="bg1"/>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7" name="Isosceles Triangle 446"/>
          <p:cNvSpPr/>
          <p:nvPr/>
        </p:nvSpPr>
        <p:spPr>
          <a:xfrm flipV="1">
            <a:off x="6107915" y="5606126"/>
            <a:ext cx="294640" cy="254000"/>
          </a:xfrm>
          <a:prstGeom prst="triangl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8" name="Isosceles Triangle 447"/>
          <p:cNvSpPr/>
          <p:nvPr/>
        </p:nvSpPr>
        <p:spPr>
          <a:xfrm flipV="1">
            <a:off x="7349199" y="5606126"/>
            <a:ext cx="294640" cy="254000"/>
          </a:xfrm>
          <a:prstGeom prst="triangl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9" name="TextBox 448"/>
          <p:cNvSpPr txBox="1"/>
          <p:nvPr/>
        </p:nvSpPr>
        <p:spPr>
          <a:xfrm>
            <a:off x="6450099" y="4872511"/>
            <a:ext cx="944880" cy="400110"/>
          </a:xfrm>
          <a:prstGeom prst="rect">
            <a:avLst/>
          </a:prstGeom>
          <a:noFill/>
          <a:ln w="19050">
            <a:noFill/>
          </a:ln>
        </p:spPr>
        <p:txBody>
          <a:bodyPr wrap="square" rtlCol="0">
            <a:spAutoFit/>
          </a:bodyPr>
          <a:lstStyle/>
          <a:p>
            <a:r>
              <a:rPr lang="en-US" sz="2000" dirty="0" smtClean="0"/>
              <a:t>115 </a:t>
            </a:r>
            <a:r>
              <a:rPr lang="en-US" sz="1400" dirty="0" smtClean="0"/>
              <a:t>kV</a:t>
            </a:r>
            <a:endParaRPr lang="en-US" sz="1400" dirty="0"/>
          </a:p>
        </p:txBody>
      </p:sp>
      <p:cxnSp>
        <p:nvCxnSpPr>
          <p:cNvPr id="450" name="Straight Connector 449"/>
          <p:cNvCxnSpPr/>
          <p:nvPr/>
        </p:nvCxnSpPr>
        <p:spPr>
          <a:xfrm>
            <a:off x="9008535" y="4838528"/>
            <a:ext cx="2154227"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51" name="Straight Connector 450"/>
          <p:cNvCxnSpPr>
            <a:stCxn id="462" idx="0"/>
          </p:cNvCxnSpPr>
          <p:nvPr/>
        </p:nvCxnSpPr>
        <p:spPr>
          <a:xfrm>
            <a:off x="10874899" y="3730501"/>
            <a:ext cx="0" cy="1855119"/>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52" name="Rectangle 451"/>
          <p:cNvSpPr/>
          <p:nvPr/>
        </p:nvSpPr>
        <p:spPr>
          <a:xfrm>
            <a:off x="10730119" y="4374540"/>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3" name="Rectangle 452"/>
          <p:cNvSpPr/>
          <p:nvPr/>
        </p:nvSpPr>
        <p:spPr>
          <a:xfrm>
            <a:off x="10730119" y="4953113"/>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4" name="Straight Connector 453"/>
          <p:cNvCxnSpPr/>
          <p:nvPr/>
        </p:nvCxnSpPr>
        <p:spPr>
          <a:xfrm>
            <a:off x="9289864" y="4501887"/>
            <a:ext cx="0" cy="108373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456" name="Rectangle 455"/>
          <p:cNvSpPr/>
          <p:nvPr/>
        </p:nvSpPr>
        <p:spPr>
          <a:xfrm>
            <a:off x="9145084" y="4953113"/>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7" name="Isosceles Triangle 456"/>
          <p:cNvSpPr/>
          <p:nvPr/>
        </p:nvSpPr>
        <p:spPr>
          <a:xfrm flipV="1">
            <a:off x="9153551" y="5594089"/>
            <a:ext cx="294640" cy="254000"/>
          </a:xfrm>
          <a:prstGeom prst="triangl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8" name="Isosceles Triangle 457"/>
          <p:cNvSpPr/>
          <p:nvPr/>
        </p:nvSpPr>
        <p:spPr>
          <a:xfrm flipV="1">
            <a:off x="10725039" y="5594089"/>
            <a:ext cx="294640" cy="254000"/>
          </a:xfrm>
          <a:prstGeom prst="triangl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9" name="TextBox 458"/>
          <p:cNvSpPr txBox="1"/>
          <p:nvPr/>
        </p:nvSpPr>
        <p:spPr>
          <a:xfrm>
            <a:off x="9656599" y="4476901"/>
            <a:ext cx="944880" cy="400110"/>
          </a:xfrm>
          <a:prstGeom prst="rect">
            <a:avLst/>
          </a:prstGeom>
          <a:noFill/>
          <a:ln w="19050">
            <a:noFill/>
          </a:ln>
        </p:spPr>
        <p:txBody>
          <a:bodyPr wrap="square" rtlCol="0">
            <a:spAutoFit/>
          </a:bodyPr>
          <a:lstStyle/>
          <a:p>
            <a:r>
              <a:rPr lang="en-US" sz="2000" dirty="0" smtClean="0"/>
              <a:t>115 </a:t>
            </a:r>
            <a:r>
              <a:rPr lang="en-US" sz="1400" dirty="0" smtClean="0"/>
              <a:t>kV</a:t>
            </a:r>
            <a:endParaRPr lang="en-US" sz="1400" dirty="0"/>
          </a:p>
        </p:txBody>
      </p:sp>
      <p:sp>
        <p:nvSpPr>
          <p:cNvPr id="464" name="TextBox 463"/>
          <p:cNvSpPr txBox="1"/>
          <p:nvPr/>
        </p:nvSpPr>
        <p:spPr>
          <a:xfrm>
            <a:off x="10588718" y="2555023"/>
            <a:ext cx="944880" cy="400110"/>
          </a:xfrm>
          <a:prstGeom prst="rect">
            <a:avLst/>
          </a:prstGeom>
          <a:noFill/>
          <a:ln w="19050">
            <a:noFill/>
          </a:ln>
        </p:spPr>
        <p:txBody>
          <a:bodyPr wrap="square" rtlCol="0">
            <a:spAutoFit/>
          </a:bodyPr>
          <a:lstStyle/>
          <a:p>
            <a:r>
              <a:rPr lang="en-US" sz="2000" dirty="0" smtClean="0">
                <a:latin typeface="Arial" panose="020B0604020202020204" pitchFamily="34" charset="0"/>
                <a:cs typeface="Arial" panose="020B0604020202020204" pitchFamily="34" charset="0"/>
              </a:rPr>
              <a:t>Grape</a:t>
            </a:r>
            <a:endParaRPr lang="en-US" sz="2000" dirty="0">
              <a:latin typeface="Arial" panose="020B0604020202020204" pitchFamily="34" charset="0"/>
              <a:cs typeface="Arial" panose="020B0604020202020204" pitchFamily="34" charset="0"/>
            </a:endParaRPr>
          </a:p>
        </p:txBody>
      </p:sp>
      <p:sp>
        <p:nvSpPr>
          <p:cNvPr id="465" name="TextBox 464"/>
          <p:cNvSpPr txBox="1"/>
          <p:nvPr/>
        </p:nvSpPr>
        <p:spPr>
          <a:xfrm>
            <a:off x="7250443" y="990675"/>
            <a:ext cx="1057672" cy="400110"/>
          </a:xfrm>
          <a:prstGeom prst="rect">
            <a:avLst/>
          </a:prstGeom>
          <a:noFill/>
          <a:ln w="19050">
            <a:noFill/>
          </a:ln>
        </p:spPr>
        <p:txBody>
          <a:bodyPr wrap="square" rtlCol="0">
            <a:spAutoFit/>
          </a:bodyPr>
          <a:lstStyle/>
          <a:p>
            <a:r>
              <a:rPr lang="en-US" sz="2000" dirty="0" smtClean="0">
                <a:latin typeface="Arial" panose="020B0604020202020204" pitchFamily="34" charset="0"/>
                <a:cs typeface="Arial" panose="020B0604020202020204" pitchFamily="34" charset="0"/>
              </a:rPr>
              <a:t>Filbert</a:t>
            </a:r>
            <a:endParaRPr lang="en-US" sz="2000" dirty="0">
              <a:latin typeface="Arial" panose="020B0604020202020204" pitchFamily="34" charset="0"/>
              <a:cs typeface="Arial" panose="020B0604020202020204" pitchFamily="34" charset="0"/>
            </a:endParaRPr>
          </a:p>
        </p:txBody>
      </p:sp>
      <p:sp>
        <p:nvSpPr>
          <p:cNvPr id="466" name="TextBox 465"/>
          <p:cNvSpPr txBox="1"/>
          <p:nvPr/>
        </p:nvSpPr>
        <p:spPr>
          <a:xfrm>
            <a:off x="4174030" y="982038"/>
            <a:ext cx="944880" cy="400110"/>
          </a:xfrm>
          <a:prstGeom prst="rect">
            <a:avLst/>
          </a:prstGeom>
          <a:noFill/>
          <a:ln w="19050">
            <a:noFill/>
          </a:ln>
        </p:spPr>
        <p:txBody>
          <a:bodyPr wrap="square" rtlCol="0">
            <a:spAutoFit/>
          </a:bodyPr>
          <a:lstStyle/>
          <a:p>
            <a:r>
              <a:rPr lang="en-US" sz="2000" dirty="0" smtClean="0">
                <a:latin typeface="Arial" panose="020B0604020202020204" pitchFamily="34" charset="0"/>
                <a:cs typeface="Arial" panose="020B0604020202020204" pitchFamily="34" charset="0"/>
              </a:rPr>
              <a:t>Apple</a:t>
            </a:r>
            <a:endParaRPr lang="en-US" sz="2000" dirty="0">
              <a:latin typeface="Arial" panose="020B0604020202020204" pitchFamily="34" charset="0"/>
              <a:cs typeface="Arial" panose="020B0604020202020204" pitchFamily="34" charset="0"/>
            </a:endParaRPr>
          </a:p>
        </p:txBody>
      </p:sp>
      <p:sp>
        <p:nvSpPr>
          <p:cNvPr id="467" name="Rectangle 466"/>
          <p:cNvSpPr/>
          <p:nvPr/>
        </p:nvSpPr>
        <p:spPr>
          <a:xfrm>
            <a:off x="5676900" y="124454"/>
            <a:ext cx="6511991" cy="595089"/>
          </a:xfrm>
          <a:prstGeom prst="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800" dirty="0" smtClean="0">
                <a:latin typeface="Arial" panose="020B0604020202020204" pitchFamily="34" charset="0"/>
                <a:cs typeface="Arial" panose="020B0604020202020204" pitchFamily="34" charset="0"/>
              </a:rPr>
              <a:t>Phase Final		</a:t>
            </a:r>
            <a:endParaRPr lang="en-US" sz="2800" dirty="0">
              <a:latin typeface="Arial" panose="020B0604020202020204" pitchFamily="34" charset="0"/>
              <a:cs typeface="Arial" panose="020B0604020202020204" pitchFamily="34" charset="0"/>
            </a:endParaRPr>
          </a:p>
        </p:txBody>
      </p:sp>
      <p:grpSp>
        <p:nvGrpSpPr>
          <p:cNvPr id="485" name="Group 484"/>
          <p:cNvGrpSpPr/>
          <p:nvPr/>
        </p:nvGrpSpPr>
        <p:grpSpPr>
          <a:xfrm rot="5400000">
            <a:off x="2731498" y="3147164"/>
            <a:ext cx="1485900" cy="381545"/>
            <a:chOff x="7128935" y="4758268"/>
            <a:chExt cx="2160929" cy="143583"/>
          </a:xfrm>
        </p:grpSpPr>
        <p:cxnSp>
          <p:nvCxnSpPr>
            <p:cNvPr id="486" name="Straight Connector 485"/>
            <p:cNvCxnSpPr/>
            <p:nvPr/>
          </p:nvCxnSpPr>
          <p:spPr>
            <a:xfrm flipV="1">
              <a:off x="9289864"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87" name="Straight Connector 486"/>
            <p:cNvCxnSpPr/>
            <p:nvPr/>
          </p:nvCxnSpPr>
          <p:spPr>
            <a:xfrm flipH="1">
              <a:off x="7128935" y="4758268"/>
              <a:ext cx="21609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88" name="Straight Connector 487"/>
            <p:cNvCxnSpPr/>
            <p:nvPr/>
          </p:nvCxnSpPr>
          <p:spPr>
            <a:xfrm flipV="1">
              <a:off x="7128935"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89" name="Group 488"/>
          <p:cNvGrpSpPr/>
          <p:nvPr/>
        </p:nvGrpSpPr>
        <p:grpSpPr>
          <a:xfrm rot="5400000">
            <a:off x="1831646" y="3147164"/>
            <a:ext cx="1485900" cy="381545"/>
            <a:chOff x="7128935" y="4758268"/>
            <a:chExt cx="2160929" cy="143583"/>
          </a:xfrm>
        </p:grpSpPr>
        <p:cxnSp>
          <p:nvCxnSpPr>
            <p:cNvPr id="490" name="Straight Connector 489"/>
            <p:cNvCxnSpPr/>
            <p:nvPr/>
          </p:nvCxnSpPr>
          <p:spPr>
            <a:xfrm flipV="1">
              <a:off x="9289864"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1" name="Straight Connector 490"/>
            <p:cNvCxnSpPr/>
            <p:nvPr/>
          </p:nvCxnSpPr>
          <p:spPr>
            <a:xfrm flipH="1">
              <a:off x="7128935" y="4758268"/>
              <a:ext cx="21609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2" name="Straight Connector 491"/>
            <p:cNvCxnSpPr/>
            <p:nvPr/>
          </p:nvCxnSpPr>
          <p:spPr>
            <a:xfrm flipV="1">
              <a:off x="7128935"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93" name="Group 492"/>
          <p:cNvGrpSpPr/>
          <p:nvPr/>
        </p:nvGrpSpPr>
        <p:grpSpPr>
          <a:xfrm rot="5400000">
            <a:off x="925100" y="3138749"/>
            <a:ext cx="1485900" cy="381545"/>
            <a:chOff x="7128935" y="4758268"/>
            <a:chExt cx="2160929" cy="143583"/>
          </a:xfrm>
        </p:grpSpPr>
        <p:cxnSp>
          <p:nvCxnSpPr>
            <p:cNvPr id="494" name="Straight Connector 493"/>
            <p:cNvCxnSpPr/>
            <p:nvPr/>
          </p:nvCxnSpPr>
          <p:spPr>
            <a:xfrm flipV="1">
              <a:off x="9289864"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5" name="Straight Connector 494"/>
            <p:cNvCxnSpPr/>
            <p:nvPr/>
          </p:nvCxnSpPr>
          <p:spPr>
            <a:xfrm flipH="1">
              <a:off x="7128935" y="4758268"/>
              <a:ext cx="21609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6" name="Straight Connector 495"/>
            <p:cNvCxnSpPr/>
            <p:nvPr/>
          </p:nvCxnSpPr>
          <p:spPr>
            <a:xfrm flipV="1">
              <a:off x="7128935"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497" name="TextBox 496"/>
          <p:cNvSpPr txBox="1"/>
          <p:nvPr/>
        </p:nvSpPr>
        <p:spPr>
          <a:xfrm>
            <a:off x="558915" y="498200"/>
            <a:ext cx="1455049" cy="338554"/>
          </a:xfrm>
          <a:prstGeom prst="rect">
            <a:avLst/>
          </a:prstGeom>
          <a:noFill/>
          <a:ln w="19050">
            <a:noFill/>
          </a:ln>
        </p:spPr>
        <p:txBody>
          <a:bodyPr wrap="square" rtlCol="0">
            <a:spAutoFit/>
          </a:bodyPr>
          <a:lstStyle/>
          <a:p>
            <a:r>
              <a:rPr lang="en-US" sz="1200" dirty="0" smtClean="0"/>
              <a:t>To </a:t>
            </a:r>
            <a:r>
              <a:rPr lang="en-US" sz="1600" dirty="0" smtClean="0"/>
              <a:t>BANANA</a:t>
            </a:r>
            <a:endParaRPr lang="en-US" sz="1600" dirty="0"/>
          </a:p>
        </p:txBody>
      </p:sp>
      <p:sp>
        <p:nvSpPr>
          <p:cNvPr id="498" name="TextBox 497"/>
          <p:cNvSpPr txBox="1"/>
          <p:nvPr/>
        </p:nvSpPr>
        <p:spPr>
          <a:xfrm>
            <a:off x="544651" y="1028136"/>
            <a:ext cx="1293405" cy="338554"/>
          </a:xfrm>
          <a:prstGeom prst="rect">
            <a:avLst/>
          </a:prstGeom>
          <a:noFill/>
          <a:ln w="19050">
            <a:noFill/>
          </a:ln>
        </p:spPr>
        <p:txBody>
          <a:bodyPr wrap="square" rtlCol="0">
            <a:spAutoFit/>
          </a:bodyPr>
          <a:lstStyle/>
          <a:p>
            <a:r>
              <a:rPr lang="en-US" sz="1200" dirty="0" smtClean="0"/>
              <a:t>To </a:t>
            </a:r>
            <a:r>
              <a:rPr lang="en-US" sz="1600" dirty="0" smtClean="0"/>
              <a:t>CARROT</a:t>
            </a:r>
            <a:endParaRPr lang="en-US" sz="1600" dirty="0"/>
          </a:p>
        </p:txBody>
      </p:sp>
      <p:grpSp>
        <p:nvGrpSpPr>
          <p:cNvPr id="17" name="Group 16"/>
          <p:cNvGrpSpPr/>
          <p:nvPr/>
        </p:nvGrpSpPr>
        <p:grpSpPr>
          <a:xfrm>
            <a:off x="1477275" y="1200151"/>
            <a:ext cx="392333" cy="1061428"/>
            <a:chOff x="1477275" y="1200151"/>
            <a:chExt cx="392333" cy="1061428"/>
          </a:xfrm>
        </p:grpSpPr>
        <p:cxnSp>
          <p:nvCxnSpPr>
            <p:cNvPr id="501" name="Straight Connector 500"/>
            <p:cNvCxnSpPr/>
            <p:nvPr/>
          </p:nvCxnSpPr>
          <p:spPr>
            <a:xfrm rot="5400000" flipV="1">
              <a:off x="1668048" y="2070806"/>
              <a:ext cx="0" cy="38154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2" name="Straight Connector 501"/>
            <p:cNvCxnSpPr/>
            <p:nvPr/>
          </p:nvCxnSpPr>
          <p:spPr>
            <a:xfrm rot="5400000" flipH="1">
              <a:off x="1328107" y="1730865"/>
              <a:ext cx="1061428"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3" name="Straight Connector 502"/>
            <p:cNvCxnSpPr/>
            <p:nvPr/>
          </p:nvCxnSpPr>
          <p:spPr>
            <a:xfrm>
              <a:off x="1729824" y="1200151"/>
              <a:ext cx="139784"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13" name="Group 512"/>
          <p:cNvGrpSpPr/>
          <p:nvPr/>
        </p:nvGrpSpPr>
        <p:grpSpPr>
          <a:xfrm>
            <a:off x="1744198" y="904235"/>
            <a:ext cx="991507" cy="1356299"/>
            <a:chOff x="1772275" y="393482"/>
            <a:chExt cx="1068086" cy="1337086"/>
          </a:xfrm>
        </p:grpSpPr>
        <p:cxnSp>
          <p:nvCxnSpPr>
            <p:cNvPr id="505" name="Straight Connector 504"/>
            <p:cNvCxnSpPr/>
            <p:nvPr/>
          </p:nvCxnSpPr>
          <p:spPr>
            <a:xfrm rot="5400000" flipV="1">
              <a:off x="2649588" y="1539795"/>
              <a:ext cx="0" cy="38154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6" name="Straight Connector 505"/>
            <p:cNvCxnSpPr/>
            <p:nvPr/>
          </p:nvCxnSpPr>
          <p:spPr>
            <a:xfrm rot="5400000" flipH="1">
              <a:off x="2171818" y="1062025"/>
              <a:ext cx="133708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07" name="Straight Connector 506"/>
            <p:cNvCxnSpPr/>
            <p:nvPr/>
          </p:nvCxnSpPr>
          <p:spPr>
            <a:xfrm>
              <a:off x="1772275" y="393483"/>
              <a:ext cx="106808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15" name="Group 514"/>
          <p:cNvGrpSpPr/>
          <p:nvPr/>
        </p:nvGrpSpPr>
        <p:grpSpPr>
          <a:xfrm>
            <a:off x="1744197" y="662328"/>
            <a:ext cx="1871839" cy="1598204"/>
            <a:chOff x="1770129" y="167640"/>
            <a:chExt cx="2053694" cy="1562926"/>
          </a:xfrm>
        </p:grpSpPr>
        <p:cxnSp>
          <p:nvCxnSpPr>
            <p:cNvPr id="509" name="Straight Connector 508"/>
            <p:cNvCxnSpPr/>
            <p:nvPr/>
          </p:nvCxnSpPr>
          <p:spPr>
            <a:xfrm rot="5400000" flipV="1">
              <a:off x="3633050" y="1539793"/>
              <a:ext cx="0" cy="38154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10" name="Straight Connector 509"/>
            <p:cNvCxnSpPr/>
            <p:nvPr/>
          </p:nvCxnSpPr>
          <p:spPr>
            <a:xfrm rot="5400000" flipH="1">
              <a:off x="3042360" y="949103"/>
              <a:ext cx="156292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11" name="Straight Connector 510"/>
            <p:cNvCxnSpPr/>
            <p:nvPr/>
          </p:nvCxnSpPr>
          <p:spPr>
            <a:xfrm>
              <a:off x="1770129" y="167640"/>
              <a:ext cx="2053693"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516" name="TextBox 515"/>
          <p:cNvSpPr txBox="1"/>
          <p:nvPr/>
        </p:nvSpPr>
        <p:spPr>
          <a:xfrm>
            <a:off x="551365" y="5229329"/>
            <a:ext cx="944880" cy="338554"/>
          </a:xfrm>
          <a:prstGeom prst="rect">
            <a:avLst/>
          </a:prstGeom>
          <a:noFill/>
          <a:ln w="19050">
            <a:noFill/>
          </a:ln>
        </p:spPr>
        <p:txBody>
          <a:bodyPr wrap="square" rtlCol="0">
            <a:spAutoFit/>
          </a:bodyPr>
          <a:lstStyle/>
          <a:p>
            <a:r>
              <a:rPr lang="en-US" sz="1200" dirty="0" smtClean="0"/>
              <a:t>To</a:t>
            </a:r>
            <a:r>
              <a:rPr lang="en-US" sz="1600" dirty="0" smtClean="0"/>
              <a:t> DILL</a:t>
            </a:r>
            <a:endParaRPr lang="en-US" sz="1600" dirty="0"/>
          </a:p>
        </p:txBody>
      </p:sp>
      <p:sp>
        <p:nvSpPr>
          <p:cNvPr id="517" name="TextBox 516"/>
          <p:cNvSpPr txBox="1"/>
          <p:nvPr/>
        </p:nvSpPr>
        <p:spPr>
          <a:xfrm>
            <a:off x="554443" y="5528074"/>
            <a:ext cx="1579829" cy="338554"/>
          </a:xfrm>
          <a:prstGeom prst="rect">
            <a:avLst/>
          </a:prstGeom>
          <a:noFill/>
          <a:ln w="19050">
            <a:noFill/>
          </a:ln>
        </p:spPr>
        <p:txBody>
          <a:bodyPr wrap="square" rtlCol="0">
            <a:spAutoFit/>
          </a:bodyPr>
          <a:lstStyle/>
          <a:p>
            <a:r>
              <a:rPr lang="en-US" sz="1200" dirty="0" smtClean="0"/>
              <a:t>To</a:t>
            </a:r>
            <a:r>
              <a:rPr lang="en-US" sz="1600" dirty="0" smtClean="0"/>
              <a:t> EGGPLANT</a:t>
            </a:r>
            <a:endParaRPr lang="en-US" sz="1600" dirty="0"/>
          </a:p>
        </p:txBody>
      </p:sp>
      <p:grpSp>
        <p:nvGrpSpPr>
          <p:cNvPr id="518" name="Group 517"/>
          <p:cNvGrpSpPr/>
          <p:nvPr/>
        </p:nvGrpSpPr>
        <p:grpSpPr>
          <a:xfrm rot="5400000">
            <a:off x="1098456" y="4654606"/>
            <a:ext cx="1011335" cy="530971"/>
            <a:chOff x="7128935" y="4758267"/>
            <a:chExt cx="2160931" cy="199815"/>
          </a:xfrm>
        </p:grpSpPr>
        <p:cxnSp>
          <p:nvCxnSpPr>
            <p:cNvPr id="519" name="Straight Connector 518"/>
            <p:cNvCxnSpPr/>
            <p:nvPr/>
          </p:nvCxnSpPr>
          <p:spPr>
            <a:xfrm rot="16200000">
              <a:off x="9189958" y="4858175"/>
              <a:ext cx="19981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0" name="Straight Connector 519"/>
            <p:cNvCxnSpPr/>
            <p:nvPr/>
          </p:nvCxnSpPr>
          <p:spPr>
            <a:xfrm flipH="1">
              <a:off x="7128935" y="4758268"/>
              <a:ext cx="216092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1" name="Straight Connector 520"/>
            <p:cNvCxnSpPr/>
            <p:nvPr/>
          </p:nvCxnSpPr>
          <p:spPr>
            <a:xfrm flipV="1">
              <a:off x="7128935" y="4758268"/>
              <a:ext cx="0" cy="14358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2022673" y="4414420"/>
            <a:ext cx="701755" cy="1288649"/>
            <a:chOff x="2022673" y="4414420"/>
            <a:chExt cx="701755" cy="1288649"/>
          </a:xfrm>
        </p:grpSpPr>
        <p:cxnSp>
          <p:nvCxnSpPr>
            <p:cNvPr id="523" name="Straight Connector 522"/>
            <p:cNvCxnSpPr/>
            <p:nvPr/>
          </p:nvCxnSpPr>
          <p:spPr>
            <a:xfrm rot="16200000">
              <a:off x="2551835" y="4241827"/>
              <a:ext cx="0" cy="345186"/>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4" name="Straight Connector 523"/>
            <p:cNvCxnSpPr/>
            <p:nvPr/>
          </p:nvCxnSpPr>
          <p:spPr>
            <a:xfrm rot="16200000" flipH="1" flipV="1">
              <a:off x="2080104" y="5058745"/>
              <a:ext cx="1288648"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25" name="Straight Connector 524"/>
            <p:cNvCxnSpPr/>
            <p:nvPr/>
          </p:nvCxnSpPr>
          <p:spPr>
            <a:xfrm>
              <a:off x="2022673" y="5703068"/>
              <a:ext cx="70175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543" name="Group 542"/>
          <p:cNvGrpSpPr/>
          <p:nvPr/>
        </p:nvGrpSpPr>
        <p:grpSpPr>
          <a:xfrm>
            <a:off x="10415159" y="3435594"/>
            <a:ext cx="914400" cy="299616"/>
            <a:chOff x="6891601" y="2744858"/>
            <a:chExt cx="914400" cy="254597"/>
          </a:xfrm>
        </p:grpSpPr>
        <p:cxnSp>
          <p:nvCxnSpPr>
            <p:cNvPr id="539" name="Straight Connector 538"/>
            <p:cNvCxnSpPr/>
            <p:nvPr/>
          </p:nvCxnSpPr>
          <p:spPr>
            <a:xfrm>
              <a:off x="6891601" y="2744858"/>
              <a:ext cx="9144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541" name="Straight Connector 540"/>
            <p:cNvCxnSpPr/>
            <p:nvPr/>
          </p:nvCxnSpPr>
          <p:spPr>
            <a:xfrm>
              <a:off x="7348801" y="2744858"/>
              <a:ext cx="0" cy="254597"/>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544" name="TextBox 543"/>
          <p:cNvSpPr txBox="1"/>
          <p:nvPr/>
        </p:nvSpPr>
        <p:spPr>
          <a:xfrm>
            <a:off x="10399919" y="3081457"/>
            <a:ext cx="944880" cy="400110"/>
          </a:xfrm>
          <a:prstGeom prst="rect">
            <a:avLst/>
          </a:prstGeom>
          <a:noFill/>
          <a:ln w="19050">
            <a:noFill/>
          </a:ln>
        </p:spPr>
        <p:txBody>
          <a:bodyPr wrap="square" rtlCol="0">
            <a:spAutoFit/>
          </a:bodyPr>
          <a:lstStyle/>
          <a:p>
            <a:r>
              <a:rPr lang="en-US" sz="2000" dirty="0" smtClean="0"/>
              <a:t>230 </a:t>
            </a:r>
            <a:r>
              <a:rPr lang="en-US" sz="1400" dirty="0" smtClean="0"/>
              <a:t>kV</a:t>
            </a:r>
            <a:endParaRPr lang="en-US" sz="1400" dirty="0"/>
          </a:p>
        </p:txBody>
      </p:sp>
      <p:sp>
        <p:nvSpPr>
          <p:cNvPr id="421" name="Arc 420"/>
          <p:cNvSpPr/>
          <p:nvPr/>
        </p:nvSpPr>
        <p:spPr>
          <a:xfrm rot="2754250">
            <a:off x="1517056" y="3517059"/>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5" name="Arc 544"/>
          <p:cNvSpPr/>
          <p:nvPr/>
        </p:nvSpPr>
        <p:spPr>
          <a:xfrm rot="2754250">
            <a:off x="2422863" y="3517059"/>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6" name="Arc 545"/>
          <p:cNvSpPr/>
          <p:nvPr/>
        </p:nvSpPr>
        <p:spPr>
          <a:xfrm rot="2754250">
            <a:off x="3323566" y="3516918"/>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7" name="Arc 546"/>
          <p:cNvSpPr/>
          <p:nvPr/>
        </p:nvSpPr>
        <p:spPr>
          <a:xfrm rot="2754250">
            <a:off x="1519950" y="4589942"/>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8" name="Arc 547"/>
          <p:cNvSpPr/>
          <p:nvPr/>
        </p:nvSpPr>
        <p:spPr>
          <a:xfrm rot="2754250">
            <a:off x="2384191" y="4589942"/>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2" name="Arc 551"/>
          <p:cNvSpPr/>
          <p:nvPr/>
        </p:nvSpPr>
        <p:spPr>
          <a:xfrm rot="2754250">
            <a:off x="1512680" y="2748212"/>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3" name="Arc 552"/>
          <p:cNvSpPr/>
          <p:nvPr/>
        </p:nvSpPr>
        <p:spPr>
          <a:xfrm rot="2754250">
            <a:off x="2425413" y="2748212"/>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4" name="Arc 553"/>
          <p:cNvSpPr/>
          <p:nvPr/>
        </p:nvSpPr>
        <p:spPr>
          <a:xfrm rot="2754250">
            <a:off x="3326114" y="2748071"/>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7" name="Arc 556"/>
          <p:cNvSpPr/>
          <p:nvPr/>
        </p:nvSpPr>
        <p:spPr>
          <a:xfrm rot="2754250">
            <a:off x="1515574" y="1677808"/>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8" name="Arc 557"/>
          <p:cNvSpPr/>
          <p:nvPr/>
        </p:nvSpPr>
        <p:spPr>
          <a:xfrm rot="2754250">
            <a:off x="2400600" y="1677808"/>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59" name="Arc 558"/>
          <p:cNvSpPr/>
          <p:nvPr/>
        </p:nvSpPr>
        <p:spPr>
          <a:xfrm rot="2754250">
            <a:off x="3280516" y="1677667"/>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34" name="Group 133"/>
          <p:cNvGrpSpPr/>
          <p:nvPr/>
        </p:nvGrpSpPr>
        <p:grpSpPr>
          <a:xfrm>
            <a:off x="4014000" y="2000989"/>
            <a:ext cx="289560" cy="851143"/>
            <a:chOff x="1338641" y="1293222"/>
            <a:chExt cx="289560" cy="851143"/>
          </a:xfrm>
        </p:grpSpPr>
        <p:sp>
          <p:nvSpPr>
            <p:cNvPr id="135" name="Rectangle 134"/>
            <p:cNvSpPr/>
            <p:nvPr/>
          </p:nvSpPr>
          <p:spPr>
            <a:xfrm>
              <a:off x="1338641" y="1293222"/>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Rectangle 135"/>
            <p:cNvSpPr/>
            <p:nvPr/>
          </p:nvSpPr>
          <p:spPr>
            <a:xfrm>
              <a:off x="1338641" y="1626264"/>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p:cNvSpPr/>
            <p:nvPr/>
          </p:nvSpPr>
          <p:spPr>
            <a:xfrm>
              <a:off x="1338641" y="1959306"/>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3" name="Rectangle 142"/>
          <p:cNvSpPr/>
          <p:nvPr/>
        </p:nvSpPr>
        <p:spPr>
          <a:xfrm>
            <a:off x="7363937" y="3228052"/>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4" name="Rectangle 143"/>
          <p:cNvSpPr/>
          <p:nvPr/>
        </p:nvSpPr>
        <p:spPr>
          <a:xfrm>
            <a:off x="6109106" y="3228052"/>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Rectangle 144"/>
          <p:cNvSpPr/>
          <p:nvPr/>
        </p:nvSpPr>
        <p:spPr>
          <a:xfrm>
            <a:off x="7105419" y="2242174"/>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6" name="Rectangle 145"/>
          <p:cNvSpPr/>
          <p:nvPr/>
        </p:nvSpPr>
        <p:spPr>
          <a:xfrm>
            <a:off x="6349352" y="2242174"/>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Rectangle 146"/>
          <p:cNvSpPr/>
          <p:nvPr/>
        </p:nvSpPr>
        <p:spPr>
          <a:xfrm>
            <a:off x="7103303" y="1786655"/>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8" name="Rectangle 147"/>
          <p:cNvSpPr/>
          <p:nvPr/>
        </p:nvSpPr>
        <p:spPr>
          <a:xfrm>
            <a:off x="6347236" y="1786655"/>
            <a:ext cx="289560" cy="185059"/>
          </a:xfrm>
          <a:prstGeom prst="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7" name="TextBox 156"/>
          <p:cNvSpPr txBox="1"/>
          <p:nvPr/>
        </p:nvSpPr>
        <p:spPr>
          <a:xfrm>
            <a:off x="6442120" y="1909013"/>
            <a:ext cx="944880" cy="400110"/>
          </a:xfrm>
          <a:prstGeom prst="rect">
            <a:avLst/>
          </a:prstGeom>
          <a:noFill/>
          <a:ln w="19050">
            <a:noFill/>
          </a:ln>
        </p:spPr>
        <p:txBody>
          <a:bodyPr wrap="square" rtlCol="0">
            <a:spAutoFit/>
          </a:bodyPr>
          <a:lstStyle/>
          <a:p>
            <a:r>
              <a:rPr lang="en-US" sz="2000" dirty="0" smtClean="0"/>
              <a:t>230 </a:t>
            </a:r>
            <a:r>
              <a:rPr lang="en-US" sz="1400" dirty="0" smtClean="0"/>
              <a:t>kV</a:t>
            </a:r>
            <a:endParaRPr lang="en-US" sz="1400" dirty="0"/>
          </a:p>
        </p:txBody>
      </p:sp>
      <p:sp>
        <p:nvSpPr>
          <p:cNvPr id="462" name="Rectangle 461"/>
          <p:cNvSpPr/>
          <p:nvPr/>
        </p:nvSpPr>
        <p:spPr>
          <a:xfrm>
            <a:off x="10730119" y="3730501"/>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1" name="Arc 190"/>
          <p:cNvSpPr/>
          <p:nvPr/>
        </p:nvSpPr>
        <p:spPr>
          <a:xfrm rot="2754250">
            <a:off x="5892697" y="2505428"/>
            <a:ext cx="415777" cy="418204"/>
          </a:xfrm>
          <a:prstGeom prst="arc">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2" name="Flowchart: Collate 161"/>
          <p:cNvSpPr/>
          <p:nvPr/>
        </p:nvSpPr>
        <p:spPr>
          <a:xfrm rot="5400000">
            <a:off x="1706410" y="3082915"/>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3" name="Flowchart: Collate 162"/>
          <p:cNvSpPr/>
          <p:nvPr/>
        </p:nvSpPr>
        <p:spPr>
          <a:xfrm rot="5400000">
            <a:off x="2611672" y="3082916"/>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4" name="Flowchart: Collate 163"/>
          <p:cNvSpPr/>
          <p:nvPr/>
        </p:nvSpPr>
        <p:spPr>
          <a:xfrm rot="5400000">
            <a:off x="3516168" y="3082916"/>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5" name="Flowchart: Collate 164"/>
          <p:cNvSpPr/>
          <p:nvPr/>
        </p:nvSpPr>
        <p:spPr>
          <a:xfrm rot="5400000">
            <a:off x="6106119" y="5181021"/>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9" name="Flowchart: Collate 168"/>
          <p:cNvSpPr/>
          <p:nvPr/>
        </p:nvSpPr>
        <p:spPr>
          <a:xfrm rot="5400000">
            <a:off x="7350040" y="5181021"/>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0" name="Flowchart: Collate 169"/>
          <p:cNvSpPr/>
          <p:nvPr/>
        </p:nvSpPr>
        <p:spPr>
          <a:xfrm rot="5400000">
            <a:off x="9137294" y="5168987"/>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1" name="Flowchart: Collate 170"/>
          <p:cNvSpPr/>
          <p:nvPr/>
        </p:nvSpPr>
        <p:spPr>
          <a:xfrm rot="5400000">
            <a:off x="10724592" y="5175297"/>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2" name="Flowchart: Collate 171"/>
          <p:cNvSpPr/>
          <p:nvPr/>
        </p:nvSpPr>
        <p:spPr>
          <a:xfrm rot="5400000">
            <a:off x="10735645" y="3944362"/>
            <a:ext cx="295533" cy="413072"/>
          </a:xfrm>
          <a:prstGeom prst="flowChartCollate">
            <a:avLst/>
          </a:prstGeom>
          <a:solidFill>
            <a:schemeClr val="tx1">
              <a:lumMod val="50000"/>
              <a:lumOff val="50000"/>
            </a:schemeClr>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78" name="Straight Connector 177"/>
          <p:cNvCxnSpPr/>
          <p:nvPr/>
        </p:nvCxnSpPr>
        <p:spPr>
          <a:xfrm>
            <a:off x="5828160" y="4832266"/>
            <a:ext cx="212005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9" name="Group 178"/>
          <p:cNvGrpSpPr/>
          <p:nvPr/>
        </p:nvGrpSpPr>
        <p:grpSpPr>
          <a:xfrm>
            <a:off x="7759598" y="4273901"/>
            <a:ext cx="1520886" cy="154553"/>
            <a:chOff x="7494695" y="4912648"/>
            <a:chExt cx="1795169" cy="132218"/>
          </a:xfrm>
        </p:grpSpPr>
        <p:cxnSp>
          <p:nvCxnSpPr>
            <p:cNvPr id="180" name="Straight Connector 179"/>
            <p:cNvCxnSpPr/>
            <p:nvPr/>
          </p:nvCxnSpPr>
          <p:spPr>
            <a:xfrm flipV="1">
              <a:off x="9289864" y="4913593"/>
              <a:ext cx="0" cy="13127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81" name="Group 180"/>
            <p:cNvGrpSpPr/>
            <p:nvPr/>
          </p:nvGrpSpPr>
          <p:grpSpPr>
            <a:xfrm>
              <a:off x="7494695" y="4912648"/>
              <a:ext cx="1795169" cy="131273"/>
              <a:chOff x="7494695" y="4912648"/>
              <a:chExt cx="1795169" cy="131273"/>
            </a:xfrm>
          </p:grpSpPr>
          <p:cxnSp>
            <p:nvCxnSpPr>
              <p:cNvPr id="182" name="Straight Connector 181"/>
              <p:cNvCxnSpPr/>
              <p:nvPr/>
            </p:nvCxnSpPr>
            <p:spPr>
              <a:xfrm flipH="1">
                <a:off x="7494695" y="4912648"/>
                <a:ext cx="1795169"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V="1">
                <a:off x="7494695" y="4912648"/>
                <a:ext cx="0" cy="13127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sp>
        <p:nvSpPr>
          <p:cNvPr id="189" name="Rectangle 188"/>
          <p:cNvSpPr/>
          <p:nvPr/>
        </p:nvSpPr>
        <p:spPr>
          <a:xfrm>
            <a:off x="5833981" y="4386577"/>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Rectangle 189"/>
          <p:cNvSpPr/>
          <p:nvPr/>
        </p:nvSpPr>
        <p:spPr>
          <a:xfrm>
            <a:off x="7634499" y="4386577"/>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2" name="Group 191"/>
          <p:cNvGrpSpPr/>
          <p:nvPr/>
        </p:nvGrpSpPr>
        <p:grpSpPr>
          <a:xfrm>
            <a:off x="5970659" y="4575230"/>
            <a:ext cx="1798468" cy="248564"/>
            <a:chOff x="5874104" y="5029200"/>
            <a:chExt cx="1254831" cy="1083733"/>
          </a:xfrm>
        </p:grpSpPr>
        <p:cxnSp>
          <p:nvCxnSpPr>
            <p:cNvPr id="193" name="Straight Connector 192"/>
            <p:cNvCxnSpPr/>
            <p:nvPr/>
          </p:nvCxnSpPr>
          <p:spPr>
            <a:xfrm>
              <a:off x="7128935" y="5029200"/>
              <a:ext cx="0" cy="108373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p:cNvCxnSpPr/>
            <p:nvPr/>
          </p:nvCxnSpPr>
          <p:spPr>
            <a:xfrm>
              <a:off x="5874104" y="5029200"/>
              <a:ext cx="0" cy="108373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26" name="Oval 25"/>
          <p:cNvSpPr/>
          <p:nvPr/>
        </p:nvSpPr>
        <p:spPr>
          <a:xfrm>
            <a:off x="4990564" y="4348668"/>
            <a:ext cx="374973" cy="1167274"/>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5" name="Rectangle 454"/>
          <p:cNvSpPr/>
          <p:nvPr/>
        </p:nvSpPr>
        <p:spPr>
          <a:xfrm>
            <a:off x="9145084" y="4374540"/>
            <a:ext cx="289560" cy="185059"/>
          </a:xfrm>
          <a:prstGeom prst="rect">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TextBox 193"/>
          <p:cNvSpPr txBox="1"/>
          <p:nvPr/>
        </p:nvSpPr>
        <p:spPr>
          <a:xfrm>
            <a:off x="6531922" y="4581766"/>
            <a:ext cx="664268" cy="338554"/>
          </a:xfrm>
          <a:prstGeom prst="rect">
            <a:avLst/>
          </a:prstGeom>
          <a:solidFill>
            <a:schemeClr val="bg1"/>
          </a:solidFill>
          <a:ln w="28575">
            <a:solidFill>
              <a:schemeClr val="tx1"/>
            </a:solidFill>
          </a:ln>
        </p:spPr>
        <p:txBody>
          <a:bodyPr wrap="square" rtlCol="0">
            <a:spAutoFit/>
          </a:bodyPr>
          <a:lstStyle/>
          <a:p>
            <a:pPr algn="ctr"/>
            <a:r>
              <a:rPr lang="en-US" sz="1600" dirty="0" smtClean="0"/>
              <a:t>NO*</a:t>
            </a:r>
            <a:endParaRPr lang="en-US" sz="1600" dirty="0"/>
          </a:p>
        </p:txBody>
      </p:sp>
      <p:sp>
        <p:nvSpPr>
          <p:cNvPr id="196" name="Arc 195"/>
          <p:cNvSpPr/>
          <p:nvPr/>
        </p:nvSpPr>
        <p:spPr>
          <a:xfrm rot="2754250">
            <a:off x="3366984" y="4577769"/>
            <a:ext cx="415777" cy="418204"/>
          </a:xfrm>
          <a:prstGeom prst="arc">
            <a:avLst/>
          </a:prstGeom>
          <a:ln w="1905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7" name="TextBox 196"/>
          <p:cNvSpPr txBox="1"/>
          <p:nvPr/>
        </p:nvSpPr>
        <p:spPr>
          <a:xfrm>
            <a:off x="548953" y="751911"/>
            <a:ext cx="1293405" cy="338554"/>
          </a:xfrm>
          <a:prstGeom prst="rect">
            <a:avLst/>
          </a:prstGeom>
          <a:noFill/>
          <a:ln w="19050">
            <a:noFill/>
          </a:ln>
        </p:spPr>
        <p:txBody>
          <a:bodyPr wrap="square" rtlCol="0">
            <a:spAutoFit/>
          </a:bodyPr>
          <a:lstStyle/>
          <a:p>
            <a:r>
              <a:rPr lang="en-US" sz="1200" dirty="0" smtClean="0"/>
              <a:t>To </a:t>
            </a:r>
            <a:r>
              <a:rPr lang="en-US" sz="1600" dirty="0" smtClean="0"/>
              <a:t>CARROT</a:t>
            </a:r>
            <a:endParaRPr lang="en-US" sz="1600" dirty="0"/>
          </a:p>
        </p:txBody>
      </p:sp>
      <p:sp>
        <p:nvSpPr>
          <p:cNvPr id="184" name="TextBox 183"/>
          <p:cNvSpPr txBox="1"/>
          <p:nvPr/>
        </p:nvSpPr>
        <p:spPr>
          <a:xfrm>
            <a:off x="4032157" y="5289150"/>
            <a:ext cx="1271007" cy="523220"/>
          </a:xfrm>
          <a:prstGeom prst="rect">
            <a:avLst/>
          </a:prstGeom>
          <a:noFill/>
          <a:ln w="19050">
            <a:noFill/>
          </a:ln>
        </p:spPr>
        <p:txBody>
          <a:bodyPr wrap="square" rtlCol="0">
            <a:spAutoFit/>
          </a:bodyPr>
          <a:lstStyle/>
          <a:p>
            <a:r>
              <a:rPr lang="en-US" sz="1400" dirty="0" smtClean="0"/>
              <a:t>Common Tower</a:t>
            </a:r>
            <a:endParaRPr lang="en-US" dirty="0"/>
          </a:p>
        </p:txBody>
      </p:sp>
      <p:cxnSp>
        <p:nvCxnSpPr>
          <p:cNvPr id="3" name="Straight Arrow Connector 2"/>
          <p:cNvCxnSpPr/>
          <p:nvPr/>
        </p:nvCxnSpPr>
        <p:spPr>
          <a:xfrm flipV="1">
            <a:off x="4856301" y="5460576"/>
            <a:ext cx="206438" cy="18036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8" name="TextBox 197"/>
          <p:cNvSpPr txBox="1"/>
          <p:nvPr/>
        </p:nvSpPr>
        <p:spPr>
          <a:xfrm>
            <a:off x="8643186" y="1806606"/>
            <a:ext cx="1646218" cy="307777"/>
          </a:xfrm>
          <a:prstGeom prst="rect">
            <a:avLst/>
          </a:prstGeom>
          <a:noFill/>
          <a:ln w="19050">
            <a:noFill/>
          </a:ln>
        </p:spPr>
        <p:txBody>
          <a:bodyPr wrap="square" rtlCol="0">
            <a:spAutoFit/>
          </a:bodyPr>
          <a:lstStyle/>
          <a:p>
            <a:r>
              <a:rPr lang="en-US" sz="1400" dirty="0" smtClean="0"/>
              <a:t>*Normally Open</a:t>
            </a:r>
            <a:endParaRPr lang="en-US" dirty="0"/>
          </a:p>
        </p:txBody>
      </p:sp>
      <p:grpSp>
        <p:nvGrpSpPr>
          <p:cNvPr id="199" name="Group 198"/>
          <p:cNvGrpSpPr/>
          <p:nvPr/>
        </p:nvGrpSpPr>
        <p:grpSpPr>
          <a:xfrm>
            <a:off x="4147574" y="1614137"/>
            <a:ext cx="2766278" cy="3136981"/>
            <a:chOff x="4147574" y="1614137"/>
            <a:chExt cx="2766278" cy="3136981"/>
          </a:xfrm>
        </p:grpSpPr>
        <p:cxnSp>
          <p:nvCxnSpPr>
            <p:cNvPr id="200" name="Straight Connector 199"/>
            <p:cNvCxnSpPr/>
            <p:nvPr/>
          </p:nvCxnSpPr>
          <p:spPr>
            <a:xfrm flipV="1">
              <a:off x="6913849" y="1614137"/>
              <a:ext cx="0" cy="26868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flipH="1">
              <a:off x="5561560" y="1614137"/>
              <a:ext cx="1352292" cy="3168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flipV="1">
              <a:off x="5561560" y="1645818"/>
              <a:ext cx="0" cy="31053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4813280" y="4719437"/>
              <a:ext cx="7482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a:xfrm rot="5400000" flipH="1">
              <a:off x="3587960" y="3494118"/>
              <a:ext cx="245063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a:xfrm rot="5400000" flipV="1">
              <a:off x="4480427" y="1935945"/>
              <a:ext cx="0" cy="6657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6" name="Group 205"/>
          <p:cNvGrpSpPr/>
          <p:nvPr/>
        </p:nvGrpSpPr>
        <p:grpSpPr>
          <a:xfrm>
            <a:off x="4151004" y="2348141"/>
            <a:ext cx="2760276" cy="2675732"/>
            <a:chOff x="4149874" y="2314820"/>
            <a:chExt cx="2760276" cy="2675732"/>
          </a:xfrm>
        </p:grpSpPr>
        <p:cxnSp>
          <p:nvCxnSpPr>
            <p:cNvPr id="207" name="Straight Connector 206"/>
            <p:cNvCxnSpPr/>
            <p:nvPr/>
          </p:nvCxnSpPr>
          <p:spPr>
            <a:xfrm>
              <a:off x="6906937" y="2314820"/>
              <a:ext cx="3212" cy="32085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flipH="1">
              <a:off x="5676900" y="2635674"/>
              <a:ext cx="1233250" cy="847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a:off x="5676900" y="2645195"/>
              <a:ext cx="0" cy="234535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flipV="1">
              <a:off x="4708222" y="4965150"/>
              <a:ext cx="968678" cy="112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flipV="1">
              <a:off x="4708222" y="2592918"/>
              <a:ext cx="0" cy="23835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flipV="1">
              <a:off x="4429048" y="2313744"/>
              <a:ext cx="0" cy="55834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14" name="Straight Connector 213"/>
          <p:cNvCxnSpPr/>
          <p:nvPr/>
        </p:nvCxnSpPr>
        <p:spPr>
          <a:xfrm flipH="1" flipV="1">
            <a:off x="5759794" y="4233512"/>
            <a:ext cx="2040" cy="930333"/>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flipH="1">
            <a:off x="3694799" y="5163845"/>
            <a:ext cx="2064995" cy="1569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flipH="1" flipV="1">
            <a:off x="3693706" y="4416200"/>
            <a:ext cx="7957" cy="763342"/>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flipV="1">
            <a:off x="3482585" y="4205079"/>
            <a:ext cx="0" cy="422240"/>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flipH="1" flipV="1">
            <a:off x="5761456" y="4240046"/>
            <a:ext cx="213585" cy="7174"/>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flipH="1" flipV="1">
            <a:off x="5970911" y="4247220"/>
            <a:ext cx="2040" cy="128296"/>
          </a:xfrm>
          <a:prstGeom prst="line">
            <a:avLst/>
          </a:prstGeom>
          <a:ln w="190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20" name="Flowchart: Collate 219"/>
          <p:cNvSpPr/>
          <p:nvPr/>
        </p:nvSpPr>
        <p:spPr>
          <a:xfrm rot="5400000">
            <a:off x="6106839" y="2752132"/>
            <a:ext cx="295533" cy="413072"/>
          </a:xfrm>
          <a:prstGeom prst="flowChartCollat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1" name="Flowchart: Collate 220"/>
          <p:cNvSpPr/>
          <p:nvPr/>
        </p:nvSpPr>
        <p:spPr>
          <a:xfrm rot="5400000">
            <a:off x="7350760" y="2752132"/>
            <a:ext cx="295533" cy="413072"/>
          </a:xfrm>
          <a:prstGeom prst="flowChartCollate">
            <a:avLst/>
          </a:prstGeom>
          <a:solidFill>
            <a:schemeClr val="tx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7" name="Straight Connector 6"/>
          <p:cNvCxnSpPr>
            <a:endCxn id="144" idx="0"/>
          </p:cNvCxnSpPr>
          <p:nvPr/>
        </p:nvCxnSpPr>
        <p:spPr>
          <a:xfrm>
            <a:off x="6253885" y="1909013"/>
            <a:ext cx="1" cy="13190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a:off x="7504572" y="1894988"/>
            <a:ext cx="1" cy="131903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6" name="Straight Connector 185"/>
          <p:cNvCxnSpPr>
            <a:stCxn id="143" idx="2"/>
          </p:cNvCxnSpPr>
          <p:nvPr/>
        </p:nvCxnSpPr>
        <p:spPr>
          <a:xfrm flipH="1">
            <a:off x="7499059" y="3413111"/>
            <a:ext cx="9658" cy="141915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a:off x="6253535" y="3438731"/>
            <a:ext cx="350" cy="1393535"/>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4963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SLD Guidance - Conclusion</a:t>
            </a:r>
            <a:endParaRPr lang="en-US" dirty="0">
              <a:solidFill>
                <a:schemeClr val="accent5">
                  <a:lumMod val="75000"/>
                </a:schemeClr>
              </a:solidFill>
            </a:endParaRPr>
          </a:p>
        </p:txBody>
      </p:sp>
      <p:sp>
        <p:nvSpPr>
          <p:cNvPr id="3" name="Content Placeholder 2"/>
          <p:cNvSpPr>
            <a:spLocks noGrp="1"/>
          </p:cNvSpPr>
          <p:nvPr>
            <p:ph idx="1"/>
          </p:nvPr>
        </p:nvSpPr>
        <p:spPr>
          <a:xfrm>
            <a:off x="609600" y="972589"/>
            <a:ext cx="11277600" cy="5049839"/>
          </a:xfrm>
        </p:spPr>
        <p:txBody>
          <a:bodyPr>
            <a:normAutofit fontScale="92500" lnSpcReduction="20000"/>
          </a:bodyPr>
          <a:lstStyle/>
          <a:p>
            <a:r>
              <a:rPr lang="en-US" altLang="en-US" sz="2600" dirty="0" smtClean="0"/>
              <a:t>Proposing entities may use their own graphics on submitted SLDs</a:t>
            </a:r>
          </a:p>
          <a:p>
            <a:r>
              <a:rPr lang="en-US" altLang="en-US" sz="2600" dirty="0" smtClean="0"/>
              <a:t>For optimal communication and clarity:</a:t>
            </a:r>
            <a:endParaRPr lang="en-US" altLang="en-US" sz="2600" dirty="0"/>
          </a:p>
          <a:p>
            <a:pPr lvl="1"/>
            <a:r>
              <a:rPr lang="en-US" altLang="en-US" sz="2200" dirty="0" smtClean="0"/>
              <a:t>SLD of Existing System</a:t>
            </a:r>
          </a:p>
          <a:p>
            <a:pPr lvl="2"/>
            <a:r>
              <a:rPr lang="en-US" sz="2000" dirty="0" smtClean="0"/>
              <a:t>Only show facilities relevant to the project.</a:t>
            </a:r>
          </a:p>
          <a:p>
            <a:pPr lvl="2"/>
            <a:r>
              <a:rPr lang="en-US" sz="2000" dirty="0" smtClean="0"/>
              <a:t>Identify facilities to be removed in the subsequent project phase.  These facilities will be missing in subsequent SLD</a:t>
            </a:r>
          </a:p>
          <a:p>
            <a:pPr lvl="1"/>
            <a:r>
              <a:rPr lang="en-US" sz="2200" dirty="0" smtClean="0"/>
              <a:t>SLD of Intermediate Project Phase</a:t>
            </a:r>
          </a:p>
          <a:p>
            <a:pPr lvl="2"/>
            <a:r>
              <a:rPr lang="en-US" sz="2000" dirty="0" smtClean="0"/>
              <a:t>All facilities installed from a previous project phase should be represented the same as existing facilities (Normal Weight)</a:t>
            </a:r>
          </a:p>
          <a:p>
            <a:pPr lvl="2"/>
            <a:r>
              <a:rPr lang="en-US" sz="2000" dirty="0" smtClean="0"/>
              <a:t>Ensure all facilities identified for removal from a previous project phase are missing</a:t>
            </a:r>
          </a:p>
          <a:p>
            <a:pPr lvl="2"/>
            <a:r>
              <a:rPr lang="en-US" sz="2000" dirty="0" smtClean="0"/>
              <a:t>Identify all facilities added in the current project phase (Heavy Weight)</a:t>
            </a:r>
          </a:p>
          <a:p>
            <a:pPr lvl="2"/>
            <a:r>
              <a:rPr lang="en-US" sz="2000" dirty="0" smtClean="0"/>
              <a:t>Identify facilities to </a:t>
            </a:r>
            <a:r>
              <a:rPr lang="en-US" sz="2000" dirty="0"/>
              <a:t>be </a:t>
            </a:r>
            <a:r>
              <a:rPr lang="en-US" sz="2000" dirty="0" smtClean="0"/>
              <a:t>removed in </a:t>
            </a:r>
            <a:r>
              <a:rPr lang="en-US" sz="2000" dirty="0"/>
              <a:t>the subsequent project phase. </a:t>
            </a:r>
            <a:endParaRPr lang="en-US" sz="2000" dirty="0" smtClean="0"/>
          </a:p>
          <a:p>
            <a:pPr lvl="2"/>
            <a:r>
              <a:rPr lang="en-US" sz="2000" dirty="0" smtClean="0"/>
              <a:t>Include graphic to facilitate validation of Contingency definitions (i.e. Common Tower, breaker diagrams, etc.)</a:t>
            </a:r>
            <a:endParaRPr lang="en-US" sz="1400" dirty="0"/>
          </a:p>
          <a:p>
            <a:pPr lvl="1"/>
            <a:r>
              <a:rPr lang="en-US" sz="2200" dirty="0" smtClean="0"/>
              <a:t>SLD of Final Project Phase</a:t>
            </a:r>
          </a:p>
          <a:p>
            <a:pPr lvl="2"/>
            <a:r>
              <a:rPr lang="en-US" altLang="en-US" sz="2100" dirty="0"/>
              <a:t>Identify all facilities added for </a:t>
            </a:r>
            <a:r>
              <a:rPr lang="en-US" altLang="en-US" sz="2100" b="1" u="sng" dirty="0"/>
              <a:t>all project phases </a:t>
            </a:r>
            <a:r>
              <a:rPr lang="en-US" altLang="en-US" sz="2100" dirty="0"/>
              <a:t>(Heavy Weight)</a:t>
            </a:r>
          </a:p>
        </p:txBody>
      </p:sp>
    </p:spTree>
    <p:extLst>
      <p:ext uri="{BB962C8B-B14F-4D97-AF65-F5344CB8AC3E}">
        <p14:creationId xmlns:p14="http://schemas.microsoft.com/office/powerpoint/2010/main" val="932252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Contingency Naming Convention</a:t>
            </a:r>
            <a:endParaRPr lang="en-US" dirty="0"/>
          </a:p>
        </p:txBody>
      </p:sp>
      <p:sp>
        <p:nvSpPr>
          <p:cNvPr id="3" name="Subtitle 2"/>
          <p:cNvSpPr>
            <a:spLocks noGrp="1"/>
          </p:cNvSpPr>
          <p:nvPr>
            <p:ph type="subTitle" idx="1"/>
          </p:nvPr>
        </p:nvSpPr>
        <p:spPr>
          <a:xfrm>
            <a:off x="6908799" y="3810000"/>
            <a:ext cx="4687456" cy="1752600"/>
          </a:xfrm>
        </p:spPr>
        <p:txBody>
          <a:bodyPr/>
          <a:lstStyle/>
          <a:p>
            <a:r>
              <a:rPr lang="en-US" dirty="0" smtClean="0"/>
              <a:t>Sang Hoang, Engineer</a:t>
            </a:r>
          </a:p>
          <a:p>
            <a:r>
              <a:rPr lang="en-US" dirty="0" smtClean="0"/>
              <a:t>System Planning Modeling &amp; Support</a:t>
            </a:r>
          </a:p>
          <a:p>
            <a:endParaRPr lang="en-US" dirty="0" smtClean="0"/>
          </a:p>
          <a:p>
            <a:r>
              <a:rPr lang="en-US" dirty="0" smtClean="0"/>
              <a:t>Transmission </a:t>
            </a:r>
            <a:r>
              <a:rPr lang="en-US" dirty="0"/>
              <a:t>Expansion Advisory Committee</a:t>
            </a:r>
          </a:p>
          <a:p>
            <a:r>
              <a:rPr lang="en-US" dirty="0" smtClean="0"/>
              <a:t>June 06, 2023</a:t>
            </a:r>
            <a:endParaRPr lang="en-US" dirty="0"/>
          </a:p>
        </p:txBody>
      </p:sp>
    </p:spTree>
    <p:extLst>
      <p:ext uri="{BB962C8B-B14F-4D97-AF65-F5344CB8AC3E}">
        <p14:creationId xmlns:p14="http://schemas.microsoft.com/office/powerpoint/2010/main" val="21680077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need from TOs</a:t>
            </a:r>
            <a:endParaRPr lang="en-US" dirty="0"/>
          </a:p>
        </p:txBody>
      </p:sp>
      <p:sp>
        <p:nvSpPr>
          <p:cNvPr id="3" name="Content Placeholder 2"/>
          <p:cNvSpPr>
            <a:spLocks noGrp="1"/>
          </p:cNvSpPr>
          <p:nvPr>
            <p:ph idx="1"/>
          </p:nvPr>
        </p:nvSpPr>
        <p:spPr>
          <a:xfrm>
            <a:off x="611189" y="792165"/>
            <a:ext cx="10969625" cy="4754563"/>
          </a:xfrm>
        </p:spPr>
        <p:txBody>
          <a:bodyPr/>
          <a:lstStyle/>
          <a:p>
            <a:pPr>
              <a:spcBef>
                <a:spcPts val="600"/>
              </a:spcBef>
              <a:spcAft>
                <a:spcPts val="600"/>
              </a:spcAft>
            </a:pPr>
            <a:r>
              <a:rPr lang="en-US" altLang="en-US" sz="2400" dirty="0"/>
              <a:t>For each RTEP study year, six (6) contingency files are required. The common names of these six contingency files and the associated NERC TPL contingency definitions are shown in the table below: </a:t>
            </a:r>
            <a:endParaRPr lang="en-US" sz="2400" dirty="0"/>
          </a:p>
        </p:txBody>
      </p:sp>
      <p:graphicFrame>
        <p:nvGraphicFramePr>
          <p:cNvPr id="5" name="Table 4"/>
          <p:cNvGraphicFramePr>
            <a:graphicFrameLocks noGrp="1"/>
          </p:cNvGraphicFramePr>
          <p:nvPr>
            <p:extLst/>
          </p:nvPr>
        </p:nvGraphicFramePr>
        <p:xfrm>
          <a:off x="3352800" y="2286000"/>
          <a:ext cx="6120342" cy="3195090"/>
        </p:xfrm>
        <a:graphic>
          <a:graphicData uri="http://schemas.openxmlformats.org/drawingml/2006/table">
            <a:tbl>
              <a:tblPr firstRow="1" bandRow="1">
                <a:tableStyleId>{5C22544A-7EE6-4342-B048-85BDC9FD1C3A}</a:tableStyleId>
              </a:tblPr>
              <a:tblGrid>
                <a:gridCol w="3060171">
                  <a:extLst>
                    <a:ext uri="{9D8B030D-6E8A-4147-A177-3AD203B41FA5}">
                      <a16:colId xmlns:a16="http://schemas.microsoft.com/office/drawing/2014/main" val="4050828854"/>
                    </a:ext>
                  </a:extLst>
                </a:gridCol>
                <a:gridCol w="3060171">
                  <a:extLst>
                    <a:ext uri="{9D8B030D-6E8A-4147-A177-3AD203B41FA5}">
                      <a16:colId xmlns:a16="http://schemas.microsoft.com/office/drawing/2014/main" val="3588878966"/>
                    </a:ext>
                  </a:extLst>
                </a:gridCol>
              </a:tblGrid>
              <a:tr h="737328">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2000" b="1" i="0" u="none" strike="noStrike" kern="1200" baseline="0" dirty="0" smtClean="0">
                          <a:solidFill>
                            <a:schemeClr val="lt1"/>
                          </a:solidFill>
                          <a:latin typeface="+mn-lt"/>
                          <a:ea typeface="+mn-ea"/>
                          <a:cs typeface="+mn-cs"/>
                        </a:rPr>
                        <a:t>PJM File Name </a:t>
                      </a:r>
                      <a:r>
                        <a:rPr lang="en-US" sz="2000" b="0" i="0" u="none" strike="noStrike" kern="1200" baseline="0" dirty="0" smtClean="0">
                          <a:solidFill>
                            <a:schemeClr val="lt1"/>
                          </a:solidFill>
                          <a:latin typeface="+mn-lt"/>
                          <a:ea typeface="+mn-ea"/>
                          <a:cs typeface="+mn-cs"/>
                        </a:rPr>
                        <a:t>	</a:t>
                      </a:r>
                    </a:p>
                    <a:p>
                      <a:endParaRPr lang="en-US" sz="2000" dirty="0"/>
                    </a:p>
                  </a:txBody>
                  <a:tcPr/>
                </a:tc>
                <a:tc>
                  <a:txBody>
                    <a:bodyPr/>
                    <a:lstStyle/>
                    <a:p>
                      <a:r>
                        <a:rPr lang="en-US" sz="2000" b="1" i="0" u="none" strike="noStrike" kern="1200" baseline="0" dirty="0" smtClean="0">
                          <a:solidFill>
                            <a:schemeClr val="lt1"/>
                          </a:solidFill>
                          <a:latin typeface="+mn-lt"/>
                          <a:ea typeface="+mn-ea"/>
                          <a:cs typeface="+mn-cs"/>
                        </a:rPr>
                        <a:t>TPL-001-5 Contingencies </a:t>
                      </a:r>
                      <a:r>
                        <a:rPr lang="en-US" sz="2000" b="0" i="0" u="none" strike="noStrike" kern="1200" baseline="0" dirty="0" smtClean="0">
                          <a:solidFill>
                            <a:schemeClr val="lt1"/>
                          </a:solidFill>
                          <a:latin typeface="+mn-lt"/>
                          <a:ea typeface="+mn-ea"/>
                          <a:cs typeface="+mn-cs"/>
                        </a:rPr>
                        <a:t>	</a:t>
                      </a:r>
                      <a:endParaRPr lang="en-US" sz="2000" dirty="0"/>
                    </a:p>
                  </a:txBody>
                  <a:tcPr/>
                </a:tc>
                <a:extLst>
                  <a:ext uri="{0D108BD9-81ED-4DB2-BD59-A6C34878D82A}">
                    <a16:rowId xmlns:a16="http://schemas.microsoft.com/office/drawing/2014/main" val="2232959612"/>
                  </a:ext>
                </a:extLst>
              </a:tr>
              <a:tr h="409627">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2000" b="0" i="0" u="none" strike="noStrike" kern="1200" baseline="0" dirty="0" smtClean="0">
                          <a:solidFill>
                            <a:schemeClr val="dk1"/>
                          </a:solidFill>
                          <a:latin typeface="+mn-lt"/>
                          <a:ea typeface="+mn-ea"/>
                          <a:cs typeface="+mn-cs"/>
                        </a:rPr>
                        <a:t>Single 		</a:t>
                      </a:r>
                      <a:endParaRPr lang="en-US" sz="2000" dirty="0"/>
                    </a:p>
                  </a:txBody>
                  <a:tcPr/>
                </a:tc>
                <a:tc>
                  <a:txBody>
                    <a:bodyPr/>
                    <a:lstStyle/>
                    <a:p>
                      <a:r>
                        <a:rPr lang="en-US" sz="2000" b="0" i="0" u="none" strike="noStrike" kern="1200" baseline="0" dirty="0" smtClean="0">
                          <a:solidFill>
                            <a:schemeClr val="dk1"/>
                          </a:solidFill>
                          <a:latin typeface="+mn-lt"/>
                          <a:ea typeface="+mn-ea"/>
                          <a:cs typeface="+mn-cs"/>
                        </a:rPr>
                        <a:t>P1 (All) </a:t>
                      </a:r>
                      <a:endParaRPr lang="en-US" sz="2000" dirty="0"/>
                    </a:p>
                  </a:txBody>
                  <a:tcPr/>
                </a:tc>
                <a:extLst>
                  <a:ext uri="{0D108BD9-81ED-4DB2-BD59-A6C34878D82A}">
                    <a16:rowId xmlns:a16="http://schemas.microsoft.com/office/drawing/2014/main" val="992952536"/>
                  </a:ext>
                </a:extLst>
              </a:tr>
              <a:tr h="409627">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2000" b="0" i="0" u="none" strike="noStrike" kern="1200" baseline="0" dirty="0" smtClean="0">
                          <a:solidFill>
                            <a:schemeClr val="dk1"/>
                          </a:solidFill>
                          <a:latin typeface="+mn-lt"/>
                          <a:ea typeface="+mn-ea"/>
                          <a:cs typeface="+mn-cs"/>
                        </a:rPr>
                        <a:t>P_2-1 	</a:t>
                      </a:r>
                    </a:p>
                  </a:txBody>
                  <a:tcPr/>
                </a:tc>
                <a:tc>
                  <a:txBody>
                    <a:bodyPr/>
                    <a:lstStyle/>
                    <a:p>
                      <a:r>
                        <a:rPr lang="en-US" sz="2000" dirty="0" smtClean="0"/>
                        <a:t>P2.1</a:t>
                      </a:r>
                      <a:endParaRPr lang="en-US" sz="2000" dirty="0"/>
                    </a:p>
                  </a:txBody>
                  <a:tcPr/>
                </a:tc>
                <a:extLst>
                  <a:ext uri="{0D108BD9-81ED-4DB2-BD59-A6C34878D82A}">
                    <a16:rowId xmlns:a16="http://schemas.microsoft.com/office/drawing/2014/main" val="2429396242"/>
                  </a:ext>
                </a:extLst>
              </a:tr>
              <a:tr h="409627">
                <a:tc>
                  <a:txBody>
                    <a:bodyPr/>
                    <a:lstStyle/>
                    <a:p>
                      <a:r>
                        <a:rPr lang="en-US" sz="2000" dirty="0" smtClean="0"/>
                        <a:t>Bus</a:t>
                      </a:r>
                      <a:endParaRPr lang="en-US" sz="2000" dirty="0"/>
                    </a:p>
                  </a:txBody>
                  <a:tcPr/>
                </a:tc>
                <a:tc>
                  <a:txBody>
                    <a:bodyPr/>
                    <a:lstStyle/>
                    <a:p>
                      <a:r>
                        <a:rPr lang="en-US" sz="2000" dirty="0" smtClean="0"/>
                        <a:t>P2.2</a:t>
                      </a:r>
                      <a:endParaRPr lang="en-US" sz="2000" dirty="0"/>
                    </a:p>
                  </a:txBody>
                  <a:tcPr/>
                </a:tc>
                <a:extLst>
                  <a:ext uri="{0D108BD9-81ED-4DB2-BD59-A6C34878D82A}">
                    <a16:rowId xmlns:a16="http://schemas.microsoft.com/office/drawing/2014/main" val="3095181866"/>
                  </a:ext>
                </a:extLst>
              </a:tr>
              <a:tr h="409627">
                <a:tc>
                  <a:txBody>
                    <a:bodyPr/>
                    <a:lstStyle/>
                    <a:p>
                      <a:r>
                        <a:rPr lang="en-US" sz="2000" dirty="0" err="1" smtClean="0"/>
                        <a:t>Line_FB</a:t>
                      </a:r>
                      <a:endParaRPr lang="en-US" sz="2000" dirty="0"/>
                    </a:p>
                  </a:txBody>
                  <a:tcPr/>
                </a:tc>
                <a:tc>
                  <a:txBody>
                    <a:bodyPr/>
                    <a:lstStyle/>
                    <a:p>
                      <a:pPr marL="0" marR="0" lvl="0" indent="0" algn="l" defTabSz="1218936" rtl="0" eaLnBrk="1" fontAlgn="auto" latinLnBrk="0" hangingPunct="1">
                        <a:lnSpc>
                          <a:spcPct val="100000"/>
                        </a:lnSpc>
                        <a:spcBef>
                          <a:spcPts val="0"/>
                        </a:spcBef>
                        <a:spcAft>
                          <a:spcPts val="0"/>
                        </a:spcAft>
                        <a:buClrTx/>
                        <a:buSzTx/>
                        <a:buFontTx/>
                        <a:buNone/>
                        <a:tabLst/>
                        <a:defRPr/>
                      </a:pPr>
                      <a:r>
                        <a:rPr lang="en-US" sz="2000" b="0" i="0" u="none" strike="noStrike" kern="1200" baseline="0" dirty="0" smtClean="0">
                          <a:solidFill>
                            <a:schemeClr val="dk1"/>
                          </a:solidFill>
                          <a:latin typeface="+mn-lt"/>
                          <a:ea typeface="+mn-ea"/>
                          <a:cs typeface="+mn-cs"/>
                        </a:rPr>
                        <a:t>P2.3, P2.4 P4 (All) </a:t>
                      </a:r>
                    </a:p>
                  </a:txBody>
                  <a:tcPr/>
                </a:tc>
                <a:extLst>
                  <a:ext uri="{0D108BD9-81ED-4DB2-BD59-A6C34878D82A}">
                    <a16:rowId xmlns:a16="http://schemas.microsoft.com/office/drawing/2014/main" val="1452175057"/>
                  </a:ext>
                </a:extLst>
              </a:tr>
              <a:tr h="409627">
                <a:tc>
                  <a:txBody>
                    <a:bodyPr/>
                    <a:lstStyle/>
                    <a:p>
                      <a:r>
                        <a:rPr lang="en-US" sz="2000" dirty="0" smtClean="0"/>
                        <a:t>P5</a:t>
                      </a:r>
                      <a:endParaRPr lang="en-US" sz="2000" dirty="0"/>
                    </a:p>
                  </a:txBody>
                  <a:tcPr/>
                </a:tc>
                <a:tc>
                  <a:txBody>
                    <a:bodyPr/>
                    <a:lstStyle/>
                    <a:p>
                      <a:r>
                        <a:rPr lang="en-US" sz="2000" dirty="0" smtClean="0"/>
                        <a:t>P5</a:t>
                      </a:r>
                      <a:endParaRPr lang="en-US" sz="2000" dirty="0"/>
                    </a:p>
                  </a:txBody>
                  <a:tcPr/>
                </a:tc>
                <a:extLst>
                  <a:ext uri="{0D108BD9-81ED-4DB2-BD59-A6C34878D82A}">
                    <a16:rowId xmlns:a16="http://schemas.microsoft.com/office/drawing/2014/main" val="3292707097"/>
                  </a:ext>
                </a:extLst>
              </a:tr>
              <a:tr h="409627">
                <a:tc>
                  <a:txBody>
                    <a:bodyPr/>
                    <a:lstStyle/>
                    <a:p>
                      <a:r>
                        <a:rPr lang="en-US" sz="2000" dirty="0" smtClean="0"/>
                        <a:t>Tower</a:t>
                      </a:r>
                      <a:endParaRPr lang="en-US" sz="2000" dirty="0"/>
                    </a:p>
                  </a:txBody>
                  <a:tcPr/>
                </a:tc>
                <a:tc>
                  <a:txBody>
                    <a:bodyPr/>
                    <a:lstStyle/>
                    <a:p>
                      <a:r>
                        <a:rPr lang="en-US" sz="2000" dirty="0" smtClean="0"/>
                        <a:t>P7(All)</a:t>
                      </a:r>
                      <a:endParaRPr lang="en-US" sz="2000" dirty="0"/>
                    </a:p>
                  </a:txBody>
                  <a:tcPr/>
                </a:tc>
                <a:extLst>
                  <a:ext uri="{0D108BD9-81ED-4DB2-BD59-A6C34878D82A}">
                    <a16:rowId xmlns:a16="http://schemas.microsoft.com/office/drawing/2014/main" val="15607030"/>
                  </a:ext>
                </a:extLst>
              </a:tr>
            </a:tbl>
          </a:graphicData>
        </a:graphic>
      </p:graphicFrame>
    </p:spTree>
    <p:extLst>
      <p:ext uri="{BB962C8B-B14F-4D97-AF65-F5344CB8AC3E}">
        <p14:creationId xmlns:p14="http://schemas.microsoft.com/office/powerpoint/2010/main" val="2273519585"/>
      </p:ext>
    </p:extLst>
  </p:cSld>
  <p:clrMapOvr>
    <a:masterClrMapping/>
  </p:clrMapOvr>
</p:sld>
</file>

<file path=ppt/theme/theme1.xml><?xml version="1.0" encoding="utf-8"?>
<a:theme xmlns:a="http://schemas.openxmlformats.org/drawingml/2006/main" name="Public">
  <a:themeElements>
    <a:clrScheme name="PJM_Colorss">
      <a:dk1>
        <a:sysClr val="windowText" lastClr="000000"/>
      </a:dk1>
      <a:lt1>
        <a:srgbClr val="FFFFFF"/>
      </a:lt1>
      <a:dk2>
        <a:srgbClr val="000000"/>
      </a:dk2>
      <a:lt2>
        <a:srgbClr val="EEECE1"/>
      </a:lt2>
      <a:accent1>
        <a:srgbClr val="013366"/>
      </a:accent1>
      <a:accent2>
        <a:srgbClr val="99CC00"/>
      </a:accent2>
      <a:accent3>
        <a:srgbClr val="00B0F0"/>
      </a:accent3>
      <a:accent4>
        <a:srgbClr val="FF9900"/>
      </a:accent4>
      <a:accent5>
        <a:srgbClr val="808080"/>
      </a:accent5>
      <a:accent6>
        <a:srgbClr val="E70588"/>
      </a:accent6>
      <a:hlink>
        <a:srgbClr val="0000FF"/>
      </a:hlink>
      <a:folHlink>
        <a:srgbClr val="80008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ublic" id="{D12AD04B-00D7-4106-B3C3-85314124EC5F}" vid="{59DE41AF-3893-4C08-BA50-DF5C6858761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Public</Template>
  <TotalTime>955</TotalTime>
  <Words>1911</Words>
  <Application>Microsoft Office PowerPoint</Application>
  <PresentationFormat>Widescreen</PresentationFormat>
  <Paragraphs>290</Paragraphs>
  <Slides>21</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Arial Narrow</vt:lpstr>
      <vt:lpstr>Calibri</vt:lpstr>
      <vt:lpstr>Wingdings</vt:lpstr>
      <vt:lpstr>Public</vt:lpstr>
      <vt:lpstr>Single Line Diagram (SLD)  Guidance for Open Window Submittals</vt:lpstr>
      <vt:lpstr>SLD - Guidance for Open Window Submittals</vt:lpstr>
      <vt:lpstr>PowerPoint Presentation</vt:lpstr>
      <vt:lpstr>PowerPoint Presentation</vt:lpstr>
      <vt:lpstr>PowerPoint Presentation</vt:lpstr>
      <vt:lpstr>PowerPoint Presentation</vt:lpstr>
      <vt:lpstr>SLD Guidance - Conclusion</vt:lpstr>
      <vt:lpstr>Contingency Naming Convention</vt:lpstr>
      <vt:lpstr>What we need from TOs</vt:lpstr>
      <vt:lpstr>Contingency Title Naming Convention</vt:lpstr>
      <vt:lpstr>Contingency Title Naming Convention</vt:lpstr>
      <vt:lpstr>Contingency Title Naming Convention</vt:lpstr>
      <vt:lpstr>Contingency Title Naming Convention</vt:lpstr>
      <vt:lpstr>Contingency Change &amp; Idev File Submissions</vt:lpstr>
      <vt:lpstr>Contingency Changes</vt:lpstr>
      <vt:lpstr>Contingency Changes</vt:lpstr>
      <vt:lpstr>Contingency Changes</vt:lpstr>
      <vt:lpstr>Idev Files</vt:lpstr>
      <vt:lpstr>Contact</vt:lpstr>
      <vt:lpstr>Revision History</vt:lpstr>
      <vt:lpstr>PowerPoint Presentation</vt:lpstr>
    </vt:vector>
  </TitlesOfParts>
  <Company>PJM Interconnection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Presentation</dc:title>
  <dc:creator>Lopez Davis, Veronica</dc:creator>
  <cp:lastModifiedBy>Goldberg, Jeffrey, A</cp:lastModifiedBy>
  <cp:revision>99</cp:revision>
  <dcterms:created xsi:type="dcterms:W3CDTF">2020-03-19T13:33:20Z</dcterms:created>
  <dcterms:modified xsi:type="dcterms:W3CDTF">2023-05-30T13:24:22Z</dcterms:modified>
</cp:coreProperties>
</file>